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33.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drawings/drawing1.xml" ContentType="application/vnd.openxmlformats-officedocument.drawingml.chartshapes+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drawings/drawing2.xml" ContentType="application/vnd.openxmlformats-officedocument.drawingml.chartshapes+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notesSlides/notesSlide100.xml" ContentType="application/vnd.openxmlformats-officedocument.presentationml.notesSlid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4"/>
  </p:notesMasterIdLst>
  <p:handoutMasterIdLst>
    <p:handoutMasterId r:id="rId125"/>
  </p:handoutMasterIdLst>
  <p:sldIdLst>
    <p:sldId id="256" r:id="rId2"/>
    <p:sldId id="403" r:id="rId3"/>
    <p:sldId id="421" r:id="rId4"/>
    <p:sldId id="478" r:id="rId5"/>
    <p:sldId id="481" r:id="rId6"/>
    <p:sldId id="266" r:id="rId7"/>
    <p:sldId id="405" r:id="rId8"/>
    <p:sldId id="270" r:id="rId9"/>
    <p:sldId id="271" r:id="rId10"/>
    <p:sldId id="272" r:id="rId11"/>
    <p:sldId id="482" r:id="rId12"/>
    <p:sldId id="483" r:id="rId13"/>
    <p:sldId id="484" r:id="rId14"/>
    <p:sldId id="485" r:id="rId15"/>
    <p:sldId id="578" r:id="rId16"/>
    <p:sldId id="276" r:id="rId17"/>
    <p:sldId id="277" r:id="rId18"/>
    <p:sldId id="278" r:id="rId19"/>
    <p:sldId id="279" r:id="rId20"/>
    <p:sldId id="280" r:id="rId21"/>
    <p:sldId id="281" r:id="rId22"/>
    <p:sldId id="282" r:id="rId23"/>
    <p:sldId id="287" r:id="rId24"/>
    <p:sldId id="288" r:id="rId25"/>
    <p:sldId id="420" r:id="rId26"/>
    <p:sldId id="301" r:id="rId27"/>
    <p:sldId id="580" r:id="rId28"/>
    <p:sldId id="302" r:id="rId29"/>
    <p:sldId id="304" r:id="rId30"/>
    <p:sldId id="305" r:id="rId31"/>
    <p:sldId id="306" r:id="rId32"/>
    <p:sldId id="307" r:id="rId33"/>
    <p:sldId id="310" r:id="rId34"/>
    <p:sldId id="313" r:id="rId35"/>
    <p:sldId id="579" r:id="rId36"/>
    <p:sldId id="581" r:id="rId37"/>
    <p:sldId id="582" r:id="rId38"/>
    <p:sldId id="583" r:id="rId39"/>
    <p:sldId id="584" r:id="rId40"/>
    <p:sldId id="585" r:id="rId41"/>
    <p:sldId id="586" r:id="rId42"/>
    <p:sldId id="587" r:id="rId43"/>
    <p:sldId id="588" r:id="rId44"/>
    <p:sldId id="589" r:id="rId45"/>
    <p:sldId id="590" r:id="rId46"/>
    <p:sldId id="591" r:id="rId47"/>
    <p:sldId id="592" r:id="rId48"/>
    <p:sldId id="593" r:id="rId49"/>
    <p:sldId id="594" r:id="rId50"/>
    <p:sldId id="595" r:id="rId51"/>
    <p:sldId id="596" r:id="rId52"/>
    <p:sldId id="597" r:id="rId53"/>
    <p:sldId id="598" r:id="rId54"/>
    <p:sldId id="599" r:id="rId55"/>
    <p:sldId id="600" r:id="rId56"/>
    <p:sldId id="601" r:id="rId57"/>
    <p:sldId id="602" r:id="rId58"/>
    <p:sldId id="603" r:id="rId59"/>
    <p:sldId id="604" r:id="rId60"/>
    <p:sldId id="605" r:id="rId61"/>
    <p:sldId id="606" r:id="rId62"/>
    <p:sldId id="607" r:id="rId63"/>
    <p:sldId id="608" r:id="rId64"/>
    <p:sldId id="609" r:id="rId65"/>
    <p:sldId id="610" r:id="rId66"/>
    <p:sldId id="611" r:id="rId67"/>
    <p:sldId id="612" r:id="rId68"/>
    <p:sldId id="613" r:id="rId69"/>
    <p:sldId id="614" r:id="rId70"/>
    <p:sldId id="615" r:id="rId71"/>
    <p:sldId id="616" r:id="rId72"/>
    <p:sldId id="617" r:id="rId73"/>
    <p:sldId id="618" r:id="rId74"/>
    <p:sldId id="619" r:id="rId75"/>
    <p:sldId id="620" r:id="rId76"/>
    <p:sldId id="621" r:id="rId77"/>
    <p:sldId id="622" r:id="rId78"/>
    <p:sldId id="630" r:id="rId79"/>
    <p:sldId id="624" r:id="rId80"/>
    <p:sldId id="625" r:id="rId81"/>
    <p:sldId id="626" r:id="rId82"/>
    <p:sldId id="627" r:id="rId83"/>
    <p:sldId id="628" r:id="rId84"/>
    <p:sldId id="629" r:id="rId85"/>
    <p:sldId id="638" r:id="rId86"/>
    <p:sldId id="631" r:id="rId87"/>
    <p:sldId id="535" r:id="rId88"/>
    <p:sldId id="537" r:id="rId89"/>
    <p:sldId id="539" r:id="rId90"/>
    <p:sldId id="540" r:id="rId91"/>
    <p:sldId id="543" r:id="rId92"/>
    <p:sldId id="542" r:id="rId93"/>
    <p:sldId id="544" r:id="rId94"/>
    <p:sldId id="546" r:id="rId95"/>
    <p:sldId id="551" r:id="rId96"/>
    <p:sldId id="552" r:id="rId97"/>
    <p:sldId id="555" r:id="rId98"/>
    <p:sldId id="556" r:id="rId99"/>
    <p:sldId id="557" r:id="rId100"/>
    <p:sldId id="561" r:id="rId101"/>
    <p:sldId id="558" r:id="rId102"/>
    <p:sldId id="564" r:id="rId103"/>
    <p:sldId id="576" r:id="rId104"/>
    <p:sldId id="566" r:id="rId105"/>
    <p:sldId id="568" r:id="rId106"/>
    <p:sldId id="569" r:id="rId107"/>
    <p:sldId id="570" r:id="rId108"/>
    <p:sldId id="632" r:id="rId109"/>
    <p:sldId id="575" r:id="rId110"/>
    <p:sldId id="577" r:id="rId111"/>
    <p:sldId id="634" r:id="rId112"/>
    <p:sldId id="391" r:id="rId113"/>
    <p:sldId id="429" r:id="rId114"/>
    <p:sldId id="425" r:id="rId115"/>
    <p:sldId id="426" r:id="rId116"/>
    <p:sldId id="445" r:id="rId117"/>
    <p:sldId id="446" r:id="rId118"/>
    <p:sldId id="641" r:id="rId119"/>
    <p:sldId id="640" r:id="rId120"/>
    <p:sldId id="639" r:id="rId121"/>
    <p:sldId id="573" r:id="rId122"/>
    <p:sldId id="574" r:id="rId123"/>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32088541-6DC9-4729-8489-8A3A488BDCBE}">
          <p14:sldIdLst>
            <p14:sldId id="256"/>
            <p14:sldId id="403"/>
            <p14:sldId id="421"/>
            <p14:sldId id="478"/>
            <p14:sldId id="481"/>
            <p14:sldId id="266"/>
            <p14:sldId id="405"/>
            <p14:sldId id="270"/>
            <p14:sldId id="271"/>
            <p14:sldId id="272"/>
            <p14:sldId id="482"/>
            <p14:sldId id="483"/>
            <p14:sldId id="484"/>
            <p14:sldId id="485"/>
          </p14:sldIdLst>
        </p14:section>
        <p14:section name="无标题节" id="{88797E1A-2892-4B96-AA77-D8CBF856098B}">
          <p14:sldIdLst>
            <p14:sldId id="578"/>
            <p14:sldId id="276"/>
            <p14:sldId id="277"/>
            <p14:sldId id="278"/>
            <p14:sldId id="279"/>
            <p14:sldId id="280"/>
            <p14:sldId id="281"/>
            <p14:sldId id="282"/>
            <p14:sldId id="287"/>
            <p14:sldId id="288"/>
            <p14:sldId id="420"/>
            <p14:sldId id="301"/>
            <p14:sldId id="580"/>
            <p14:sldId id="302"/>
            <p14:sldId id="304"/>
            <p14:sldId id="305"/>
            <p14:sldId id="306"/>
            <p14:sldId id="307"/>
            <p14:sldId id="310"/>
            <p14:sldId id="313"/>
            <p14:sldId id="579"/>
            <p14:sldId id="581"/>
            <p14:sldId id="582"/>
            <p14:sldId id="583"/>
            <p14:sldId id="584"/>
            <p14:sldId id="585"/>
            <p14:sldId id="586"/>
            <p14:sldId id="587"/>
            <p14:sldId id="588"/>
            <p14:sldId id="589"/>
            <p14:sldId id="590"/>
            <p14:sldId id="591"/>
            <p14:sldId id="592"/>
            <p14:sldId id="593"/>
            <p14:sldId id="594"/>
            <p14:sldId id="595"/>
            <p14:sldId id="596"/>
            <p14:sldId id="597"/>
            <p14:sldId id="598"/>
            <p14:sldId id="599"/>
            <p14:sldId id="600"/>
            <p14:sldId id="601"/>
            <p14:sldId id="602"/>
            <p14:sldId id="603"/>
            <p14:sldId id="604"/>
            <p14:sldId id="605"/>
            <p14:sldId id="606"/>
            <p14:sldId id="607"/>
            <p14:sldId id="608"/>
            <p14:sldId id="609"/>
            <p14:sldId id="610"/>
            <p14:sldId id="611"/>
            <p14:sldId id="612"/>
            <p14:sldId id="613"/>
            <p14:sldId id="614"/>
            <p14:sldId id="615"/>
            <p14:sldId id="616"/>
            <p14:sldId id="617"/>
            <p14:sldId id="618"/>
            <p14:sldId id="619"/>
            <p14:sldId id="620"/>
            <p14:sldId id="621"/>
            <p14:sldId id="622"/>
            <p14:sldId id="630"/>
            <p14:sldId id="624"/>
            <p14:sldId id="625"/>
            <p14:sldId id="626"/>
            <p14:sldId id="627"/>
            <p14:sldId id="628"/>
            <p14:sldId id="629"/>
            <p14:sldId id="638"/>
            <p14:sldId id="631"/>
            <p14:sldId id="535"/>
            <p14:sldId id="537"/>
            <p14:sldId id="539"/>
            <p14:sldId id="540"/>
            <p14:sldId id="543"/>
            <p14:sldId id="542"/>
            <p14:sldId id="544"/>
            <p14:sldId id="546"/>
            <p14:sldId id="551"/>
            <p14:sldId id="552"/>
            <p14:sldId id="555"/>
            <p14:sldId id="556"/>
            <p14:sldId id="557"/>
            <p14:sldId id="561"/>
            <p14:sldId id="558"/>
            <p14:sldId id="564"/>
            <p14:sldId id="576"/>
            <p14:sldId id="566"/>
            <p14:sldId id="568"/>
            <p14:sldId id="569"/>
            <p14:sldId id="570"/>
            <p14:sldId id="632"/>
            <p14:sldId id="575"/>
            <p14:sldId id="577"/>
            <p14:sldId id="634"/>
            <p14:sldId id="391"/>
            <p14:sldId id="429"/>
            <p14:sldId id="425"/>
            <p14:sldId id="426"/>
            <p14:sldId id="445"/>
            <p14:sldId id="446"/>
            <p14:sldId id="641"/>
            <p14:sldId id="640"/>
            <p14:sldId id="639"/>
            <p14:sldId id="573"/>
            <p14:sldId id="574"/>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CC"/>
    <a:srgbClr val="0000FF"/>
    <a:srgbClr val="C0504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20" autoAdjust="0"/>
    <p:restoredTop sz="74554" autoAdjust="0"/>
  </p:normalViewPr>
  <p:slideViewPr>
    <p:cSldViewPr>
      <p:cViewPr varScale="1">
        <p:scale>
          <a:sx n="85" d="100"/>
          <a:sy n="85" d="100"/>
        </p:scale>
        <p:origin x="2400" y="90"/>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theme" Target="theme/theme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notesMaster" Target="notesMasters/notesMaster1.xml"/><Relationship Id="rId129" Type="http://schemas.openxmlformats.org/officeDocument/2006/relationships/tableStyles" Target="tableStyle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handoutMaster" Target="handoutMasters/handout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s>
</file>

<file path=ppt/charts/_rels/chart1.xml.rels><?xml version="1.0" encoding="UTF-8" standalone="yes"?>
<Relationships xmlns="http://schemas.openxmlformats.org/package/2006/relationships"><Relationship Id="rId3" Type="http://schemas.openxmlformats.org/officeDocument/2006/relationships/oleObject" Target="file:///C:\Users\wei\Desktop\figs.xlsx" TargetMode="External"/><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oleObject" Target="file:///C:\Users\wei\Desktop\figs.xlsx" TargetMode="External"/><Relationship Id="rId2" Type="http://schemas.microsoft.com/office/2011/relationships/chartColorStyle" Target="colors10.xml"/><Relationship Id="rId1" Type="http://schemas.microsoft.com/office/2011/relationships/chartStyle" Target="style10.xml"/></Relationships>
</file>

<file path=ppt/charts/_rels/chart2.xml.rels><?xml version="1.0" encoding="UTF-8" standalone="yes"?>
<Relationships xmlns="http://schemas.openxmlformats.org/package/2006/relationships"><Relationship Id="rId3" Type="http://schemas.openxmlformats.org/officeDocument/2006/relationships/oleObject" Target="file:///C:\Users\wei\Desktop\figs.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wei\Desktop\figs.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Users\wei\Desktop\figs.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24037;&#20316;&#31807;1" TargetMode="External"/><Relationship Id="rId2" Type="http://schemas.microsoft.com/office/2011/relationships/chartColorStyle" Target="colors5.xml"/><Relationship Id="rId1" Type="http://schemas.microsoft.com/office/2011/relationships/chartStyle" Target="style5.xml"/><Relationship Id="rId4" Type="http://schemas.openxmlformats.org/officeDocument/2006/relationships/chartUserShapes" Target="../drawings/drawing1.xml"/></Relationships>
</file>

<file path=ppt/charts/_rels/chart6.xml.rels><?xml version="1.0" encoding="UTF-8" standalone="yes"?>
<Relationships xmlns="http://schemas.openxmlformats.org/package/2006/relationships"><Relationship Id="rId3" Type="http://schemas.openxmlformats.org/officeDocument/2006/relationships/oleObject" Target="&#24037;&#20316;&#31807;1" TargetMode="External"/><Relationship Id="rId2" Type="http://schemas.microsoft.com/office/2011/relationships/chartColorStyle" Target="colors6.xml"/><Relationship Id="rId1" Type="http://schemas.microsoft.com/office/2011/relationships/chartStyle" Target="style6.xml"/><Relationship Id="rId4" Type="http://schemas.openxmlformats.org/officeDocument/2006/relationships/chartUserShapes" Target="../drawings/drawing2.xml"/></Relationships>
</file>

<file path=ppt/charts/_rels/chart7.xml.rels><?xml version="1.0" encoding="UTF-8" standalone="yes"?>
<Relationships xmlns="http://schemas.openxmlformats.org/package/2006/relationships"><Relationship Id="rId3" Type="http://schemas.openxmlformats.org/officeDocument/2006/relationships/oleObject" Target="file:///C:\Users\wei\Desktop\figs.xlsx" TargetMode="External"/><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oleObject" Target="file:///C:\Users\wei\Desktop\figs.xlsx" TargetMode="External"/><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oleObject" Target="file:///C:\Users\wei\Desktop\figs.xlsx" TargetMode="External"/><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058443486419401"/>
          <c:y val="6.7577646544181996E-2"/>
          <c:w val="0.80075794824289503"/>
          <c:h val="0.73152515171272403"/>
        </c:manualLayout>
      </c:layout>
      <c:scatterChart>
        <c:scatterStyle val="lineMarker"/>
        <c:varyColors val="0"/>
        <c:ser>
          <c:idx val="0"/>
          <c:order val="0"/>
          <c:tx>
            <c:strRef>
              <c:f>Sheet1!$B$1</c:f>
              <c:strCache>
                <c:ptCount val="1"/>
                <c:pt idx="0">
                  <c:v>PIAS</c:v>
                </c:pt>
              </c:strCache>
            </c:strRef>
          </c:tx>
          <c:spPr>
            <a:ln w="38100" cap="rnd">
              <a:solidFill>
                <a:srgbClr val="0000CC">
                  <a:alpha val="97000"/>
                </a:srgbClr>
              </a:solidFill>
              <a:round/>
            </a:ln>
            <a:effectLst/>
          </c:spPr>
          <c:marker>
            <c:symbol val="diamond"/>
            <c:size val="10"/>
            <c:spPr>
              <a:noFill/>
              <a:ln w="25400">
                <a:solidFill>
                  <a:srgbClr val="0000CC">
                    <a:alpha val="88000"/>
                  </a:srgbClr>
                </a:solidFill>
                <a:round/>
              </a:ln>
              <a:effectLst/>
            </c:spPr>
          </c:marker>
          <c:xVal>
            <c:numRef>
              <c:f>Sheet1!$A$2:$A$5</c:f>
              <c:numCache>
                <c:formatCode>General</c:formatCode>
                <c:ptCount val="4"/>
                <c:pt idx="0">
                  <c:v>0.5</c:v>
                </c:pt>
                <c:pt idx="1">
                  <c:v>0.6</c:v>
                </c:pt>
                <c:pt idx="2">
                  <c:v>0.7</c:v>
                </c:pt>
                <c:pt idx="3">
                  <c:v>0.8</c:v>
                </c:pt>
              </c:numCache>
            </c:numRef>
          </c:xVal>
          <c:yVal>
            <c:numRef>
              <c:f>Sheet1!$B$2:$B$5</c:f>
              <c:numCache>
                <c:formatCode>General</c:formatCode>
                <c:ptCount val="4"/>
                <c:pt idx="0">
                  <c:v>0.59099999999999997</c:v>
                </c:pt>
                <c:pt idx="1">
                  <c:v>0.66200000000000003</c:v>
                </c:pt>
                <c:pt idx="2">
                  <c:v>0.76700000000000002</c:v>
                </c:pt>
                <c:pt idx="3">
                  <c:v>0.93</c:v>
                </c:pt>
              </c:numCache>
            </c:numRef>
          </c:yVal>
          <c:smooth val="0"/>
          <c:extLst>
            <c:ext xmlns:c16="http://schemas.microsoft.com/office/drawing/2014/chart" uri="{C3380CC4-5D6E-409C-BE32-E72D297353CC}">
              <c16:uniqueId val="{00000000-8114-470E-97B0-595501B7678F}"/>
            </c:ext>
          </c:extLst>
        </c:ser>
        <c:ser>
          <c:idx val="1"/>
          <c:order val="1"/>
          <c:tx>
            <c:strRef>
              <c:f>Sheet1!$C$1</c:f>
              <c:strCache>
                <c:ptCount val="1"/>
                <c:pt idx="0">
                  <c:v>DCTCP</c:v>
                </c:pt>
              </c:strCache>
            </c:strRef>
          </c:tx>
          <c:spPr>
            <a:ln w="38100" cap="rnd">
              <a:solidFill>
                <a:srgbClr val="FF0000"/>
              </a:solidFill>
              <a:round/>
            </a:ln>
            <a:effectLst/>
          </c:spPr>
          <c:marker>
            <c:symbol val="triangle"/>
            <c:size val="10"/>
            <c:spPr>
              <a:noFill/>
              <a:ln w="25400">
                <a:solidFill>
                  <a:srgbClr val="FF0000"/>
                </a:solidFill>
              </a:ln>
              <a:effectLst/>
            </c:spPr>
          </c:marker>
          <c:xVal>
            <c:numRef>
              <c:f>Sheet1!$A$2:$A$5</c:f>
              <c:numCache>
                <c:formatCode>General</c:formatCode>
                <c:ptCount val="4"/>
                <c:pt idx="0">
                  <c:v>0.5</c:v>
                </c:pt>
                <c:pt idx="1">
                  <c:v>0.6</c:v>
                </c:pt>
                <c:pt idx="2">
                  <c:v>0.7</c:v>
                </c:pt>
                <c:pt idx="3">
                  <c:v>0.8</c:v>
                </c:pt>
              </c:numCache>
            </c:numRef>
          </c:xVal>
          <c:yVal>
            <c:numRef>
              <c:f>Sheet1!$C$2:$C$5</c:f>
              <c:numCache>
                <c:formatCode>General</c:formatCode>
                <c:ptCount val="4"/>
                <c:pt idx="0">
                  <c:v>0.83</c:v>
                </c:pt>
                <c:pt idx="1">
                  <c:v>1.004</c:v>
                </c:pt>
                <c:pt idx="2">
                  <c:v>1.2609999999999999</c:v>
                </c:pt>
                <c:pt idx="3">
                  <c:v>1.8240000000000001</c:v>
                </c:pt>
              </c:numCache>
            </c:numRef>
          </c:yVal>
          <c:smooth val="0"/>
          <c:extLst>
            <c:ext xmlns:c16="http://schemas.microsoft.com/office/drawing/2014/chart" uri="{C3380CC4-5D6E-409C-BE32-E72D297353CC}">
              <c16:uniqueId val="{00000001-8114-470E-97B0-595501B7678F}"/>
            </c:ext>
          </c:extLst>
        </c:ser>
        <c:ser>
          <c:idx val="2"/>
          <c:order val="2"/>
          <c:tx>
            <c:strRef>
              <c:f>Sheet1!$D$1</c:f>
              <c:strCache>
                <c:ptCount val="1"/>
                <c:pt idx="0">
                  <c:v>TCP</c:v>
                </c:pt>
              </c:strCache>
            </c:strRef>
          </c:tx>
          <c:spPr>
            <a:ln w="38100" cap="rnd">
              <a:solidFill>
                <a:schemeClr val="tx1"/>
              </a:solidFill>
              <a:round/>
            </a:ln>
            <a:effectLst/>
          </c:spPr>
          <c:marker>
            <c:symbol val="square"/>
            <c:size val="10"/>
            <c:spPr>
              <a:noFill/>
              <a:ln w="25400">
                <a:solidFill>
                  <a:schemeClr val="tx1"/>
                </a:solidFill>
              </a:ln>
              <a:effectLst/>
            </c:spPr>
          </c:marker>
          <c:xVal>
            <c:numRef>
              <c:f>Sheet1!$A$2:$A$5</c:f>
              <c:numCache>
                <c:formatCode>General</c:formatCode>
                <c:ptCount val="4"/>
                <c:pt idx="0">
                  <c:v>0.5</c:v>
                </c:pt>
                <c:pt idx="1">
                  <c:v>0.6</c:v>
                </c:pt>
                <c:pt idx="2">
                  <c:v>0.7</c:v>
                </c:pt>
                <c:pt idx="3">
                  <c:v>0.8</c:v>
                </c:pt>
              </c:numCache>
            </c:numRef>
          </c:xVal>
          <c:yVal>
            <c:numRef>
              <c:f>Sheet1!$D$2:$D$5</c:f>
              <c:numCache>
                <c:formatCode>General</c:formatCode>
                <c:ptCount val="4"/>
                <c:pt idx="0">
                  <c:v>2.5150000000000001</c:v>
                </c:pt>
                <c:pt idx="1">
                  <c:v>3.2509999999999999</c:v>
                </c:pt>
                <c:pt idx="2">
                  <c:v>5.0419999999999998</c:v>
                </c:pt>
                <c:pt idx="3">
                  <c:v>7.29</c:v>
                </c:pt>
              </c:numCache>
            </c:numRef>
          </c:yVal>
          <c:smooth val="0"/>
          <c:extLst>
            <c:ext xmlns:c16="http://schemas.microsoft.com/office/drawing/2014/chart" uri="{C3380CC4-5D6E-409C-BE32-E72D297353CC}">
              <c16:uniqueId val="{00000002-8114-470E-97B0-595501B7678F}"/>
            </c:ext>
          </c:extLst>
        </c:ser>
        <c:dLbls>
          <c:showLegendKey val="0"/>
          <c:showVal val="0"/>
          <c:showCatName val="0"/>
          <c:showSerName val="0"/>
          <c:showPercent val="0"/>
          <c:showBubbleSize val="0"/>
        </c:dLbls>
        <c:axId val="-486294352"/>
        <c:axId val="-432220784"/>
      </c:scatterChart>
      <c:valAx>
        <c:axId val="-486294352"/>
        <c:scaling>
          <c:orientation val="minMax"/>
          <c:max val="0.8"/>
          <c:min val="0.5"/>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r>
                  <a:rPr lang="en-US" altLang="zh-CN" sz="1800">
                    <a:solidFill>
                      <a:sysClr val="windowText" lastClr="000000"/>
                    </a:solidFill>
                  </a:rPr>
                  <a:t>Load</a:t>
                </a:r>
                <a:endParaRPr lang="zh-CN" altLang="en-US" sz="1800">
                  <a:solidFill>
                    <a:sysClr val="windowText" lastClr="000000"/>
                  </a:solidFill>
                </a:endParaRPr>
              </a:p>
            </c:rich>
          </c:tx>
          <c:layout>
            <c:manualLayout>
              <c:xMode val="edge"/>
              <c:yMode val="edge"/>
              <c:x val="0.47481500296333901"/>
              <c:y val="0.878853503184713"/>
            </c:manualLayout>
          </c:layout>
          <c:overlay val="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600" b="0" i="0" u="none" strike="noStrike" kern="1200" baseline="0">
                <a:solidFill>
                  <a:sysClr val="windowText" lastClr="000000"/>
                </a:solidFill>
                <a:latin typeface="+mn-lt"/>
                <a:ea typeface="+mn-ea"/>
                <a:cs typeface="+mn-cs"/>
              </a:defRPr>
            </a:pPr>
            <a:endParaRPr lang="zh-CN"/>
          </a:p>
        </c:txPr>
        <c:crossAx val="-432220784"/>
        <c:crosses val="autoZero"/>
        <c:crossBetween val="midCat"/>
        <c:majorUnit val="0.1"/>
      </c:valAx>
      <c:valAx>
        <c:axId val="-43222078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r>
                  <a:rPr lang="en-US" altLang="zh-CN" sz="1800">
                    <a:solidFill>
                      <a:sysClr val="windowText" lastClr="000000"/>
                    </a:solidFill>
                  </a:rPr>
                  <a:t>FCT (ms)</a:t>
                </a:r>
                <a:endParaRPr lang="zh-CN" altLang="en-US" sz="1800">
                  <a:solidFill>
                    <a:sysClr val="windowText" lastClr="000000"/>
                  </a:solidFill>
                </a:endParaRPr>
              </a:p>
            </c:rich>
          </c:tx>
          <c:layout/>
          <c:overlay val="0"/>
          <c:spPr>
            <a:noFill/>
            <a:ln>
              <a:noFill/>
            </a:ln>
            <a:effectLst/>
          </c:spPr>
          <c:txPr>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600" b="0" i="0" u="none" strike="noStrike" kern="1200" baseline="0">
                <a:solidFill>
                  <a:sysClr val="windowText" lastClr="000000"/>
                </a:solidFill>
                <a:latin typeface="+mn-lt"/>
                <a:ea typeface="+mn-ea"/>
                <a:cs typeface="+mn-cs"/>
              </a:defRPr>
            </a:pPr>
            <a:endParaRPr lang="zh-CN"/>
          </a:p>
        </c:txPr>
        <c:crossAx val="-486294352"/>
        <c:crosses val="autoZero"/>
        <c:crossBetween val="midCat"/>
        <c:majorUnit val="2"/>
      </c:valAx>
      <c:spPr>
        <a:noFill/>
        <a:ln>
          <a:solidFill>
            <a:schemeClr val="tx1"/>
          </a:solidFill>
        </a:ln>
        <a:effectLst/>
      </c:spPr>
    </c:plotArea>
    <c:legend>
      <c:legendPos val="b"/>
      <c:layout>
        <c:manualLayout>
          <c:xMode val="edge"/>
          <c:yMode val="edge"/>
          <c:x val="0.14116256973254701"/>
          <c:y val="8.0815152882959707E-2"/>
          <c:w val="0.26414864431538798"/>
          <c:h val="0.31774579133022401"/>
        </c:manualLayout>
      </c:layout>
      <c:overlay val="0"/>
      <c:spPr>
        <a:noFill/>
        <a:ln>
          <a:noFill/>
        </a:ln>
        <a:effectLst/>
      </c:spPr>
      <c:txPr>
        <a:bodyPr rot="0" spcFirstLastPara="1" vertOverflow="ellipsis" vert="horz" wrap="square" anchor="ctr" anchorCtr="1"/>
        <a:lstStyle/>
        <a:p>
          <a:pPr>
            <a:defRPr sz="1600" b="0" i="0" u="none" strike="noStrike" kern="1200" baseline="0">
              <a:solidFill>
                <a:sysClr val="windowText" lastClr="000000"/>
              </a:solidFill>
              <a:latin typeface="+mj-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9528602121279101"/>
          <c:y val="6.7577646544181996E-2"/>
          <c:w val="0.75605630289734305"/>
          <c:h val="0.73152515171272403"/>
        </c:manualLayout>
      </c:layout>
      <c:scatterChart>
        <c:scatterStyle val="lineMarker"/>
        <c:varyColors val="0"/>
        <c:ser>
          <c:idx val="0"/>
          <c:order val="0"/>
          <c:tx>
            <c:strRef>
              <c:f>Sheet3!$B$8</c:f>
              <c:strCache>
                <c:ptCount val="1"/>
                <c:pt idx="0">
                  <c:v>PIAS</c:v>
                </c:pt>
              </c:strCache>
            </c:strRef>
          </c:tx>
          <c:spPr>
            <a:ln w="38100" cap="rnd">
              <a:solidFill>
                <a:srgbClr val="0000CC">
                  <a:alpha val="97000"/>
                </a:srgbClr>
              </a:solidFill>
              <a:round/>
            </a:ln>
            <a:effectLst/>
          </c:spPr>
          <c:marker>
            <c:symbol val="diamond"/>
            <c:size val="10"/>
            <c:spPr>
              <a:noFill/>
              <a:ln w="25400">
                <a:solidFill>
                  <a:srgbClr val="0000CC">
                    <a:alpha val="88000"/>
                  </a:srgbClr>
                </a:solidFill>
                <a:round/>
              </a:ln>
              <a:effectLst/>
            </c:spPr>
          </c:marker>
          <c:xVal>
            <c:numRef>
              <c:f>Sheet3!$A$9:$A$12</c:f>
              <c:numCache>
                <c:formatCode>General</c:formatCode>
                <c:ptCount val="4"/>
                <c:pt idx="0">
                  <c:v>0.5</c:v>
                </c:pt>
                <c:pt idx="1">
                  <c:v>0.6</c:v>
                </c:pt>
                <c:pt idx="2">
                  <c:v>0.7</c:v>
                </c:pt>
                <c:pt idx="3">
                  <c:v>0.8</c:v>
                </c:pt>
              </c:numCache>
            </c:numRef>
          </c:xVal>
          <c:yVal>
            <c:numRef>
              <c:f>Sheet3!$B$9:$B$12</c:f>
              <c:numCache>
                <c:formatCode>General</c:formatCode>
                <c:ptCount val="4"/>
                <c:pt idx="0">
                  <c:v>126.010076801</c:v>
                </c:pt>
                <c:pt idx="1">
                  <c:v>128.232146312</c:v>
                </c:pt>
                <c:pt idx="2">
                  <c:v>132.32228586100001</c:v>
                </c:pt>
                <c:pt idx="3">
                  <c:v>135.55423781900001</c:v>
                </c:pt>
              </c:numCache>
            </c:numRef>
          </c:yVal>
          <c:smooth val="0"/>
          <c:extLst>
            <c:ext xmlns:c16="http://schemas.microsoft.com/office/drawing/2014/chart" uri="{C3380CC4-5D6E-409C-BE32-E72D297353CC}">
              <c16:uniqueId val="{00000000-6519-427F-B128-FF1D526B4D68}"/>
            </c:ext>
          </c:extLst>
        </c:ser>
        <c:ser>
          <c:idx val="1"/>
          <c:order val="1"/>
          <c:tx>
            <c:strRef>
              <c:f>Sheet3!$C$8</c:f>
              <c:strCache>
                <c:ptCount val="1"/>
                <c:pt idx="0">
                  <c:v>DCTCP</c:v>
                </c:pt>
              </c:strCache>
            </c:strRef>
          </c:tx>
          <c:spPr>
            <a:ln w="38100" cap="rnd">
              <a:solidFill>
                <a:srgbClr val="FF0000"/>
              </a:solidFill>
              <a:round/>
            </a:ln>
            <a:effectLst/>
          </c:spPr>
          <c:marker>
            <c:symbol val="triangle"/>
            <c:size val="10"/>
            <c:spPr>
              <a:noFill/>
              <a:ln w="25400">
                <a:solidFill>
                  <a:srgbClr val="FF0000"/>
                </a:solidFill>
              </a:ln>
              <a:effectLst/>
            </c:spPr>
          </c:marker>
          <c:xVal>
            <c:numRef>
              <c:f>Sheet3!$A$9:$A$12</c:f>
              <c:numCache>
                <c:formatCode>General</c:formatCode>
                <c:ptCount val="4"/>
                <c:pt idx="0">
                  <c:v>0.5</c:v>
                </c:pt>
                <c:pt idx="1">
                  <c:v>0.6</c:v>
                </c:pt>
                <c:pt idx="2">
                  <c:v>0.7</c:v>
                </c:pt>
                <c:pt idx="3">
                  <c:v>0.8</c:v>
                </c:pt>
              </c:numCache>
            </c:numRef>
          </c:xVal>
          <c:yVal>
            <c:numRef>
              <c:f>Sheet3!$C$9:$C$12</c:f>
              <c:numCache>
                <c:formatCode>General</c:formatCode>
                <c:ptCount val="4"/>
                <c:pt idx="0">
                  <c:v>187.40852720199999</c:v>
                </c:pt>
                <c:pt idx="1">
                  <c:v>210.04499564</c:v>
                </c:pt>
                <c:pt idx="2">
                  <c:v>236.75313135900001</c:v>
                </c:pt>
                <c:pt idx="3">
                  <c:v>265.98484323500003</c:v>
                </c:pt>
              </c:numCache>
            </c:numRef>
          </c:yVal>
          <c:smooth val="0"/>
          <c:extLst>
            <c:ext xmlns:c16="http://schemas.microsoft.com/office/drawing/2014/chart" uri="{C3380CC4-5D6E-409C-BE32-E72D297353CC}">
              <c16:uniqueId val="{00000001-6519-427F-B128-FF1D526B4D68}"/>
            </c:ext>
          </c:extLst>
        </c:ser>
        <c:dLbls>
          <c:showLegendKey val="0"/>
          <c:showVal val="0"/>
          <c:showCatName val="0"/>
          <c:showSerName val="0"/>
          <c:showPercent val="0"/>
          <c:showBubbleSize val="0"/>
        </c:dLbls>
        <c:axId val="-399890320"/>
        <c:axId val="-400384544"/>
      </c:scatterChart>
      <c:valAx>
        <c:axId val="-399890320"/>
        <c:scaling>
          <c:orientation val="minMax"/>
          <c:max val="0.8"/>
          <c:min val="0.5"/>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r>
                  <a:rPr lang="en-US" altLang="zh-CN" sz="1800">
                    <a:solidFill>
                      <a:sysClr val="windowText" lastClr="000000"/>
                    </a:solidFill>
                  </a:rPr>
                  <a:t>Load</a:t>
                </a:r>
                <a:endParaRPr lang="zh-CN" altLang="en-US" sz="1800">
                  <a:solidFill>
                    <a:sysClr val="windowText" lastClr="000000"/>
                  </a:solidFill>
                </a:endParaRPr>
              </a:p>
            </c:rich>
          </c:tx>
          <c:layout>
            <c:manualLayout>
              <c:xMode val="edge"/>
              <c:yMode val="edge"/>
              <c:x val="0.52377113767906502"/>
              <c:y val="0.87885356922977198"/>
            </c:manualLayout>
          </c:layout>
          <c:overlay val="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600" b="0" i="0" u="none" strike="noStrike" kern="1200" baseline="0">
                <a:solidFill>
                  <a:sysClr val="windowText" lastClr="000000"/>
                </a:solidFill>
                <a:latin typeface="+mn-lt"/>
                <a:ea typeface="+mn-ea"/>
                <a:cs typeface="+mn-cs"/>
              </a:defRPr>
            </a:pPr>
            <a:endParaRPr lang="zh-CN"/>
          </a:p>
        </c:txPr>
        <c:crossAx val="-400384544"/>
        <c:crosses val="autoZero"/>
        <c:crossBetween val="midCat"/>
        <c:majorUnit val="0.1"/>
      </c:valAx>
      <c:valAx>
        <c:axId val="-400384544"/>
        <c:scaling>
          <c:orientation val="minMax"/>
          <c:max val="4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r>
                  <a:rPr lang="en-US" altLang="zh-CN" sz="1800" dirty="0">
                    <a:solidFill>
                      <a:sysClr val="windowText" lastClr="000000"/>
                    </a:solidFill>
                  </a:rPr>
                  <a:t>FCT (us)</a:t>
                </a:r>
                <a:endParaRPr lang="zh-CN" altLang="en-US" sz="1800" dirty="0">
                  <a:solidFill>
                    <a:sysClr val="windowText" lastClr="000000"/>
                  </a:solidFill>
                </a:endParaRPr>
              </a:p>
            </c:rich>
          </c:tx>
          <c:overlay val="0"/>
          <c:spPr>
            <a:noFill/>
            <a:ln>
              <a:noFill/>
            </a:ln>
            <a:effectLst/>
          </c:spPr>
          <c:txPr>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600" b="0" i="0" u="none" strike="noStrike" kern="1200" baseline="0">
                <a:solidFill>
                  <a:sysClr val="windowText" lastClr="000000"/>
                </a:solidFill>
                <a:latin typeface="+mn-lt"/>
                <a:ea typeface="+mn-ea"/>
                <a:cs typeface="+mn-cs"/>
              </a:defRPr>
            </a:pPr>
            <a:endParaRPr lang="zh-CN"/>
          </a:p>
        </c:txPr>
        <c:crossAx val="-399890320"/>
        <c:crosses val="autoZero"/>
        <c:crossBetween val="midCat"/>
        <c:majorUnit val="100"/>
      </c:valAx>
      <c:spPr>
        <a:noFill/>
        <a:ln>
          <a:solidFill>
            <a:schemeClr val="tx1"/>
          </a:solidFill>
        </a:ln>
        <a:effectLst/>
      </c:spPr>
    </c:plotArea>
    <c:legend>
      <c:legendPos val="b"/>
      <c:layout>
        <c:manualLayout>
          <c:xMode val="edge"/>
          <c:yMode val="edge"/>
          <c:x val="0.187238992534141"/>
          <c:y val="6.4354363112018406E-2"/>
          <c:w val="0.26414864431538798"/>
          <c:h val="0.20251936100580001"/>
        </c:manualLayout>
      </c:layout>
      <c:overlay val="0"/>
      <c:spPr>
        <a:noFill/>
        <a:ln>
          <a:noFill/>
        </a:ln>
        <a:effectLst/>
      </c:spPr>
      <c:txPr>
        <a:bodyPr rot="0" spcFirstLastPara="1" vertOverflow="ellipsis" vert="horz" wrap="square" anchor="ctr" anchorCtr="1"/>
        <a:lstStyle/>
        <a:p>
          <a:pPr>
            <a:defRPr sz="1600" b="0" i="0" u="none" strike="noStrike" kern="1200" baseline="0">
              <a:solidFill>
                <a:sysClr val="windowText" lastClr="000000"/>
              </a:solidFill>
              <a:latin typeface="+mj-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058443486419401"/>
          <c:y val="6.7577646544181996E-2"/>
          <c:w val="0.80075794824289503"/>
          <c:h val="0.73152515171272403"/>
        </c:manualLayout>
      </c:layout>
      <c:scatterChart>
        <c:scatterStyle val="lineMarker"/>
        <c:varyColors val="0"/>
        <c:ser>
          <c:idx val="0"/>
          <c:order val="0"/>
          <c:tx>
            <c:strRef>
              <c:f>Sheet2!$B$1</c:f>
              <c:strCache>
                <c:ptCount val="1"/>
                <c:pt idx="0">
                  <c:v>PIAS</c:v>
                </c:pt>
              </c:strCache>
            </c:strRef>
          </c:tx>
          <c:spPr>
            <a:ln w="38100" cap="rnd">
              <a:solidFill>
                <a:srgbClr val="0000CC">
                  <a:alpha val="97000"/>
                </a:srgbClr>
              </a:solidFill>
              <a:round/>
            </a:ln>
            <a:effectLst/>
          </c:spPr>
          <c:marker>
            <c:symbol val="diamond"/>
            <c:size val="10"/>
            <c:spPr>
              <a:noFill/>
              <a:ln w="25400">
                <a:solidFill>
                  <a:srgbClr val="0000CC">
                    <a:alpha val="88000"/>
                  </a:srgbClr>
                </a:solidFill>
                <a:round/>
              </a:ln>
              <a:effectLst/>
            </c:spPr>
          </c:marker>
          <c:xVal>
            <c:numRef>
              <c:f>Sheet2!$A$2:$A$5</c:f>
              <c:numCache>
                <c:formatCode>General</c:formatCode>
                <c:ptCount val="4"/>
                <c:pt idx="0">
                  <c:v>0.5</c:v>
                </c:pt>
                <c:pt idx="1">
                  <c:v>0.6</c:v>
                </c:pt>
                <c:pt idx="2">
                  <c:v>0.7</c:v>
                </c:pt>
                <c:pt idx="3">
                  <c:v>0.8</c:v>
                </c:pt>
              </c:numCache>
            </c:numRef>
          </c:xVal>
          <c:yVal>
            <c:numRef>
              <c:f>Sheet2!$B$2:$B$5</c:f>
              <c:numCache>
                <c:formatCode>General</c:formatCode>
                <c:ptCount val="4"/>
                <c:pt idx="0">
                  <c:v>0.28100000000000003</c:v>
                </c:pt>
                <c:pt idx="1">
                  <c:v>0.28199999999999997</c:v>
                </c:pt>
                <c:pt idx="2">
                  <c:v>0.28299999999999997</c:v>
                </c:pt>
                <c:pt idx="3">
                  <c:v>0.28499999999999998</c:v>
                </c:pt>
              </c:numCache>
            </c:numRef>
          </c:yVal>
          <c:smooth val="0"/>
          <c:extLst>
            <c:ext xmlns:c16="http://schemas.microsoft.com/office/drawing/2014/chart" uri="{C3380CC4-5D6E-409C-BE32-E72D297353CC}">
              <c16:uniqueId val="{00000000-F12B-47FE-BB0D-1CDA3D117733}"/>
            </c:ext>
          </c:extLst>
        </c:ser>
        <c:ser>
          <c:idx val="1"/>
          <c:order val="1"/>
          <c:tx>
            <c:strRef>
              <c:f>Sheet2!$C$1</c:f>
              <c:strCache>
                <c:ptCount val="1"/>
                <c:pt idx="0">
                  <c:v>DCTCP</c:v>
                </c:pt>
              </c:strCache>
            </c:strRef>
          </c:tx>
          <c:spPr>
            <a:ln w="38100" cap="rnd">
              <a:solidFill>
                <a:srgbClr val="FF0000"/>
              </a:solidFill>
              <a:round/>
            </a:ln>
            <a:effectLst/>
          </c:spPr>
          <c:marker>
            <c:symbol val="triangle"/>
            <c:size val="10"/>
            <c:spPr>
              <a:noFill/>
              <a:ln w="25400">
                <a:solidFill>
                  <a:srgbClr val="FF0000"/>
                </a:solidFill>
              </a:ln>
              <a:effectLst/>
            </c:spPr>
          </c:marker>
          <c:xVal>
            <c:numRef>
              <c:f>Sheet2!$A$2:$A$5</c:f>
              <c:numCache>
                <c:formatCode>General</c:formatCode>
                <c:ptCount val="4"/>
                <c:pt idx="0">
                  <c:v>0.5</c:v>
                </c:pt>
                <c:pt idx="1">
                  <c:v>0.6</c:v>
                </c:pt>
                <c:pt idx="2">
                  <c:v>0.7</c:v>
                </c:pt>
                <c:pt idx="3">
                  <c:v>0.8</c:v>
                </c:pt>
              </c:numCache>
            </c:numRef>
          </c:xVal>
          <c:yVal>
            <c:numRef>
              <c:f>Sheet2!$C$2:$C$5</c:f>
              <c:numCache>
                <c:formatCode>General</c:formatCode>
                <c:ptCount val="4"/>
                <c:pt idx="0">
                  <c:v>0.34300000000000003</c:v>
                </c:pt>
                <c:pt idx="1">
                  <c:v>0.36599999999999999</c:v>
                </c:pt>
                <c:pt idx="2">
                  <c:v>0.39400000000000002</c:v>
                </c:pt>
                <c:pt idx="3">
                  <c:v>0.435</c:v>
                </c:pt>
              </c:numCache>
            </c:numRef>
          </c:yVal>
          <c:smooth val="0"/>
          <c:extLst>
            <c:ext xmlns:c16="http://schemas.microsoft.com/office/drawing/2014/chart" uri="{C3380CC4-5D6E-409C-BE32-E72D297353CC}">
              <c16:uniqueId val="{00000001-F12B-47FE-BB0D-1CDA3D117733}"/>
            </c:ext>
          </c:extLst>
        </c:ser>
        <c:ser>
          <c:idx val="2"/>
          <c:order val="2"/>
          <c:tx>
            <c:strRef>
              <c:f>Sheet2!$D$1</c:f>
              <c:strCache>
                <c:ptCount val="1"/>
                <c:pt idx="0">
                  <c:v>TCP</c:v>
                </c:pt>
              </c:strCache>
            </c:strRef>
          </c:tx>
          <c:spPr>
            <a:ln w="38100" cap="rnd">
              <a:solidFill>
                <a:schemeClr val="tx1"/>
              </a:solidFill>
              <a:round/>
            </a:ln>
            <a:effectLst/>
          </c:spPr>
          <c:marker>
            <c:symbol val="square"/>
            <c:size val="10"/>
            <c:spPr>
              <a:noFill/>
              <a:ln w="25400">
                <a:solidFill>
                  <a:schemeClr val="tx1"/>
                </a:solidFill>
              </a:ln>
              <a:effectLst/>
            </c:spPr>
          </c:marker>
          <c:xVal>
            <c:numRef>
              <c:f>Sheet2!$A$2:$A$5</c:f>
              <c:numCache>
                <c:formatCode>General</c:formatCode>
                <c:ptCount val="4"/>
                <c:pt idx="0">
                  <c:v>0.5</c:v>
                </c:pt>
                <c:pt idx="1">
                  <c:v>0.6</c:v>
                </c:pt>
                <c:pt idx="2">
                  <c:v>0.7</c:v>
                </c:pt>
                <c:pt idx="3">
                  <c:v>0.8</c:v>
                </c:pt>
              </c:numCache>
            </c:numRef>
          </c:xVal>
          <c:yVal>
            <c:numRef>
              <c:f>Sheet2!$D$2:$D$5</c:f>
              <c:numCache>
                <c:formatCode>General</c:formatCode>
                <c:ptCount val="4"/>
                <c:pt idx="0">
                  <c:v>2.6640000000000001</c:v>
                </c:pt>
                <c:pt idx="1">
                  <c:v>3.7210000000000001</c:v>
                </c:pt>
                <c:pt idx="2">
                  <c:v>5.0890000000000004</c:v>
                </c:pt>
                <c:pt idx="3">
                  <c:v>6.298</c:v>
                </c:pt>
              </c:numCache>
            </c:numRef>
          </c:yVal>
          <c:smooth val="0"/>
          <c:extLst>
            <c:ext xmlns:c16="http://schemas.microsoft.com/office/drawing/2014/chart" uri="{C3380CC4-5D6E-409C-BE32-E72D297353CC}">
              <c16:uniqueId val="{00000002-F12B-47FE-BB0D-1CDA3D117733}"/>
            </c:ext>
          </c:extLst>
        </c:ser>
        <c:dLbls>
          <c:showLegendKey val="0"/>
          <c:showVal val="0"/>
          <c:showCatName val="0"/>
          <c:showSerName val="0"/>
          <c:showPercent val="0"/>
          <c:showBubbleSize val="0"/>
        </c:dLbls>
        <c:axId val="-483701264"/>
        <c:axId val="-432833728"/>
      </c:scatterChart>
      <c:valAx>
        <c:axId val="-483701264"/>
        <c:scaling>
          <c:orientation val="minMax"/>
          <c:max val="0.8"/>
          <c:min val="0.5"/>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r>
                  <a:rPr lang="en-US" altLang="zh-CN" sz="1800">
                    <a:solidFill>
                      <a:sysClr val="windowText" lastClr="000000"/>
                    </a:solidFill>
                  </a:rPr>
                  <a:t>Load</a:t>
                </a:r>
                <a:endParaRPr lang="zh-CN" altLang="en-US" sz="1800">
                  <a:solidFill>
                    <a:sysClr val="windowText" lastClr="000000"/>
                  </a:solidFill>
                </a:endParaRPr>
              </a:p>
            </c:rich>
          </c:tx>
          <c:layout>
            <c:manualLayout>
              <c:xMode val="edge"/>
              <c:yMode val="edge"/>
              <c:x val="0.47481500296333901"/>
              <c:y val="0.878853503184713"/>
            </c:manualLayout>
          </c:layout>
          <c:overlay val="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600" b="0" i="0" u="none" strike="noStrike" kern="1200" baseline="0">
                <a:solidFill>
                  <a:sysClr val="windowText" lastClr="000000"/>
                </a:solidFill>
                <a:latin typeface="+mn-lt"/>
                <a:ea typeface="+mn-ea"/>
                <a:cs typeface="+mn-cs"/>
              </a:defRPr>
            </a:pPr>
            <a:endParaRPr lang="zh-CN"/>
          </a:p>
        </c:txPr>
        <c:crossAx val="-432833728"/>
        <c:crosses val="autoZero"/>
        <c:crossBetween val="midCat"/>
        <c:majorUnit val="0.1"/>
      </c:valAx>
      <c:valAx>
        <c:axId val="-432833728"/>
        <c:scaling>
          <c:orientation val="minMax"/>
          <c:max val="3"/>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r>
                  <a:rPr lang="en-US" altLang="zh-CN" sz="1800">
                    <a:solidFill>
                      <a:sysClr val="windowText" lastClr="000000"/>
                    </a:solidFill>
                  </a:rPr>
                  <a:t>FCT (ms)</a:t>
                </a:r>
                <a:endParaRPr lang="zh-CN" altLang="en-US" sz="1800">
                  <a:solidFill>
                    <a:sysClr val="windowText" lastClr="000000"/>
                  </a:solidFill>
                </a:endParaRPr>
              </a:p>
            </c:rich>
          </c:tx>
          <c:layout/>
          <c:overlay val="0"/>
          <c:spPr>
            <a:noFill/>
            <a:ln>
              <a:noFill/>
            </a:ln>
            <a:effectLst/>
          </c:spPr>
          <c:txPr>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600" b="0" i="0" u="none" strike="noStrike" kern="1200" baseline="0">
                <a:solidFill>
                  <a:sysClr val="windowText" lastClr="000000"/>
                </a:solidFill>
                <a:latin typeface="+mn-lt"/>
                <a:ea typeface="+mn-ea"/>
                <a:cs typeface="+mn-cs"/>
              </a:defRPr>
            </a:pPr>
            <a:endParaRPr lang="zh-CN"/>
          </a:p>
        </c:txPr>
        <c:crossAx val="-483701264"/>
        <c:crosses val="autoZero"/>
        <c:crossBetween val="midCat"/>
        <c:majorUnit val="1"/>
      </c:valAx>
      <c:spPr>
        <a:noFill/>
        <a:ln>
          <a:solidFill>
            <a:schemeClr val="tx1"/>
          </a:solid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9528602121279101"/>
          <c:y val="6.7577646544181996E-2"/>
          <c:w val="0.75605630289734305"/>
          <c:h val="0.73152515171272403"/>
        </c:manualLayout>
      </c:layout>
      <c:scatterChart>
        <c:scatterStyle val="lineMarker"/>
        <c:varyColors val="0"/>
        <c:ser>
          <c:idx val="0"/>
          <c:order val="0"/>
          <c:tx>
            <c:strRef>
              <c:f>Sheet8!$B$8</c:f>
              <c:strCache>
                <c:ptCount val="1"/>
                <c:pt idx="0">
                  <c:v>PIAS</c:v>
                </c:pt>
              </c:strCache>
            </c:strRef>
          </c:tx>
          <c:spPr>
            <a:ln w="38100" cap="rnd">
              <a:solidFill>
                <a:srgbClr val="0000CC">
                  <a:alpha val="97000"/>
                </a:srgbClr>
              </a:solidFill>
              <a:round/>
            </a:ln>
            <a:effectLst/>
          </c:spPr>
          <c:marker>
            <c:symbol val="diamond"/>
            <c:size val="10"/>
            <c:spPr>
              <a:noFill/>
              <a:ln w="25400">
                <a:solidFill>
                  <a:srgbClr val="0000CC">
                    <a:alpha val="88000"/>
                  </a:srgbClr>
                </a:solidFill>
                <a:round/>
              </a:ln>
              <a:effectLst/>
            </c:spPr>
          </c:marker>
          <c:xVal>
            <c:numRef>
              <c:f>Sheet8!$A$9:$A$12</c:f>
              <c:numCache>
                <c:formatCode>General</c:formatCode>
                <c:ptCount val="4"/>
                <c:pt idx="0">
                  <c:v>0.5</c:v>
                </c:pt>
                <c:pt idx="1">
                  <c:v>0.6</c:v>
                </c:pt>
                <c:pt idx="2">
                  <c:v>0.7</c:v>
                </c:pt>
                <c:pt idx="3">
                  <c:v>0.8</c:v>
                </c:pt>
              </c:numCache>
            </c:numRef>
          </c:xVal>
          <c:yVal>
            <c:numRef>
              <c:f>Sheet8!$B$9:$B$12</c:f>
              <c:numCache>
                <c:formatCode>General</c:formatCode>
                <c:ptCount val="4"/>
                <c:pt idx="0">
                  <c:v>89.234798251900003</c:v>
                </c:pt>
                <c:pt idx="1">
                  <c:v>89.667831284100004</c:v>
                </c:pt>
                <c:pt idx="2">
                  <c:v>90.063413137499992</c:v>
                </c:pt>
                <c:pt idx="3">
                  <c:v>90.359003810299967</c:v>
                </c:pt>
              </c:numCache>
            </c:numRef>
          </c:yVal>
          <c:smooth val="0"/>
          <c:extLst>
            <c:ext xmlns:c16="http://schemas.microsoft.com/office/drawing/2014/chart" uri="{C3380CC4-5D6E-409C-BE32-E72D297353CC}">
              <c16:uniqueId val="{00000000-C1C3-481B-A7F0-0642F37E713A}"/>
            </c:ext>
          </c:extLst>
        </c:ser>
        <c:ser>
          <c:idx val="1"/>
          <c:order val="1"/>
          <c:tx>
            <c:strRef>
              <c:f>Sheet8!$C$8</c:f>
              <c:strCache>
                <c:ptCount val="1"/>
                <c:pt idx="0">
                  <c:v>pFabric</c:v>
                </c:pt>
              </c:strCache>
            </c:strRef>
          </c:tx>
          <c:spPr>
            <a:ln w="38100" cap="rnd">
              <a:solidFill>
                <a:srgbClr val="FF0000"/>
              </a:solidFill>
              <a:round/>
            </a:ln>
            <a:effectLst/>
          </c:spPr>
          <c:marker>
            <c:symbol val="triangle"/>
            <c:size val="10"/>
            <c:spPr>
              <a:noFill/>
              <a:ln w="25400">
                <a:solidFill>
                  <a:srgbClr val="FF0000"/>
                </a:solidFill>
              </a:ln>
              <a:effectLst/>
            </c:spPr>
          </c:marker>
          <c:xVal>
            <c:numRef>
              <c:f>Sheet8!$A$9:$A$12</c:f>
              <c:numCache>
                <c:formatCode>General</c:formatCode>
                <c:ptCount val="4"/>
                <c:pt idx="0">
                  <c:v>0.5</c:v>
                </c:pt>
                <c:pt idx="1">
                  <c:v>0.6</c:v>
                </c:pt>
                <c:pt idx="2">
                  <c:v>0.7</c:v>
                </c:pt>
                <c:pt idx="3">
                  <c:v>0.8</c:v>
                </c:pt>
              </c:numCache>
            </c:numRef>
          </c:xVal>
          <c:yVal>
            <c:numRef>
              <c:f>Sheet8!$C$9:$C$12</c:f>
              <c:numCache>
                <c:formatCode>General</c:formatCode>
                <c:ptCount val="4"/>
                <c:pt idx="0">
                  <c:v>88.764437971900023</c:v>
                </c:pt>
                <c:pt idx="1">
                  <c:v>89.041919941700002</c:v>
                </c:pt>
                <c:pt idx="2">
                  <c:v>89.278298686799985</c:v>
                </c:pt>
                <c:pt idx="3">
                  <c:v>89.475152764300006</c:v>
                </c:pt>
              </c:numCache>
            </c:numRef>
          </c:yVal>
          <c:smooth val="0"/>
          <c:extLst>
            <c:ext xmlns:c16="http://schemas.microsoft.com/office/drawing/2014/chart" uri="{C3380CC4-5D6E-409C-BE32-E72D297353CC}">
              <c16:uniqueId val="{00000001-C1C3-481B-A7F0-0642F37E713A}"/>
            </c:ext>
          </c:extLst>
        </c:ser>
        <c:dLbls>
          <c:showLegendKey val="0"/>
          <c:showVal val="0"/>
          <c:showCatName val="0"/>
          <c:showSerName val="0"/>
          <c:showPercent val="0"/>
          <c:showBubbleSize val="0"/>
        </c:dLbls>
        <c:axId val="-483576480"/>
        <c:axId val="-483919120"/>
      </c:scatterChart>
      <c:valAx>
        <c:axId val="-483576480"/>
        <c:scaling>
          <c:orientation val="minMax"/>
          <c:max val="0.8"/>
          <c:min val="0.5"/>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r>
                  <a:rPr lang="en-US" altLang="zh-CN" sz="1800">
                    <a:solidFill>
                      <a:sysClr val="windowText" lastClr="000000"/>
                    </a:solidFill>
                  </a:rPr>
                  <a:t>Load</a:t>
                </a:r>
                <a:endParaRPr lang="zh-CN" altLang="en-US" sz="1800">
                  <a:solidFill>
                    <a:sysClr val="windowText" lastClr="000000"/>
                  </a:solidFill>
                </a:endParaRPr>
              </a:p>
            </c:rich>
          </c:tx>
          <c:layout>
            <c:manualLayout>
              <c:xMode val="edge"/>
              <c:yMode val="edge"/>
              <c:x val="0.52377113767906502"/>
              <c:y val="0.87885356922977198"/>
            </c:manualLayout>
          </c:layout>
          <c:overlay val="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600" b="0" i="0" u="none" strike="noStrike" kern="1200" baseline="0">
                <a:solidFill>
                  <a:sysClr val="windowText" lastClr="000000"/>
                </a:solidFill>
                <a:latin typeface="+mn-lt"/>
                <a:ea typeface="+mn-ea"/>
                <a:cs typeface="+mn-cs"/>
              </a:defRPr>
            </a:pPr>
            <a:endParaRPr lang="zh-CN"/>
          </a:p>
        </c:txPr>
        <c:crossAx val="-483919120"/>
        <c:crosses val="autoZero"/>
        <c:crossBetween val="midCat"/>
        <c:majorUnit val="0.1"/>
      </c:valAx>
      <c:valAx>
        <c:axId val="-483919120"/>
        <c:scaling>
          <c:orientation val="minMax"/>
          <c:max val="2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r>
                  <a:rPr lang="en-US" altLang="zh-CN" sz="1800">
                    <a:solidFill>
                      <a:sysClr val="windowText" lastClr="000000"/>
                    </a:solidFill>
                  </a:rPr>
                  <a:t>FCT (us)</a:t>
                </a:r>
                <a:endParaRPr lang="zh-CN" altLang="en-US" sz="1800">
                  <a:solidFill>
                    <a:sysClr val="windowText" lastClr="000000"/>
                  </a:solidFill>
                </a:endParaRPr>
              </a:p>
            </c:rich>
          </c:tx>
          <c:layout/>
          <c:overlay val="0"/>
          <c:spPr>
            <a:noFill/>
            <a:ln>
              <a:noFill/>
            </a:ln>
            <a:effectLst/>
          </c:spPr>
          <c:txPr>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600" b="0" i="0" u="none" strike="noStrike" kern="1200" baseline="0">
                <a:solidFill>
                  <a:sysClr val="windowText" lastClr="000000"/>
                </a:solidFill>
                <a:latin typeface="+mn-lt"/>
                <a:ea typeface="+mn-ea"/>
                <a:cs typeface="+mn-cs"/>
              </a:defRPr>
            </a:pPr>
            <a:endParaRPr lang="zh-CN"/>
          </a:p>
        </c:txPr>
        <c:crossAx val="-483576480"/>
        <c:crosses val="autoZero"/>
        <c:crossBetween val="midCat"/>
        <c:majorUnit val="50"/>
      </c:valAx>
      <c:spPr>
        <a:noFill/>
        <a:ln>
          <a:solidFill>
            <a:schemeClr val="tx1"/>
          </a:solid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9528602121279101"/>
          <c:y val="6.7577646544181996E-2"/>
          <c:w val="0.75605630289734305"/>
          <c:h val="0.73152515171272403"/>
        </c:manualLayout>
      </c:layout>
      <c:scatterChart>
        <c:scatterStyle val="lineMarker"/>
        <c:varyColors val="0"/>
        <c:ser>
          <c:idx val="0"/>
          <c:order val="0"/>
          <c:tx>
            <c:strRef>
              <c:f>Sheet7!$B$8</c:f>
              <c:strCache>
                <c:ptCount val="1"/>
                <c:pt idx="0">
                  <c:v>PIAS</c:v>
                </c:pt>
              </c:strCache>
            </c:strRef>
          </c:tx>
          <c:spPr>
            <a:ln w="38100" cap="rnd">
              <a:solidFill>
                <a:srgbClr val="0000CC">
                  <a:alpha val="97000"/>
                </a:srgbClr>
              </a:solidFill>
              <a:round/>
            </a:ln>
            <a:effectLst/>
          </c:spPr>
          <c:marker>
            <c:symbol val="diamond"/>
            <c:size val="10"/>
            <c:spPr>
              <a:noFill/>
              <a:ln w="25400">
                <a:solidFill>
                  <a:srgbClr val="0000CC">
                    <a:alpha val="88000"/>
                  </a:srgbClr>
                </a:solidFill>
                <a:round/>
              </a:ln>
              <a:effectLst/>
            </c:spPr>
          </c:marker>
          <c:xVal>
            <c:numRef>
              <c:f>Sheet7!$A$9:$A$12</c:f>
              <c:numCache>
                <c:formatCode>General</c:formatCode>
                <c:ptCount val="4"/>
                <c:pt idx="0">
                  <c:v>0.5</c:v>
                </c:pt>
                <c:pt idx="1">
                  <c:v>0.6</c:v>
                </c:pt>
                <c:pt idx="2">
                  <c:v>0.7</c:v>
                </c:pt>
                <c:pt idx="3">
                  <c:v>0.8</c:v>
                </c:pt>
              </c:numCache>
            </c:numRef>
          </c:xVal>
          <c:yVal>
            <c:numRef>
              <c:f>Sheet7!$B$9:$B$12</c:f>
              <c:numCache>
                <c:formatCode>General</c:formatCode>
                <c:ptCount val="4"/>
                <c:pt idx="0">
                  <c:v>126.010076801</c:v>
                </c:pt>
                <c:pt idx="1">
                  <c:v>128.232146312</c:v>
                </c:pt>
                <c:pt idx="2">
                  <c:v>132.32228586100001</c:v>
                </c:pt>
                <c:pt idx="3">
                  <c:v>135.55423781900001</c:v>
                </c:pt>
              </c:numCache>
            </c:numRef>
          </c:yVal>
          <c:smooth val="0"/>
          <c:extLst>
            <c:ext xmlns:c16="http://schemas.microsoft.com/office/drawing/2014/chart" uri="{C3380CC4-5D6E-409C-BE32-E72D297353CC}">
              <c16:uniqueId val="{00000000-9451-4000-8C87-64FA70B13E1B}"/>
            </c:ext>
          </c:extLst>
        </c:ser>
        <c:ser>
          <c:idx val="1"/>
          <c:order val="1"/>
          <c:tx>
            <c:strRef>
              <c:f>Sheet7!$C$8</c:f>
              <c:strCache>
                <c:ptCount val="1"/>
                <c:pt idx="0">
                  <c:v>pFabric</c:v>
                </c:pt>
              </c:strCache>
            </c:strRef>
          </c:tx>
          <c:spPr>
            <a:ln w="38100" cap="rnd">
              <a:solidFill>
                <a:srgbClr val="FF0000"/>
              </a:solidFill>
              <a:round/>
            </a:ln>
            <a:effectLst/>
          </c:spPr>
          <c:marker>
            <c:symbol val="triangle"/>
            <c:size val="10"/>
            <c:spPr>
              <a:noFill/>
              <a:ln w="25400">
                <a:solidFill>
                  <a:srgbClr val="FF0000"/>
                </a:solidFill>
              </a:ln>
              <a:effectLst/>
            </c:spPr>
          </c:marker>
          <c:xVal>
            <c:numRef>
              <c:f>Sheet7!$A$9:$A$12</c:f>
              <c:numCache>
                <c:formatCode>General</c:formatCode>
                <c:ptCount val="4"/>
                <c:pt idx="0">
                  <c:v>0.5</c:v>
                </c:pt>
                <c:pt idx="1">
                  <c:v>0.6</c:v>
                </c:pt>
                <c:pt idx="2">
                  <c:v>0.7</c:v>
                </c:pt>
                <c:pt idx="3">
                  <c:v>0.8</c:v>
                </c:pt>
              </c:numCache>
            </c:numRef>
          </c:xVal>
          <c:yVal>
            <c:numRef>
              <c:f>Sheet7!$C$9:$C$12</c:f>
              <c:numCache>
                <c:formatCode>General</c:formatCode>
                <c:ptCount val="4"/>
                <c:pt idx="0">
                  <c:v>114.632968174</c:v>
                </c:pt>
                <c:pt idx="1">
                  <c:v>115.952432039</c:v>
                </c:pt>
                <c:pt idx="2">
                  <c:v>117.395809211</c:v>
                </c:pt>
                <c:pt idx="3">
                  <c:v>119.02299879500001</c:v>
                </c:pt>
              </c:numCache>
            </c:numRef>
          </c:yVal>
          <c:smooth val="0"/>
          <c:extLst>
            <c:ext xmlns:c16="http://schemas.microsoft.com/office/drawing/2014/chart" uri="{C3380CC4-5D6E-409C-BE32-E72D297353CC}">
              <c16:uniqueId val="{00000001-9451-4000-8C87-64FA70B13E1B}"/>
            </c:ext>
          </c:extLst>
        </c:ser>
        <c:dLbls>
          <c:showLegendKey val="0"/>
          <c:showVal val="0"/>
          <c:showCatName val="0"/>
          <c:showSerName val="0"/>
          <c:showPercent val="0"/>
          <c:showBubbleSize val="0"/>
        </c:dLbls>
        <c:axId val="-825116512"/>
        <c:axId val="-825096160"/>
      </c:scatterChart>
      <c:valAx>
        <c:axId val="-825116512"/>
        <c:scaling>
          <c:orientation val="minMax"/>
          <c:max val="0.8"/>
          <c:min val="0.5"/>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r>
                  <a:rPr lang="en-US" altLang="zh-CN" sz="1800">
                    <a:solidFill>
                      <a:sysClr val="windowText" lastClr="000000"/>
                    </a:solidFill>
                  </a:rPr>
                  <a:t>Load</a:t>
                </a:r>
                <a:endParaRPr lang="zh-CN" altLang="en-US" sz="1800">
                  <a:solidFill>
                    <a:sysClr val="windowText" lastClr="000000"/>
                  </a:solidFill>
                </a:endParaRPr>
              </a:p>
            </c:rich>
          </c:tx>
          <c:layout>
            <c:manualLayout>
              <c:xMode val="edge"/>
              <c:yMode val="edge"/>
              <c:x val="0.52377113767906502"/>
              <c:y val="0.87885356922977198"/>
            </c:manualLayout>
          </c:layout>
          <c:overlay val="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600" b="0" i="0" u="none" strike="noStrike" kern="1200" baseline="0">
                <a:solidFill>
                  <a:sysClr val="windowText" lastClr="000000"/>
                </a:solidFill>
                <a:latin typeface="+mn-lt"/>
                <a:ea typeface="+mn-ea"/>
                <a:cs typeface="+mn-cs"/>
              </a:defRPr>
            </a:pPr>
            <a:endParaRPr lang="zh-CN"/>
          </a:p>
        </c:txPr>
        <c:crossAx val="-825096160"/>
        <c:crosses val="autoZero"/>
        <c:crossBetween val="midCat"/>
        <c:majorUnit val="0.1"/>
      </c:valAx>
      <c:valAx>
        <c:axId val="-825096160"/>
        <c:scaling>
          <c:orientation val="minMax"/>
          <c:max val="2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r>
                  <a:rPr lang="en-US" altLang="zh-CN" sz="1800">
                    <a:solidFill>
                      <a:sysClr val="windowText" lastClr="000000"/>
                    </a:solidFill>
                  </a:rPr>
                  <a:t>FCT (us)</a:t>
                </a:r>
                <a:endParaRPr lang="zh-CN" altLang="en-US" sz="1800">
                  <a:solidFill>
                    <a:sysClr val="windowText" lastClr="000000"/>
                  </a:solidFill>
                </a:endParaRPr>
              </a:p>
            </c:rich>
          </c:tx>
          <c:layout/>
          <c:overlay val="0"/>
          <c:spPr>
            <a:noFill/>
            <a:ln>
              <a:noFill/>
            </a:ln>
            <a:effectLst/>
          </c:spPr>
          <c:txPr>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600" b="0" i="0" u="none" strike="noStrike" kern="1200" baseline="0">
                <a:solidFill>
                  <a:sysClr val="windowText" lastClr="000000"/>
                </a:solidFill>
                <a:latin typeface="+mn-lt"/>
                <a:ea typeface="+mn-ea"/>
                <a:cs typeface="+mn-cs"/>
              </a:defRPr>
            </a:pPr>
            <a:endParaRPr lang="zh-CN"/>
          </a:p>
        </c:txPr>
        <c:crossAx val="-825116512"/>
        <c:crosses val="autoZero"/>
        <c:crossBetween val="midCat"/>
        <c:majorUnit val="50"/>
      </c:valAx>
      <c:spPr>
        <a:noFill/>
        <a:ln>
          <a:solidFill>
            <a:schemeClr val="tx1"/>
          </a:solidFill>
        </a:ln>
        <a:effectLst/>
      </c:spPr>
    </c:plotArea>
    <c:legend>
      <c:legendPos val="b"/>
      <c:layout>
        <c:manualLayout>
          <c:xMode val="edge"/>
          <c:yMode val="edge"/>
          <c:x val="0.201637840626293"/>
          <c:y val="6.8469589449467003E-2"/>
          <c:w val="0.26414864431538798"/>
          <c:h val="0.181943229318557"/>
        </c:manualLayout>
      </c:layout>
      <c:overlay val="0"/>
      <c:spPr>
        <a:noFill/>
        <a:ln>
          <a:noFill/>
        </a:ln>
        <a:effectLst/>
      </c:spPr>
      <c:txPr>
        <a:bodyPr rot="0" spcFirstLastPara="1" vertOverflow="ellipsis" vert="horz" wrap="square" anchor="ctr" anchorCtr="1"/>
        <a:lstStyle/>
        <a:p>
          <a:pPr>
            <a:defRPr sz="1600" b="0" i="0" u="none" strike="noStrike" kern="1200" baseline="0">
              <a:solidFill>
                <a:sysClr val="windowText" lastClr="000000"/>
              </a:solidFill>
              <a:latin typeface="+mj-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layout>
        <c:manualLayout>
          <c:xMode val="edge"/>
          <c:yMode val="edge"/>
          <c:x val="0.24395929339405301"/>
          <c:y val="3.6144578313252997E-2"/>
        </c:manualLayout>
      </c:layout>
      <c:overlay val="0"/>
      <c:spPr>
        <a:noFill/>
        <a:ln>
          <a:noFill/>
        </a:ln>
        <a:effectLst/>
      </c:spPr>
      <c:txPr>
        <a:bodyPr rot="0" spcFirstLastPara="1" vertOverflow="ellipsis" vert="horz" wrap="square" anchor="ctr" anchorCtr="1"/>
        <a:lstStyle/>
        <a:p>
          <a:pPr>
            <a:defRPr sz="1600" b="1" i="0" u="none" strike="noStrike" kern="1200" spc="0" baseline="0">
              <a:solidFill>
                <a:schemeClr val="tx1"/>
              </a:solidFill>
              <a:latin typeface="+mn-lt"/>
              <a:ea typeface="+mn-ea"/>
              <a:cs typeface="+mn-cs"/>
            </a:defRPr>
          </a:pPr>
          <a:endParaRPr lang="zh-CN"/>
        </a:p>
      </c:txPr>
    </c:title>
    <c:autoTitleDeleted val="0"/>
    <c:plotArea>
      <c:layout>
        <c:manualLayout>
          <c:layoutTarget val="inner"/>
          <c:xMode val="edge"/>
          <c:yMode val="edge"/>
          <c:x val="0.16325526028508899"/>
          <c:y val="0.108680157326232"/>
          <c:w val="0.79277604420764802"/>
          <c:h val="0.63573624180509503"/>
        </c:manualLayout>
      </c:layout>
      <c:lineChart>
        <c:grouping val="standard"/>
        <c:varyColors val="0"/>
        <c:ser>
          <c:idx val="0"/>
          <c:order val="0"/>
          <c:tx>
            <c:strRef>
              <c:f>Sheet1!$B$9</c:f>
              <c:strCache>
                <c:ptCount val="1"/>
              </c:strCache>
            </c:strRef>
          </c:tx>
          <c:spPr>
            <a:ln w="63500" cap="rnd">
              <a:solidFill>
                <a:srgbClr val="0000CC"/>
              </a:solidFill>
              <a:round/>
            </a:ln>
            <a:effectLst/>
          </c:spPr>
          <c:marker>
            <c:symbol val="square"/>
            <c:size val="14"/>
            <c:spPr>
              <a:solidFill>
                <a:srgbClr val="0000FF"/>
              </a:solidFill>
              <a:ln w="9525">
                <a:noFill/>
              </a:ln>
              <a:effectLst/>
            </c:spPr>
          </c:marker>
          <c:dPt>
            <c:idx val="1"/>
            <c:marker>
              <c:symbol val="square"/>
              <c:size val="14"/>
              <c:spPr>
                <a:solidFill>
                  <a:srgbClr val="0000FF"/>
                </a:solidFill>
                <a:ln w="9525">
                  <a:noFill/>
                </a:ln>
                <a:effectLst/>
              </c:spPr>
            </c:marker>
            <c:bubble3D val="0"/>
            <c:extLst>
              <c:ext xmlns:c16="http://schemas.microsoft.com/office/drawing/2014/chart" uri="{C3380CC4-5D6E-409C-BE32-E72D297353CC}">
                <c16:uniqueId val="{00000000-7D32-4A80-9BD0-8E0203050DC7}"/>
              </c:ext>
            </c:extLst>
          </c:dPt>
          <c:cat>
            <c:numRef>
              <c:f>Sheet1!$A$10:$A$13</c:f>
              <c:numCache>
                <c:formatCode>General</c:formatCode>
                <c:ptCount val="4"/>
                <c:pt idx="0">
                  <c:v>1</c:v>
                </c:pt>
                <c:pt idx="1">
                  <c:v>10</c:v>
                </c:pt>
                <c:pt idx="2">
                  <c:v>40</c:v>
                </c:pt>
                <c:pt idx="3">
                  <c:v>100</c:v>
                </c:pt>
              </c:numCache>
            </c:numRef>
          </c:cat>
          <c:val>
            <c:numRef>
              <c:f>Sheet1!$B$10:$B$13</c:f>
              <c:numCache>
                <c:formatCode>General</c:formatCode>
                <c:ptCount val="4"/>
                <c:pt idx="0">
                  <c:v>80</c:v>
                </c:pt>
                <c:pt idx="1">
                  <c:v>19.2</c:v>
                </c:pt>
                <c:pt idx="2">
                  <c:v>9.6</c:v>
                </c:pt>
                <c:pt idx="3">
                  <c:v>5.1199999999999992</c:v>
                </c:pt>
              </c:numCache>
            </c:numRef>
          </c:val>
          <c:smooth val="0"/>
          <c:extLst>
            <c:ext xmlns:c16="http://schemas.microsoft.com/office/drawing/2014/chart" uri="{C3380CC4-5D6E-409C-BE32-E72D297353CC}">
              <c16:uniqueId val="{00000001-7D32-4A80-9BD0-8E0203050DC7}"/>
            </c:ext>
          </c:extLst>
        </c:ser>
        <c:dLbls>
          <c:showLegendKey val="0"/>
          <c:showVal val="0"/>
          <c:showCatName val="0"/>
          <c:showSerName val="0"/>
          <c:showPercent val="0"/>
          <c:showBubbleSize val="0"/>
        </c:dLbls>
        <c:marker val="1"/>
        <c:smooth val="0"/>
        <c:axId val="-429122560"/>
        <c:axId val="-429304288"/>
      </c:lineChart>
      <c:catAx>
        <c:axId val="-429122560"/>
        <c:scaling>
          <c:orientation val="minMax"/>
        </c:scaling>
        <c:delete val="0"/>
        <c:axPos val="b"/>
        <c:numFmt formatCode="General" sourceLinked="1"/>
        <c:majorTickMark val="none"/>
        <c:minorTickMark val="in"/>
        <c:tickLblPos val="nextTo"/>
        <c:spPr>
          <a:noFill/>
          <a:ln w="9525" cap="flat" cmpd="sng" algn="ctr">
            <a:solidFill>
              <a:schemeClr val="tx1"/>
            </a:solidFill>
            <a:round/>
          </a:ln>
          <a:effectLst/>
        </c:spPr>
        <c:txPr>
          <a:bodyPr rot="-60000000" spcFirstLastPara="1" vertOverflow="ellipsis" vert="horz" wrap="square" anchor="ctr" anchorCtr="1"/>
          <a:lstStyle/>
          <a:p>
            <a:pPr>
              <a:defRPr sz="2000" b="1" i="0" u="none" strike="noStrike" kern="1200" baseline="0">
                <a:solidFill>
                  <a:schemeClr val="tx1"/>
                </a:solidFill>
                <a:latin typeface="+mn-lt"/>
                <a:ea typeface="+mn-ea"/>
                <a:cs typeface="+mn-cs"/>
              </a:defRPr>
            </a:pPr>
            <a:endParaRPr lang="zh-CN"/>
          </a:p>
        </c:txPr>
        <c:crossAx val="-429304288"/>
        <c:crosses val="autoZero"/>
        <c:auto val="1"/>
        <c:lblAlgn val="ctr"/>
        <c:lblOffset val="25"/>
        <c:noMultiLvlLbl val="0"/>
      </c:catAx>
      <c:valAx>
        <c:axId val="-429304288"/>
        <c:scaling>
          <c:orientation val="minMax"/>
          <c:max val="80"/>
        </c:scaling>
        <c:delete val="0"/>
        <c:axPos val="l"/>
        <c:majorGridlines>
          <c:spPr>
            <a:ln w="19050" cap="flat" cmpd="sng" algn="ctr">
              <a:solidFill>
                <a:schemeClr val="tx1">
                  <a:alpha val="50000"/>
                </a:schemeClr>
              </a:solidFill>
              <a:prstDash val="dash"/>
              <a:round/>
            </a:ln>
            <a:effectLst/>
          </c:spPr>
        </c:majorGridlines>
        <c:numFmt formatCode="General" sourceLinked="1"/>
        <c:majorTickMark val="in"/>
        <c:minorTickMark val="none"/>
        <c:tickLblPos val="nextTo"/>
        <c:spPr>
          <a:noFill/>
          <a:ln>
            <a:solidFill>
              <a:schemeClr val="tx1"/>
            </a:solidFill>
          </a:ln>
          <a:effectLst/>
        </c:spPr>
        <c:txPr>
          <a:bodyPr rot="-60000000" spcFirstLastPara="1" vertOverflow="ellipsis" vert="horz" wrap="square" anchor="ctr" anchorCtr="1"/>
          <a:lstStyle/>
          <a:p>
            <a:pPr algn="just">
              <a:defRPr sz="2000" b="1" i="0" u="none" strike="noStrike" kern="1200" baseline="0">
                <a:solidFill>
                  <a:schemeClr val="tx1"/>
                </a:solidFill>
                <a:latin typeface="+mn-lt"/>
                <a:ea typeface="+mn-ea"/>
                <a:cs typeface="+mn-cs"/>
              </a:defRPr>
            </a:pPr>
            <a:endParaRPr lang="zh-CN"/>
          </a:p>
        </c:txPr>
        <c:crossAx val="-429122560"/>
        <c:crossesAt val="1"/>
        <c:crossBetween val="between"/>
        <c:majorUnit val="20"/>
      </c:valAx>
      <c:spPr>
        <a:noFill/>
        <a:ln w="25400">
          <a:solidFill>
            <a:schemeClr val="tx1"/>
          </a:solid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userShapes r:id="rId4"/>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layout>
        <c:manualLayout>
          <c:xMode val="edge"/>
          <c:yMode val="edge"/>
          <c:x val="0.24395929339405301"/>
          <c:y val="3.6144578313252997E-2"/>
        </c:manualLayout>
      </c:layout>
      <c:overlay val="0"/>
      <c:spPr>
        <a:noFill/>
        <a:ln>
          <a:noFill/>
        </a:ln>
        <a:effectLst/>
      </c:spPr>
      <c:txPr>
        <a:bodyPr rot="0" spcFirstLastPara="1" vertOverflow="ellipsis" vert="horz" wrap="square" anchor="ctr" anchorCtr="1"/>
        <a:lstStyle/>
        <a:p>
          <a:pPr>
            <a:defRPr sz="1600" b="1" i="0" u="none" strike="noStrike" kern="1200" spc="0" baseline="0">
              <a:solidFill>
                <a:schemeClr val="tx1"/>
              </a:solidFill>
              <a:latin typeface="+mn-lt"/>
              <a:ea typeface="+mn-ea"/>
              <a:cs typeface="+mn-cs"/>
            </a:defRPr>
          </a:pPr>
          <a:endParaRPr lang="zh-CN"/>
        </a:p>
      </c:txPr>
    </c:title>
    <c:autoTitleDeleted val="0"/>
    <c:plotArea>
      <c:layout>
        <c:manualLayout>
          <c:layoutTarget val="inner"/>
          <c:xMode val="edge"/>
          <c:yMode val="edge"/>
          <c:x val="0.16325526028508899"/>
          <c:y val="0.108680157326232"/>
          <c:w val="0.79277604420764802"/>
          <c:h val="0.63573624180509503"/>
        </c:manualLayout>
      </c:layout>
      <c:lineChart>
        <c:grouping val="standard"/>
        <c:varyColors val="0"/>
        <c:ser>
          <c:idx val="0"/>
          <c:order val="0"/>
          <c:tx>
            <c:strRef>
              <c:f>Sheet1!$B$9</c:f>
              <c:strCache>
                <c:ptCount val="1"/>
              </c:strCache>
            </c:strRef>
          </c:tx>
          <c:spPr>
            <a:ln w="63500" cap="rnd">
              <a:solidFill>
                <a:srgbClr val="0000CC"/>
              </a:solidFill>
              <a:round/>
            </a:ln>
            <a:effectLst/>
          </c:spPr>
          <c:marker>
            <c:symbol val="square"/>
            <c:size val="14"/>
            <c:spPr>
              <a:solidFill>
                <a:srgbClr val="0000FF"/>
              </a:solidFill>
              <a:ln w="9525">
                <a:noFill/>
              </a:ln>
              <a:effectLst/>
            </c:spPr>
          </c:marker>
          <c:dPt>
            <c:idx val="1"/>
            <c:marker>
              <c:symbol val="square"/>
              <c:size val="14"/>
              <c:spPr>
                <a:solidFill>
                  <a:srgbClr val="0000FF"/>
                </a:solidFill>
                <a:ln w="9525">
                  <a:noFill/>
                </a:ln>
                <a:effectLst/>
              </c:spPr>
            </c:marker>
            <c:bubble3D val="0"/>
            <c:extLst>
              <c:ext xmlns:c16="http://schemas.microsoft.com/office/drawing/2014/chart" uri="{C3380CC4-5D6E-409C-BE32-E72D297353CC}">
                <c16:uniqueId val="{00000000-7D32-4A80-9BD0-8E0203050DC7}"/>
              </c:ext>
            </c:extLst>
          </c:dPt>
          <c:cat>
            <c:numRef>
              <c:f>Sheet1!$A$10:$A$13</c:f>
              <c:numCache>
                <c:formatCode>General</c:formatCode>
                <c:ptCount val="4"/>
                <c:pt idx="0">
                  <c:v>1</c:v>
                </c:pt>
                <c:pt idx="1">
                  <c:v>10</c:v>
                </c:pt>
                <c:pt idx="2">
                  <c:v>40</c:v>
                </c:pt>
                <c:pt idx="3">
                  <c:v>100</c:v>
                </c:pt>
              </c:numCache>
            </c:numRef>
          </c:cat>
          <c:val>
            <c:numRef>
              <c:f>Sheet1!$B$10:$B$13</c:f>
              <c:numCache>
                <c:formatCode>General</c:formatCode>
                <c:ptCount val="4"/>
                <c:pt idx="0">
                  <c:v>80</c:v>
                </c:pt>
                <c:pt idx="1">
                  <c:v>19.2</c:v>
                </c:pt>
                <c:pt idx="2">
                  <c:v>9.6</c:v>
                </c:pt>
                <c:pt idx="3">
                  <c:v>5.1199999999999992</c:v>
                </c:pt>
              </c:numCache>
            </c:numRef>
          </c:val>
          <c:smooth val="0"/>
          <c:extLst>
            <c:ext xmlns:c16="http://schemas.microsoft.com/office/drawing/2014/chart" uri="{C3380CC4-5D6E-409C-BE32-E72D297353CC}">
              <c16:uniqueId val="{00000001-7D32-4A80-9BD0-8E0203050DC7}"/>
            </c:ext>
          </c:extLst>
        </c:ser>
        <c:dLbls>
          <c:showLegendKey val="0"/>
          <c:showVal val="0"/>
          <c:showCatName val="0"/>
          <c:showSerName val="0"/>
          <c:showPercent val="0"/>
          <c:showBubbleSize val="0"/>
        </c:dLbls>
        <c:marker val="1"/>
        <c:smooth val="0"/>
        <c:axId val="-395573712"/>
        <c:axId val="-486032592"/>
      </c:lineChart>
      <c:catAx>
        <c:axId val="-395573712"/>
        <c:scaling>
          <c:orientation val="minMax"/>
        </c:scaling>
        <c:delete val="0"/>
        <c:axPos val="b"/>
        <c:numFmt formatCode="General" sourceLinked="1"/>
        <c:majorTickMark val="none"/>
        <c:minorTickMark val="in"/>
        <c:tickLblPos val="nextTo"/>
        <c:spPr>
          <a:noFill/>
          <a:ln w="9525" cap="flat" cmpd="sng" algn="ctr">
            <a:solidFill>
              <a:schemeClr val="tx1"/>
            </a:solidFill>
            <a:round/>
          </a:ln>
          <a:effectLst/>
        </c:spPr>
        <c:txPr>
          <a:bodyPr rot="-60000000" spcFirstLastPara="1" vertOverflow="ellipsis" vert="horz" wrap="square" anchor="ctr" anchorCtr="1"/>
          <a:lstStyle/>
          <a:p>
            <a:pPr>
              <a:defRPr sz="2000" b="1" i="0" u="none" strike="noStrike" kern="1200" baseline="0">
                <a:solidFill>
                  <a:schemeClr val="tx1"/>
                </a:solidFill>
                <a:latin typeface="+mn-lt"/>
                <a:ea typeface="+mn-ea"/>
                <a:cs typeface="+mn-cs"/>
              </a:defRPr>
            </a:pPr>
            <a:endParaRPr lang="zh-CN"/>
          </a:p>
        </c:txPr>
        <c:crossAx val="-486032592"/>
        <c:crosses val="autoZero"/>
        <c:auto val="1"/>
        <c:lblAlgn val="ctr"/>
        <c:lblOffset val="25"/>
        <c:noMultiLvlLbl val="0"/>
      </c:catAx>
      <c:valAx>
        <c:axId val="-486032592"/>
        <c:scaling>
          <c:orientation val="minMax"/>
          <c:max val="80"/>
        </c:scaling>
        <c:delete val="0"/>
        <c:axPos val="l"/>
        <c:majorGridlines>
          <c:spPr>
            <a:ln w="19050" cap="flat" cmpd="sng" algn="ctr">
              <a:solidFill>
                <a:schemeClr val="tx1">
                  <a:alpha val="50000"/>
                </a:schemeClr>
              </a:solidFill>
              <a:prstDash val="dash"/>
              <a:round/>
            </a:ln>
            <a:effectLst/>
          </c:spPr>
        </c:majorGridlines>
        <c:numFmt formatCode="General" sourceLinked="1"/>
        <c:majorTickMark val="in"/>
        <c:minorTickMark val="none"/>
        <c:tickLblPos val="nextTo"/>
        <c:spPr>
          <a:noFill/>
          <a:ln>
            <a:solidFill>
              <a:schemeClr val="tx1"/>
            </a:solidFill>
          </a:ln>
          <a:effectLst/>
        </c:spPr>
        <c:txPr>
          <a:bodyPr rot="-60000000" spcFirstLastPara="1" vertOverflow="ellipsis" vert="horz" wrap="square" anchor="ctr" anchorCtr="1"/>
          <a:lstStyle/>
          <a:p>
            <a:pPr algn="just">
              <a:defRPr sz="2000" b="1" i="0" u="none" strike="noStrike" kern="1200" baseline="0">
                <a:solidFill>
                  <a:schemeClr val="tx1"/>
                </a:solidFill>
                <a:latin typeface="+mn-lt"/>
                <a:ea typeface="+mn-ea"/>
                <a:cs typeface="+mn-cs"/>
              </a:defRPr>
            </a:pPr>
            <a:endParaRPr lang="zh-CN"/>
          </a:p>
        </c:txPr>
        <c:crossAx val="-395573712"/>
        <c:crossesAt val="1"/>
        <c:crossBetween val="between"/>
        <c:majorUnit val="20"/>
      </c:valAx>
      <c:spPr>
        <a:noFill/>
        <a:ln w="25400">
          <a:solidFill>
            <a:schemeClr val="tx1"/>
          </a:solid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userShapes r:id="rId4"/>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68683982375506"/>
          <c:y val="6.7577646544181996E-2"/>
          <c:w val="0.78265840073158299"/>
          <c:h val="0.73152515171272403"/>
        </c:manualLayout>
      </c:layout>
      <c:scatterChart>
        <c:scatterStyle val="lineMarker"/>
        <c:varyColors val="0"/>
        <c:ser>
          <c:idx val="0"/>
          <c:order val="0"/>
          <c:tx>
            <c:strRef>
              <c:f>Sheet5!$B$1</c:f>
              <c:strCache>
                <c:ptCount val="1"/>
                <c:pt idx="0">
                  <c:v>PIAS</c:v>
                </c:pt>
              </c:strCache>
            </c:strRef>
          </c:tx>
          <c:spPr>
            <a:ln w="38100" cap="rnd">
              <a:solidFill>
                <a:srgbClr val="0000CC">
                  <a:alpha val="97000"/>
                </a:srgbClr>
              </a:solidFill>
              <a:round/>
            </a:ln>
            <a:effectLst/>
          </c:spPr>
          <c:marker>
            <c:symbol val="diamond"/>
            <c:size val="10"/>
            <c:spPr>
              <a:noFill/>
              <a:ln w="25400">
                <a:solidFill>
                  <a:srgbClr val="0000CC">
                    <a:alpha val="88000"/>
                  </a:srgbClr>
                </a:solidFill>
                <a:round/>
              </a:ln>
              <a:effectLst/>
            </c:spPr>
          </c:marker>
          <c:xVal>
            <c:numRef>
              <c:f>Sheet5!$A$2:$A$5</c:f>
              <c:numCache>
                <c:formatCode>General</c:formatCode>
                <c:ptCount val="4"/>
                <c:pt idx="0">
                  <c:v>0.5</c:v>
                </c:pt>
                <c:pt idx="1">
                  <c:v>0.6</c:v>
                </c:pt>
                <c:pt idx="2">
                  <c:v>0.7</c:v>
                </c:pt>
                <c:pt idx="3">
                  <c:v>0.8</c:v>
                </c:pt>
              </c:numCache>
            </c:numRef>
          </c:xVal>
          <c:yVal>
            <c:numRef>
              <c:f>Sheet5!$B$2:$B$5</c:f>
              <c:numCache>
                <c:formatCode>General</c:formatCode>
                <c:ptCount val="4"/>
                <c:pt idx="0">
                  <c:v>6.0509662826600001</c:v>
                </c:pt>
                <c:pt idx="1">
                  <c:v>7.644293940749999</c:v>
                </c:pt>
                <c:pt idx="2">
                  <c:v>10.1790233372</c:v>
                </c:pt>
                <c:pt idx="3">
                  <c:v>14.1520957417</c:v>
                </c:pt>
              </c:numCache>
            </c:numRef>
          </c:yVal>
          <c:smooth val="0"/>
          <c:extLst>
            <c:ext xmlns:c16="http://schemas.microsoft.com/office/drawing/2014/chart" uri="{C3380CC4-5D6E-409C-BE32-E72D297353CC}">
              <c16:uniqueId val="{00000000-DBA9-40DA-9EE1-3172ED16E84A}"/>
            </c:ext>
          </c:extLst>
        </c:ser>
        <c:ser>
          <c:idx val="1"/>
          <c:order val="1"/>
          <c:tx>
            <c:strRef>
              <c:f>Sheet5!$C$1</c:f>
              <c:strCache>
                <c:ptCount val="1"/>
                <c:pt idx="0">
                  <c:v>DCTCP</c:v>
                </c:pt>
              </c:strCache>
            </c:strRef>
          </c:tx>
          <c:spPr>
            <a:ln w="38100" cap="rnd">
              <a:solidFill>
                <a:srgbClr val="FF0000"/>
              </a:solidFill>
              <a:round/>
            </a:ln>
            <a:effectLst/>
          </c:spPr>
          <c:marker>
            <c:symbol val="triangle"/>
            <c:size val="10"/>
            <c:spPr>
              <a:noFill/>
              <a:ln w="25400">
                <a:solidFill>
                  <a:srgbClr val="FF0000"/>
                </a:solidFill>
              </a:ln>
              <a:effectLst/>
            </c:spPr>
          </c:marker>
          <c:xVal>
            <c:numRef>
              <c:f>Sheet5!$A$2:$A$5</c:f>
              <c:numCache>
                <c:formatCode>General</c:formatCode>
                <c:ptCount val="4"/>
                <c:pt idx="0">
                  <c:v>0.5</c:v>
                </c:pt>
                <c:pt idx="1">
                  <c:v>0.6</c:v>
                </c:pt>
                <c:pt idx="2">
                  <c:v>0.7</c:v>
                </c:pt>
                <c:pt idx="3">
                  <c:v>0.8</c:v>
                </c:pt>
              </c:numCache>
            </c:numRef>
          </c:xVal>
          <c:yVal>
            <c:numRef>
              <c:f>Sheet5!$C$2:$C$5</c:f>
              <c:numCache>
                <c:formatCode>General</c:formatCode>
                <c:ptCount val="4"/>
                <c:pt idx="0">
                  <c:v>6.5795977210399998</c:v>
                </c:pt>
                <c:pt idx="1">
                  <c:v>8.5736348842200005</c:v>
                </c:pt>
                <c:pt idx="2">
                  <c:v>11.767493140499999</c:v>
                </c:pt>
                <c:pt idx="3">
                  <c:v>17.274208455099998</c:v>
                </c:pt>
              </c:numCache>
            </c:numRef>
          </c:yVal>
          <c:smooth val="0"/>
          <c:extLst>
            <c:ext xmlns:c16="http://schemas.microsoft.com/office/drawing/2014/chart" uri="{C3380CC4-5D6E-409C-BE32-E72D297353CC}">
              <c16:uniqueId val="{00000001-DBA9-40DA-9EE1-3172ED16E84A}"/>
            </c:ext>
          </c:extLst>
        </c:ser>
        <c:dLbls>
          <c:showLegendKey val="0"/>
          <c:showVal val="0"/>
          <c:showCatName val="0"/>
          <c:showSerName val="0"/>
          <c:showPercent val="0"/>
          <c:showBubbleSize val="0"/>
        </c:dLbls>
        <c:axId val="-435425840"/>
        <c:axId val="-435422592"/>
      </c:scatterChart>
      <c:valAx>
        <c:axId val="-435425840"/>
        <c:scaling>
          <c:orientation val="minMax"/>
          <c:max val="0.8"/>
          <c:min val="0.5"/>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r>
                  <a:rPr lang="en-US" altLang="zh-CN" sz="1800">
                    <a:solidFill>
                      <a:sysClr val="windowText" lastClr="000000"/>
                    </a:solidFill>
                  </a:rPr>
                  <a:t>Load</a:t>
                </a:r>
                <a:endParaRPr lang="zh-CN" altLang="en-US" sz="1800">
                  <a:solidFill>
                    <a:sysClr val="windowText" lastClr="000000"/>
                  </a:solidFill>
                </a:endParaRPr>
              </a:p>
            </c:rich>
          </c:tx>
          <c:layout>
            <c:manualLayout>
              <c:xMode val="edge"/>
              <c:yMode val="edge"/>
              <c:x val="0.47481500296333901"/>
              <c:y val="0.878853503184713"/>
            </c:manualLayout>
          </c:layout>
          <c:overlay val="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600" b="0" i="0" u="none" strike="noStrike" kern="1200" baseline="0">
                <a:solidFill>
                  <a:sysClr val="windowText" lastClr="000000"/>
                </a:solidFill>
                <a:latin typeface="+mn-lt"/>
                <a:ea typeface="+mn-ea"/>
                <a:cs typeface="+mn-cs"/>
              </a:defRPr>
            </a:pPr>
            <a:endParaRPr lang="zh-CN"/>
          </a:p>
        </c:txPr>
        <c:crossAx val="-435422592"/>
        <c:crosses val="autoZero"/>
        <c:crossBetween val="midCat"/>
        <c:majorUnit val="0.1"/>
      </c:valAx>
      <c:valAx>
        <c:axId val="-435422592"/>
        <c:scaling>
          <c:orientation val="minMax"/>
          <c:max val="2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r>
                  <a:rPr lang="en-US" altLang="zh-CN" sz="1800">
                    <a:solidFill>
                      <a:sysClr val="windowText" lastClr="000000"/>
                    </a:solidFill>
                  </a:rPr>
                  <a:t>FCT (ms)</a:t>
                </a:r>
                <a:endParaRPr lang="zh-CN" altLang="en-US" sz="1800">
                  <a:solidFill>
                    <a:sysClr val="windowText" lastClr="000000"/>
                  </a:solidFill>
                </a:endParaRPr>
              </a:p>
            </c:rich>
          </c:tx>
          <c:overlay val="0"/>
          <c:spPr>
            <a:noFill/>
            <a:ln>
              <a:noFill/>
            </a:ln>
            <a:effectLst/>
          </c:spPr>
          <c:txPr>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600" b="0" i="0" u="none" strike="noStrike" kern="1200" baseline="0">
                <a:solidFill>
                  <a:sysClr val="windowText" lastClr="000000"/>
                </a:solidFill>
                <a:latin typeface="+mn-lt"/>
                <a:ea typeface="+mn-ea"/>
                <a:cs typeface="+mn-cs"/>
              </a:defRPr>
            </a:pPr>
            <a:endParaRPr lang="zh-CN"/>
          </a:p>
        </c:txPr>
        <c:crossAx val="-435425840"/>
        <c:crosses val="autoZero"/>
        <c:crossBetween val="midCat"/>
        <c:majorUnit val="5"/>
      </c:valAx>
      <c:spPr>
        <a:noFill/>
        <a:ln>
          <a:solidFill>
            <a:schemeClr val="tx1"/>
          </a:solidFill>
        </a:ln>
        <a:effectLst/>
      </c:spPr>
    </c:plotArea>
    <c:legend>
      <c:legendPos val="b"/>
      <c:layout>
        <c:manualLayout>
          <c:xMode val="edge"/>
          <c:yMode val="edge"/>
          <c:x val="0.15624541276231901"/>
          <c:y val="8.5061437384021193E-2"/>
          <c:w val="0.28224819182670002"/>
          <c:h val="0.19460354079943801"/>
        </c:manualLayout>
      </c:layout>
      <c:overlay val="0"/>
      <c:spPr>
        <a:noFill/>
        <a:ln>
          <a:noFill/>
        </a:ln>
        <a:effectLst/>
      </c:spPr>
      <c:txPr>
        <a:bodyPr rot="0" spcFirstLastPara="1" vertOverflow="ellipsis" vert="horz" wrap="square" anchor="ctr" anchorCtr="1"/>
        <a:lstStyle/>
        <a:p>
          <a:pPr>
            <a:defRPr sz="1600" b="0" i="0" u="none" strike="noStrike" kern="1200" baseline="0">
              <a:solidFill>
                <a:sysClr val="windowText" lastClr="000000"/>
              </a:solidFill>
              <a:latin typeface="+mj-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68683982375506"/>
          <c:y val="6.7577646544181996E-2"/>
          <c:w val="0.78265840073158299"/>
          <c:h val="0.73152515171272403"/>
        </c:manualLayout>
      </c:layout>
      <c:scatterChart>
        <c:scatterStyle val="lineMarker"/>
        <c:varyColors val="0"/>
        <c:ser>
          <c:idx val="0"/>
          <c:order val="0"/>
          <c:tx>
            <c:strRef>
              <c:f>Sheet6!$B$1</c:f>
              <c:strCache>
                <c:ptCount val="1"/>
                <c:pt idx="0">
                  <c:v>PIAS</c:v>
                </c:pt>
              </c:strCache>
            </c:strRef>
          </c:tx>
          <c:spPr>
            <a:ln w="38100" cap="rnd">
              <a:solidFill>
                <a:srgbClr val="0000CC">
                  <a:alpha val="97000"/>
                </a:srgbClr>
              </a:solidFill>
              <a:round/>
            </a:ln>
            <a:effectLst/>
          </c:spPr>
          <c:marker>
            <c:symbol val="diamond"/>
            <c:size val="10"/>
            <c:spPr>
              <a:noFill/>
              <a:ln w="25400">
                <a:solidFill>
                  <a:srgbClr val="0000CC">
                    <a:alpha val="88000"/>
                  </a:srgbClr>
                </a:solidFill>
                <a:round/>
              </a:ln>
              <a:effectLst/>
            </c:spPr>
          </c:marker>
          <c:xVal>
            <c:numRef>
              <c:f>Sheet6!$A$2:$A$5</c:f>
              <c:numCache>
                <c:formatCode>General</c:formatCode>
                <c:ptCount val="4"/>
                <c:pt idx="0">
                  <c:v>0.5</c:v>
                </c:pt>
                <c:pt idx="1">
                  <c:v>0.6</c:v>
                </c:pt>
                <c:pt idx="2">
                  <c:v>0.7</c:v>
                </c:pt>
                <c:pt idx="3">
                  <c:v>0.8</c:v>
                </c:pt>
              </c:numCache>
            </c:numRef>
          </c:xVal>
          <c:yVal>
            <c:numRef>
              <c:f>Sheet6!$B$2:$B$5</c:f>
              <c:numCache>
                <c:formatCode>General</c:formatCode>
                <c:ptCount val="4"/>
                <c:pt idx="0">
                  <c:v>15.205382562700001</c:v>
                </c:pt>
                <c:pt idx="1">
                  <c:v>17.6471664412</c:v>
                </c:pt>
                <c:pt idx="2">
                  <c:v>20.3888402808</c:v>
                </c:pt>
                <c:pt idx="3">
                  <c:v>23.152339277999989</c:v>
                </c:pt>
              </c:numCache>
            </c:numRef>
          </c:yVal>
          <c:smooth val="0"/>
          <c:extLst>
            <c:ext xmlns:c16="http://schemas.microsoft.com/office/drawing/2014/chart" uri="{C3380CC4-5D6E-409C-BE32-E72D297353CC}">
              <c16:uniqueId val="{00000000-184F-45B0-989D-3FBBECAE8EF2}"/>
            </c:ext>
          </c:extLst>
        </c:ser>
        <c:ser>
          <c:idx val="1"/>
          <c:order val="1"/>
          <c:tx>
            <c:strRef>
              <c:f>Sheet6!$C$1</c:f>
              <c:strCache>
                <c:ptCount val="1"/>
                <c:pt idx="0">
                  <c:v>DCTCP</c:v>
                </c:pt>
              </c:strCache>
            </c:strRef>
          </c:tx>
          <c:spPr>
            <a:ln w="38100" cap="rnd">
              <a:solidFill>
                <a:srgbClr val="FF0000"/>
              </a:solidFill>
              <a:round/>
            </a:ln>
            <a:effectLst/>
          </c:spPr>
          <c:marker>
            <c:symbol val="triangle"/>
            <c:size val="10"/>
            <c:spPr>
              <a:noFill/>
              <a:ln w="25400">
                <a:solidFill>
                  <a:srgbClr val="FF0000"/>
                </a:solidFill>
              </a:ln>
              <a:effectLst/>
            </c:spPr>
          </c:marker>
          <c:xVal>
            <c:numRef>
              <c:f>Sheet6!$A$2:$A$5</c:f>
              <c:numCache>
                <c:formatCode>General</c:formatCode>
                <c:ptCount val="4"/>
                <c:pt idx="0">
                  <c:v>0.5</c:v>
                </c:pt>
                <c:pt idx="1">
                  <c:v>0.6</c:v>
                </c:pt>
                <c:pt idx="2">
                  <c:v>0.7</c:v>
                </c:pt>
                <c:pt idx="3">
                  <c:v>0.8</c:v>
                </c:pt>
              </c:numCache>
            </c:numRef>
          </c:xVal>
          <c:yVal>
            <c:numRef>
              <c:f>Sheet6!$C$2:$C$5</c:f>
              <c:numCache>
                <c:formatCode>General</c:formatCode>
                <c:ptCount val="4"/>
                <c:pt idx="0">
                  <c:v>16.010595363899998</c:v>
                </c:pt>
                <c:pt idx="1">
                  <c:v>18.792976169799999</c:v>
                </c:pt>
                <c:pt idx="2">
                  <c:v>21.822833134100001</c:v>
                </c:pt>
                <c:pt idx="3">
                  <c:v>24.851933364099999</c:v>
                </c:pt>
              </c:numCache>
            </c:numRef>
          </c:yVal>
          <c:smooth val="0"/>
          <c:extLst>
            <c:ext xmlns:c16="http://schemas.microsoft.com/office/drawing/2014/chart" uri="{C3380CC4-5D6E-409C-BE32-E72D297353CC}">
              <c16:uniqueId val="{00000001-184F-45B0-989D-3FBBECAE8EF2}"/>
            </c:ext>
          </c:extLst>
        </c:ser>
        <c:dLbls>
          <c:showLegendKey val="0"/>
          <c:showVal val="0"/>
          <c:showCatName val="0"/>
          <c:showSerName val="0"/>
          <c:showPercent val="0"/>
          <c:showBubbleSize val="0"/>
        </c:dLbls>
        <c:axId val="-429671232"/>
        <c:axId val="-435389088"/>
      </c:scatterChart>
      <c:valAx>
        <c:axId val="-429671232"/>
        <c:scaling>
          <c:orientation val="minMax"/>
          <c:max val="0.8"/>
          <c:min val="0.5"/>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r>
                  <a:rPr lang="en-US" altLang="zh-CN" sz="1800">
                    <a:solidFill>
                      <a:sysClr val="windowText" lastClr="000000"/>
                    </a:solidFill>
                  </a:rPr>
                  <a:t>Load</a:t>
                </a:r>
                <a:endParaRPr lang="zh-CN" altLang="en-US" sz="1800">
                  <a:solidFill>
                    <a:sysClr val="windowText" lastClr="000000"/>
                  </a:solidFill>
                </a:endParaRPr>
              </a:p>
            </c:rich>
          </c:tx>
          <c:layout>
            <c:manualLayout>
              <c:xMode val="edge"/>
              <c:yMode val="edge"/>
              <c:x val="0.47481500296333901"/>
              <c:y val="0.878853503184713"/>
            </c:manualLayout>
          </c:layout>
          <c:overlay val="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600" b="0" i="0" u="none" strike="noStrike" kern="1200" baseline="0">
                <a:solidFill>
                  <a:sysClr val="windowText" lastClr="000000"/>
                </a:solidFill>
                <a:latin typeface="+mn-lt"/>
                <a:ea typeface="+mn-ea"/>
                <a:cs typeface="+mn-cs"/>
              </a:defRPr>
            </a:pPr>
            <a:endParaRPr lang="zh-CN"/>
          </a:p>
        </c:txPr>
        <c:crossAx val="-435389088"/>
        <c:crosses val="autoZero"/>
        <c:crossBetween val="midCat"/>
        <c:majorUnit val="0.1"/>
      </c:valAx>
      <c:valAx>
        <c:axId val="-435389088"/>
        <c:scaling>
          <c:orientation val="minMax"/>
          <c:max val="3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r>
                  <a:rPr lang="en-US" altLang="zh-CN" sz="1800">
                    <a:solidFill>
                      <a:sysClr val="windowText" lastClr="000000"/>
                    </a:solidFill>
                  </a:rPr>
                  <a:t>FCT (ms)</a:t>
                </a:r>
                <a:endParaRPr lang="zh-CN" altLang="en-US" sz="1800">
                  <a:solidFill>
                    <a:sysClr val="windowText" lastClr="000000"/>
                  </a:solidFill>
                </a:endParaRPr>
              </a:p>
            </c:rich>
          </c:tx>
          <c:overlay val="0"/>
          <c:spPr>
            <a:noFill/>
            <a:ln>
              <a:noFill/>
            </a:ln>
            <a:effectLst/>
          </c:spPr>
          <c:txPr>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600" b="0" i="0" u="none" strike="noStrike" kern="1200" baseline="0">
                <a:solidFill>
                  <a:sysClr val="windowText" lastClr="000000"/>
                </a:solidFill>
                <a:latin typeface="+mn-lt"/>
                <a:ea typeface="+mn-ea"/>
                <a:cs typeface="+mn-cs"/>
              </a:defRPr>
            </a:pPr>
            <a:endParaRPr lang="zh-CN"/>
          </a:p>
        </c:txPr>
        <c:crossAx val="-429671232"/>
        <c:crosses val="autoZero"/>
        <c:crossBetween val="midCat"/>
        <c:majorUnit val="10"/>
      </c:valAx>
      <c:spPr>
        <a:noFill/>
        <a:ln>
          <a:solidFill>
            <a:schemeClr val="tx1"/>
          </a:solid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9528602121279101"/>
          <c:y val="6.7577646544181996E-2"/>
          <c:w val="0.75605630289734305"/>
          <c:h val="0.73152515171272403"/>
        </c:manualLayout>
      </c:layout>
      <c:scatterChart>
        <c:scatterStyle val="lineMarker"/>
        <c:varyColors val="0"/>
        <c:ser>
          <c:idx val="0"/>
          <c:order val="0"/>
          <c:tx>
            <c:strRef>
              <c:f>Sheet4!$B$8</c:f>
              <c:strCache>
                <c:ptCount val="1"/>
                <c:pt idx="0">
                  <c:v>PIAS</c:v>
                </c:pt>
              </c:strCache>
            </c:strRef>
          </c:tx>
          <c:spPr>
            <a:ln w="38100" cap="rnd">
              <a:solidFill>
                <a:srgbClr val="0000CC">
                  <a:alpha val="97000"/>
                </a:srgbClr>
              </a:solidFill>
              <a:round/>
            </a:ln>
            <a:effectLst/>
          </c:spPr>
          <c:marker>
            <c:symbol val="diamond"/>
            <c:size val="10"/>
            <c:spPr>
              <a:noFill/>
              <a:ln w="25400">
                <a:solidFill>
                  <a:srgbClr val="0000CC">
                    <a:alpha val="88000"/>
                  </a:srgbClr>
                </a:solidFill>
                <a:round/>
              </a:ln>
              <a:effectLst/>
            </c:spPr>
          </c:marker>
          <c:xVal>
            <c:numRef>
              <c:f>Sheet4!$A$9:$A$12</c:f>
              <c:numCache>
                <c:formatCode>General</c:formatCode>
                <c:ptCount val="4"/>
                <c:pt idx="0">
                  <c:v>0.5</c:v>
                </c:pt>
                <c:pt idx="1">
                  <c:v>0.6</c:v>
                </c:pt>
                <c:pt idx="2">
                  <c:v>0.7</c:v>
                </c:pt>
                <c:pt idx="3">
                  <c:v>0.8</c:v>
                </c:pt>
              </c:numCache>
            </c:numRef>
          </c:xVal>
          <c:yVal>
            <c:numRef>
              <c:f>Sheet4!$B$9:$B$12</c:f>
              <c:numCache>
                <c:formatCode>General</c:formatCode>
                <c:ptCount val="4"/>
                <c:pt idx="0">
                  <c:v>89.234798251900003</c:v>
                </c:pt>
                <c:pt idx="1">
                  <c:v>89.667831284100004</c:v>
                </c:pt>
                <c:pt idx="2">
                  <c:v>90.063413137499992</c:v>
                </c:pt>
                <c:pt idx="3">
                  <c:v>90.359003810299967</c:v>
                </c:pt>
              </c:numCache>
            </c:numRef>
          </c:yVal>
          <c:smooth val="0"/>
          <c:extLst>
            <c:ext xmlns:c16="http://schemas.microsoft.com/office/drawing/2014/chart" uri="{C3380CC4-5D6E-409C-BE32-E72D297353CC}">
              <c16:uniqueId val="{00000000-E0F3-481A-8F0A-1BC73D4BE07F}"/>
            </c:ext>
          </c:extLst>
        </c:ser>
        <c:ser>
          <c:idx val="1"/>
          <c:order val="1"/>
          <c:tx>
            <c:strRef>
              <c:f>Sheet4!$C$8</c:f>
              <c:strCache>
                <c:ptCount val="1"/>
                <c:pt idx="0">
                  <c:v>DCTCP</c:v>
                </c:pt>
              </c:strCache>
            </c:strRef>
          </c:tx>
          <c:spPr>
            <a:ln w="38100" cap="rnd">
              <a:solidFill>
                <a:srgbClr val="FF0000"/>
              </a:solidFill>
              <a:round/>
            </a:ln>
            <a:effectLst/>
          </c:spPr>
          <c:marker>
            <c:symbol val="triangle"/>
            <c:size val="10"/>
            <c:spPr>
              <a:noFill/>
              <a:ln w="25400">
                <a:solidFill>
                  <a:srgbClr val="FF0000"/>
                </a:solidFill>
              </a:ln>
              <a:effectLst/>
            </c:spPr>
          </c:marker>
          <c:xVal>
            <c:numRef>
              <c:f>Sheet4!$A$9:$A$12</c:f>
              <c:numCache>
                <c:formatCode>General</c:formatCode>
                <c:ptCount val="4"/>
                <c:pt idx="0">
                  <c:v>0.5</c:v>
                </c:pt>
                <c:pt idx="1">
                  <c:v>0.6</c:v>
                </c:pt>
                <c:pt idx="2">
                  <c:v>0.7</c:v>
                </c:pt>
                <c:pt idx="3">
                  <c:v>0.8</c:v>
                </c:pt>
              </c:numCache>
            </c:numRef>
          </c:xVal>
          <c:yVal>
            <c:numRef>
              <c:f>Sheet4!$C$9:$C$12</c:f>
              <c:numCache>
                <c:formatCode>General</c:formatCode>
                <c:ptCount val="4"/>
                <c:pt idx="0">
                  <c:v>155.26855985500001</c:v>
                </c:pt>
                <c:pt idx="1">
                  <c:v>167.73771463400001</c:v>
                </c:pt>
                <c:pt idx="2">
                  <c:v>178.57287680799999</c:v>
                </c:pt>
                <c:pt idx="3">
                  <c:v>187.554574479</c:v>
                </c:pt>
              </c:numCache>
            </c:numRef>
          </c:yVal>
          <c:smooth val="0"/>
          <c:extLst>
            <c:ext xmlns:c16="http://schemas.microsoft.com/office/drawing/2014/chart" uri="{C3380CC4-5D6E-409C-BE32-E72D297353CC}">
              <c16:uniqueId val="{00000001-E0F3-481A-8F0A-1BC73D4BE07F}"/>
            </c:ext>
          </c:extLst>
        </c:ser>
        <c:dLbls>
          <c:showLegendKey val="0"/>
          <c:showVal val="0"/>
          <c:showCatName val="0"/>
          <c:showSerName val="0"/>
          <c:showPercent val="0"/>
          <c:showBubbleSize val="0"/>
        </c:dLbls>
        <c:axId val="-483043424"/>
        <c:axId val="-824865296"/>
      </c:scatterChart>
      <c:valAx>
        <c:axId val="-483043424"/>
        <c:scaling>
          <c:orientation val="minMax"/>
          <c:max val="0.8"/>
          <c:min val="0.5"/>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r>
                  <a:rPr lang="en-US" altLang="zh-CN" sz="1800">
                    <a:solidFill>
                      <a:sysClr val="windowText" lastClr="000000"/>
                    </a:solidFill>
                  </a:rPr>
                  <a:t>Load</a:t>
                </a:r>
                <a:endParaRPr lang="zh-CN" altLang="en-US" sz="1800">
                  <a:solidFill>
                    <a:sysClr val="windowText" lastClr="000000"/>
                  </a:solidFill>
                </a:endParaRPr>
              </a:p>
            </c:rich>
          </c:tx>
          <c:layout>
            <c:manualLayout>
              <c:xMode val="edge"/>
              <c:yMode val="edge"/>
              <c:x val="0.52377113767906502"/>
              <c:y val="0.87885356922977198"/>
            </c:manualLayout>
          </c:layout>
          <c:overlay val="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600" b="0" i="0" u="none" strike="noStrike" kern="1200" baseline="0">
                <a:solidFill>
                  <a:sysClr val="windowText" lastClr="000000"/>
                </a:solidFill>
                <a:latin typeface="+mn-lt"/>
                <a:ea typeface="+mn-ea"/>
                <a:cs typeface="+mn-cs"/>
              </a:defRPr>
            </a:pPr>
            <a:endParaRPr lang="zh-CN"/>
          </a:p>
        </c:txPr>
        <c:crossAx val="-824865296"/>
        <c:crosses val="autoZero"/>
        <c:crossBetween val="midCat"/>
        <c:majorUnit val="0.1"/>
      </c:valAx>
      <c:valAx>
        <c:axId val="-824865296"/>
        <c:scaling>
          <c:orientation val="minMax"/>
          <c:max val="3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r>
                  <a:rPr lang="en-US" altLang="zh-CN" sz="1800">
                    <a:solidFill>
                      <a:sysClr val="windowText" lastClr="000000"/>
                    </a:solidFill>
                  </a:rPr>
                  <a:t>FCT (us)</a:t>
                </a:r>
                <a:endParaRPr lang="zh-CN" altLang="en-US" sz="1800">
                  <a:solidFill>
                    <a:sysClr val="windowText" lastClr="000000"/>
                  </a:solidFill>
                </a:endParaRPr>
              </a:p>
            </c:rich>
          </c:tx>
          <c:overlay val="0"/>
          <c:spPr>
            <a:noFill/>
            <a:ln>
              <a:noFill/>
            </a:ln>
            <a:effectLst/>
          </c:spPr>
          <c:txPr>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600" b="0" i="0" u="none" strike="noStrike" kern="1200" baseline="0">
                <a:solidFill>
                  <a:sysClr val="windowText" lastClr="000000"/>
                </a:solidFill>
                <a:latin typeface="+mn-lt"/>
                <a:ea typeface="+mn-ea"/>
                <a:cs typeface="+mn-cs"/>
              </a:defRPr>
            </a:pPr>
            <a:endParaRPr lang="zh-CN"/>
          </a:p>
        </c:txPr>
        <c:crossAx val="-483043424"/>
        <c:crosses val="autoZero"/>
        <c:crossBetween val="midCat"/>
        <c:majorUnit val="100"/>
      </c:valAx>
      <c:spPr>
        <a:noFill/>
        <a:ln>
          <a:solidFill>
            <a:schemeClr val="tx1"/>
          </a:solid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0.33506</cdr:x>
      <cdr:y>0.84746</cdr:y>
    </cdr:from>
    <cdr:to>
      <cdr:x>0.72859</cdr:x>
      <cdr:y>0.94987</cdr:y>
    </cdr:to>
    <cdr:sp macro="" textlink="">
      <cdr:nvSpPr>
        <cdr:cNvPr id="2" name="文本框 1"/>
        <cdr:cNvSpPr txBox="1"/>
      </cdr:nvSpPr>
      <cdr:spPr>
        <a:xfrm xmlns:a="http://schemas.openxmlformats.org/drawingml/2006/main">
          <a:off x="2219704" y="3279938"/>
          <a:ext cx="2607032" cy="396360"/>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pPr algn="ctr"/>
          <a:r>
            <a:rPr lang="en-US" altLang="zh-CN" sz="2200" b="1" dirty="0"/>
            <a:t>Link Speed (</a:t>
          </a:r>
          <a:r>
            <a:rPr lang="en-US" altLang="zh-CN" sz="2200" b="1" dirty="0" err="1"/>
            <a:t>Gbps</a:t>
          </a:r>
          <a:r>
            <a:rPr lang="en-US" altLang="zh-CN" sz="2200" b="1" dirty="0"/>
            <a:t>)</a:t>
          </a:r>
          <a:endParaRPr lang="zh-CN" altLang="en-US" sz="2200" b="1" dirty="0"/>
        </a:p>
      </cdr:txBody>
    </cdr:sp>
  </cdr:relSizeAnchor>
  <cdr:relSizeAnchor xmlns:cdr="http://schemas.openxmlformats.org/drawingml/2006/chartDrawing">
    <cdr:from>
      <cdr:x>0.00357</cdr:x>
      <cdr:y>0</cdr:y>
    </cdr:from>
    <cdr:to>
      <cdr:x>0.06467</cdr:x>
      <cdr:y>0.93374</cdr:y>
    </cdr:to>
    <cdr:sp macro="" textlink="">
      <cdr:nvSpPr>
        <cdr:cNvPr id="3" name="文本框 2"/>
        <cdr:cNvSpPr txBox="1"/>
      </cdr:nvSpPr>
      <cdr:spPr>
        <a:xfrm xmlns:a="http://schemas.openxmlformats.org/drawingml/2006/main" rot="16200000">
          <a:off x="-1647291" y="1670955"/>
          <a:ext cx="3746682" cy="404772"/>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pPr algn="r"/>
          <a:r>
            <a:rPr lang="en-US" altLang="zh-CN" sz="2200" b="1" dirty="0"/>
            <a:t>Buffer / port / </a:t>
          </a:r>
          <a:r>
            <a:rPr lang="en-US" altLang="zh-CN" sz="2200" b="1" dirty="0" err="1"/>
            <a:t>Gbps</a:t>
          </a:r>
          <a:r>
            <a:rPr lang="en-US" altLang="zh-CN" sz="2200" b="1" dirty="0"/>
            <a:t> (KB</a:t>
          </a:r>
          <a:r>
            <a:rPr lang="zh-CN" altLang="en-US" sz="2200" b="1" dirty="0"/>
            <a:t>）</a:t>
          </a:r>
        </a:p>
      </cdr:txBody>
    </cdr:sp>
  </cdr:relSizeAnchor>
</c:userShapes>
</file>

<file path=ppt/drawings/drawing2.xml><?xml version="1.0" encoding="utf-8"?>
<c:userShapes xmlns:c="http://schemas.openxmlformats.org/drawingml/2006/chart">
  <cdr:relSizeAnchor xmlns:cdr="http://schemas.openxmlformats.org/drawingml/2006/chartDrawing">
    <cdr:from>
      <cdr:x>0.33506</cdr:x>
      <cdr:y>0.84746</cdr:y>
    </cdr:from>
    <cdr:to>
      <cdr:x>0.72859</cdr:x>
      <cdr:y>0.94987</cdr:y>
    </cdr:to>
    <cdr:sp macro="" textlink="">
      <cdr:nvSpPr>
        <cdr:cNvPr id="2" name="文本框 1"/>
        <cdr:cNvSpPr txBox="1"/>
      </cdr:nvSpPr>
      <cdr:spPr>
        <a:xfrm xmlns:a="http://schemas.openxmlformats.org/drawingml/2006/main">
          <a:off x="2219704" y="3279938"/>
          <a:ext cx="2607032" cy="396360"/>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pPr algn="ctr"/>
          <a:r>
            <a:rPr lang="en-US" altLang="zh-CN" sz="2200" b="1" dirty="0"/>
            <a:t>Link Speed (</a:t>
          </a:r>
          <a:r>
            <a:rPr lang="en-US" altLang="zh-CN" sz="2200" b="1" dirty="0" err="1"/>
            <a:t>Gbps</a:t>
          </a:r>
          <a:r>
            <a:rPr lang="en-US" altLang="zh-CN" sz="2200" b="1" dirty="0"/>
            <a:t>)</a:t>
          </a:r>
          <a:endParaRPr lang="zh-CN" altLang="en-US" sz="2200" b="1" dirty="0"/>
        </a:p>
      </cdr:txBody>
    </cdr:sp>
  </cdr:relSizeAnchor>
  <cdr:relSizeAnchor xmlns:cdr="http://schemas.openxmlformats.org/drawingml/2006/chartDrawing">
    <cdr:from>
      <cdr:x>0.00357</cdr:x>
      <cdr:y>0</cdr:y>
    </cdr:from>
    <cdr:to>
      <cdr:x>0.06467</cdr:x>
      <cdr:y>0.93374</cdr:y>
    </cdr:to>
    <cdr:sp macro="" textlink="">
      <cdr:nvSpPr>
        <cdr:cNvPr id="3" name="文本框 2"/>
        <cdr:cNvSpPr txBox="1"/>
      </cdr:nvSpPr>
      <cdr:spPr>
        <a:xfrm xmlns:a="http://schemas.openxmlformats.org/drawingml/2006/main" rot="16200000">
          <a:off x="-1647291" y="1670955"/>
          <a:ext cx="3746682" cy="404772"/>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pPr algn="r"/>
          <a:r>
            <a:rPr lang="en-US" altLang="zh-CN" sz="2200" b="1" dirty="0"/>
            <a:t>Buffer / port / </a:t>
          </a:r>
          <a:r>
            <a:rPr lang="en-US" altLang="zh-CN" sz="2200" b="1" dirty="0" err="1"/>
            <a:t>Gbps</a:t>
          </a:r>
          <a:r>
            <a:rPr lang="en-US" altLang="zh-CN" sz="2200" b="1" dirty="0"/>
            <a:t> (KB</a:t>
          </a:r>
          <a:r>
            <a:rPr lang="zh-CN" altLang="en-US" sz="2200" b="1" dirty="0"/>
            <a:t>）</a:t>
          </a:r>
        </a:p>
      </cdr:txBody>
    </cdr: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AD18846-0DE0-4169-AC49-19EE120C93A1}" type="datetime1">
              <a:rPr lang="zh-CN" altLang="en-US" smtClean="0"/>
              <a:t>2018/1/22</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6FCDDF9-45C4-433B-AE71-E44470570C85}" type="slidenum">
              <a:rPr lang="zh-CN" altLang="en-US" smtClean="0"/>
              <a:t>‹#›</a:t>
            </a:fld>
            <a:endParaRPr lang="zh-CN" altLang="en-US"/>
          </a:p>
        </p:txBody>
      </p:sp>
    </p:spTree>
    <p:extLst>
      <p:ext uri="{BB962C8B-B14F-4D97-AF65-F5344CB8AC3E}">
        <p14:creationId xmlns:p14="http://schemas.microsoft.com/office/powerpoint/2010/main" val="343563964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66E0A28-D9BD-4D92-A8B1-76148C1A076D}" type="datetime1">
              <a:rPr lang="zh-CN" altLang="en-US" smtClean="0"/>
              <a:t>2018/1/22</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042FB7C-52DE-47ED-8CFD-C109AC8750F7}" type="slidenum">
              <a:rPr lang="zh-CN" altLang="en-US" smtClean="0"/>
              <a:t>‹#›</a:t>
            </a:fld>
            <a:endParaRPr lang="zh-CN" altLang="en-US"/>
          </a:p>
        </p:txBody>
      </p:sp>
    </p:spTree>
    <p:extLst>
      <p:ext uri="{BB962C8B-B14F-4D97-AF65-F5344CB8AC3E}">
        <p14:creationId xmlns:p14="http://schemas.microsoft.com/office/powerpoint/2010/main" val="3211887230"/>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a:t>
            </a:r>
            <a:r>
              <a:rPr lang="en-US" baseline="0" dirty="0"/>
              <a:t> everyone. Welcome to my thesis defense. Today, I would like to talk about my thesis research, congestion control in data center networks.</a:t>
            </a:r>
            <a:endParaRPr lang="en-US" dirty="0"/>
          </a:p>
        </p:txBody>
      </p:sp>
      <p:sp>
        <p:nvSpPr>
          <p:cNvPr id="4" name="Slide Number Placeholder 3"/>
          <p:cNvSpPr>
            <a:spLocks noGrp="1"/>
          </p:cNvSpPr>
          <p:nvPr>
            <p:ph type="sldNum" sz="quarter" idx="10"/>
          </p:nvPr>
        </p:nvSpPr>
        <p:spPr/>
        <p:txBody>
          <a:bodyPr/>
          <a:lstStyle/>
          <a:p>
            <a:fld id="{9026EA2B-EFC1-4DB2-A297-B21C4C7A67B1}" type="slidenum">
              <a:rPr lang="en-US" smtClean="0"/>
              <a:pPr/>
              <a:t>1</a:t>
            </a:fld>
            <a:endParaRPr lang="en-US"/>
          </a:p>
        </p:txBody>
      </p:sp>
    </p:spTree>
    <p:extLst>
      <p:ext uri="{BB962C8B-B14F-4D97-AF65-F5344CB8AC3E}">
        <p14:creationId xmlns:p14="http://schemas.microsoft.com/office/powerpoint/2010/main" val="5575937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Therefore,</a:t>
            </a:r>
            <a:r>
              <a:rPr lang="en-US" altLang="zh-CN" baseline="0" dirty="0"/>
              <a:t> the goal of my thesis is to achieve low latency in data center networks.</a:t>
            </a:r>
            <a:endParaRPr lang="zh-CN" altLang="en-US" dirty="0"/>
          </a:p>
        </p:txBody>
      </p:sp>
      <p:sp>
        <p:nvSpPr>
          <p:cNvPr id="4" name="灯片编号占位符 3"/>
          <p:cNvSpPr>
            <a:spLocks noGrp="1"/>
          </p:cNvSpPr>
          <p:nvPr>
            <p:ph type="sldNum" sz="quarter" idx="10"/>
          </p:nvPr>
        </p:nvSpPr>
        <p:spPr/>
        <p:txBody>
          <a:bodyPr/>
          <a:lstStyle/>
          <a:p>
            <a:fld id="{E042FB7C-52DE-47ED-8CFD-C109AC8750F7}" type="slidenum">
              <a:rPr lang="zh-CN" altLang="en-US" smtClean="0"/>
              <a:t>10</a:t>
            </a:fld>
            <a:endParaRPr lang="zh-CN" altLang="en-US"/>
          </a:p>
        </p:txBody>
      </p:sp>
    </p:spTree>
    <p:extLst>
      <p:ext uri="{BB962C8B-B14F-4D97-AF65-F5344CB8AC3E}">
        <p14:creationId xmlns:p14="http://schemas.microsoft.com/office/powerpoint/2010/main" val="3121031231"/>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figure shows the completion times of small flows.</a:t>
            </a:r>
            <a:r>
              <a:rPr lang="en-US" altLang="zh-CN" baseline="0" dirty="0"/>
              <a:t> We find that, compared to DCTCP, PIAS can achieve 50% lower FCT. So this confirms our testbed experiment results.</a:t>
            </a:r>
            <a:endParaRPr lang="zh-CN" altLang="en-US" dirty="0"/>
          </a:p>
        </p:txBody>
      </p:sp>
      <p:sp>
        <p:nvSpPr>
          <p:cNvPr id="4" name="灯片编号占位符 3"/>
          <p:cNvSpPr>
            <a:spLocks noGrp="1"/>
          </p:cNvSpPr>
          <p:nvPr>
            <p:ph type="sldNum" sz="quarter" idx="10"/>
          </p:nvPr>
        </p:nvSpPr>
        <p:spPr/>
        <p:txBody>
          <a:bodyPr/>
          <a:lstStyle/>
          <a:p>
            <a:fld id="{B3ECE79B-8B33-426A-AE47-81CAECE75146}" type="slidenum">
              <a:rPr lang="zh-CN" altLang="en-US" smtClean="0"/>
              <a:t>117</a:t>
            </a:fld>
            <a:endParaRPr lang="zh-CN" altLang="en-US"/>
          </a:p>
        </p:txBody>
      </p:sp>
    </p:spTree>
    <p:extLst>
      <p:ext uri="{BB962C8B-B14F-4D97-AF65-F5344CB8AC3E}">
        <p14:creationId xmlns:p14="http://schemas.microsoft.com/office/powerpoint/2010/main" val="3407062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In</a:t>
            </a:r>
            <a:r>
              <a:rPr lang="en-US" altLang="zh-CN" baseline="0" dirty="0"/>
              <a:t> the network, congestion happens at the switch. This figure shows a typical pipeline of the switching chip. </a:t>
            </a:r>
            <a:r>
              <a:rPr lang="zh-CN" altLang="en-US" baseline="0" dirty="0"/>
              <a:t>解释</a:t>
            </a:r>
            <a:r>
              <a:rPr lang="en-US" altLang="zh-CN" baseline="0" dirty="0"/>
              <a:t>three components My thesis centers around these three components.</a:t>
            </a:r>
            <a:endParaRPr lang="zh-CN" altLang="en-US" dirty="0"/>
          </a:p>
        </p:txBody>
      </p:sp>
      <p:sp>
        <p:nvSpPr>
          <p:cNvPr id="4" name="灯片编号占位符 3"/>
          <p:cNvSpPr>
            <a:spLocks noGrp="1"/>
          </p:cNvSpPr>
          <p:nvPr>
            <p:ph type="sldNum" sz="quarter" idx="10"/>
          </p:nvPr>
        </p:nvSpPr>
        <p:spPr/>
        <p:txBody>
          <a:bodyPr/>
          <a:lstStyle/>
          <a:p>
            <a:fld id="{E042FB7C-52DE-47ED-8CFD-C109AC8750F7}" type="slidenum">
              <a:rPr lang="zh-CN" altLang="en-US" smtClean="0"/>
              <a:t>11</a:t>
            </a:fld>
            <a:endParaRPr lang="zh-CN" altLang="en-US"/>
          </a:p>
        </p:txBody>
      </p:sp>
    </p:spTree>
    <p:extLst>
      <p:ext uri="{BB962C8B-B14F-4D97-AF65-F5344CB8AC3E}">
        <p14:creationId xmlns:p14="http://schemas.microsoft.com/office/powerpoint/2010/main" val="14916429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First,</a:t>
            </a:r>
            <a:r>
              <a:rPr lang="en-US" altLang="zh-CN" baseline="0" dirty="0"/>
              <a:t> I propose PIAS. PIAS leverages the strict priority queueing at the switch to minimize FCT without prior knowledge</a:t>
            </a:r>
            <a:endParaRPr lang="zh-CN" altLang="en-US" dirty="0"/>
          </a:p>
        </p:txBody>
      </p:sp>
      <p:sp>
        <p:nvSpPr>
          <p:cNvPr id="4" name="灯片编号占位符 3"/>
          <p:cNvSpPr>
            <a:spLocks noGrp="1"/>
          </p:cNvSpPr>
          <p:nvPr>
            <p:ph type="sldNum" sz="quarter" idx="10"/>
          </p:nvPr>
        </p:nvSpPr>
        <p:spPr/>
        <p:txBody>
          <a:bodyPr/>
          <a:lstStyle/>
          <a:p>
            <a:fld id="{E042FB7C-52DE-47ED-8CFD-C109AC8750F7}" type="slidenum">
              <a:rPr lang="zh-CN" altLang="en-US" smtClean="0"/>
              <a:t>12</a:t>
            </a:fld>
            <a:endParaRPr lang="zh-CN" altLang="en-US"/>
          </a:p>
        </p:txBody>
      </p:sp>
    </p:spTree>
    <p:extLst>
      <p:ext uri="{BB962C8B-B14F-4D97-AF65-F5344CB8AC3E}">
        <p14:creationId xmlns:p14="http://schemas.microsoft.com/office/powerpoint/2010/main" val="6727207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Second, I identify</a:t>
            </a:r>
            <a:r>
              <a:rPr lang="en-US" altLang="zh-CN" baseline="0" dirty="0"/>
              <a:t> the undesirable interactions between AQM and packet schedulers on existing commodity switching chips. </a:t>
            </a:r>
            <a:r>
              <a:rPr lang="en-US" altLang="zh-CN" baseline="0"/>
              <a:t>Then</a:t>
            </a:r>
            <a:r>
              <a:rPr lang="en-US" altLang="zh-CN"/>
              <a:t> I</a:t>
            </a:r>
            <a:r>
              <a:rPr lang="en-US" altLang="zh-CN" baseline="0"/>
              <a:t> </a:t>
            </a:r>
            <a:r>
              <a:rPr lang="en-US" altLang="zh-CN" baseline="0" dirty="0"/>
              <a:t>propose MQ-ECN and TCN, two ECN/AQM solutions to ……</a:t>
            </a:r>
          </a:p>
          <a:p>
            <a:r>
              <a:rPr lang="en-US" altLang="zh-CN" baseline="0" dirty="0"/>
              <a:t> </a:t>
            </a:r>
            <a:endParaRPr lang="zh-CN" altLang="en-US" dirty="0"/>
          </a:p>
        </p:txBody>
      </p:sp>
      <p:sp>
        <p:nvSpPr>
          <p:cNvPr id="4" name="灯片编号占位符 3"/>
          <p:cNvSpPr>
            <a:spLocks noGrp="1"/>
          </p:cNvSpPr>
          <p:nvPr>
            <p:ph type="sldNum" sz="quarter" idx="10"/>
          </p:nvPr>
        </p:nvSpPr>
        <p:spPr/>
        <p:txBody>
          <a:bodyPr/>
          <a:lstStyle/>
          <a:p>
            <a:fld id="{E042FB7C-52DE-47ED-8CFD-C109AC8750F7}" type="slidenum">
              <a:rPr lang="zh-CN" altLang="en-US" smtClean="0"/>
              <a:t>13</a:t>
            </a:fld>
            <a:endParaRPr lang="zh-CN" altLang="en-US"/>
          </a:p>
        </p:txBody>
      </p:sp>
    </p:spTree>
    <p:extLst>
      <p:ext uri="{BB962C8B-B14F-4D97-AF65-F5344CB8AC3E}">
        <p14:creationId xmlns:p14="http://schemas.microsoft.com/office/powerpoint/2010/main" val="28359225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Third, I propose BCC, a …. BCC only requires one more AQM configuration at the switch.</a:t>
            </a:r>
            <a:endParaRPr lang="zh-CN" altLang="en-US" dirty="0"/>
          </a:p>
        </p:txBody>
      </p:sp>
      <p:sp>
        <p:nvSpPr>
          <p:cNvPr id="4" name="灯片编号占位符 3"/>
          <p:cNvSpPr>
            <a:spLocks noGrp="1"/>
          </p:cNvSpPr>
          <p:nvPr>
            <p:ph type="sldNum" sz="quarter" idx="10"/>
          </p:nvPr>
        </p:nvSpPr>
        <p:spPr/>
        <p:txBody>
          <a:bodyPr/>
          <a:lstStyle/>
          <a:p>
            <a:fld id="{E042FB7C-52DE-47ED-8CFD-C109AC8750F7}" type="slidenum">
              <a:rPr lang="zh-CN" altLang="en-US" smtClean="0"/>
              <a:t>14</a:t>
            </a:fld>
            <a:endParaRPr lang="zh-CN" altLang="en-US"/>
          </a:p>
        </p:txBody>
      </p:sp>
    </p:spTree>
    <p:extLst>
      <p:ext uri="{BB962C8B-B14F-4D97-AF65-F5344CB8AC3E}">
        <p14:creationId xmlns:p14="http://schemas.microsoft.com/office/powerpoint/2010/main" val="16702306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Now, we start from PIAS.</a:t>
            </a:r>
            <a:r>
              <a:rPr lang="en-US" altLang="zh-CN" baseline="0" dirty="0"/>
              <a:t> This work appears in USENIX NSDI 2015 and </a:t>
            </a:r>
            <a:r>
              <a:rPr lang="en-US" altLang="zh-CN" baseline="0" dirty="0" err="1"/>
              <a:t>ToN</a:t>
            </a:r>
            <a:r>
              <a:rPr lang="en-US" altLang="zh-CN" baseline="0" dirty="0"/>
              <a:t> 2017. </a:t>
            </a:r>
            <a:endParaRPr lang="zh-CN" altLang="en-US" dirty="0"/>
          </a:p>
        </p:txBody>
      </p:sp>
      <p:sp>
        <p:nvSpPr>
          <p:cNvPr id="4" name="灯片编号占位符 3"/>
          <p:cNvSpPr>
            <a:spLocks noGrp="1"/>
          </p:cNvSpPr>
          <p:nvPr>
            <p:ph type="sldNum" sz="quarter" idx="10"/>
          </p:nvPr>
        </p:nvSpPr>
        <p:spPr/>
        <p:txBody>
          <a:bodyPr/>
          <a:lstStyle/>
          <a:p>
            <a:fld id="{E042FB7C-52DE-47ED-8CFD-C109AC8750F7}" type="slidenum">
              <a:rPr lang="zh-CN" altLang="en-US" smtClean="0"/>
              <a:t>15</a:t>
            </a:fld>
            <a:endParaRPr lang="zh-CN" altLang="en-US"/>
          </a:p>
        </p:txBody>
      </p:sp>
    </p:spTree>
    <p:extLst>
      <p:ext uri="{BB962C8B-B14F-4D97-AF65-F5344CB8AC3E}">
        <p14:creationId xmlns:p14="http://schemas.microsoft.com/office/powerpoint/2010/main" val="11286604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aseline="0" dirty="0"/>
              <a:t>Many data center applications, such as Web search, machine learning, database and cache, desire ultra low latency for these short messages. The reason is that the completion times of these short messages directly determine the user experience. Therefore, to improve the application performance, one of the most important design goal for data center transport is to minimize flow completion times, especially for short flows. To address this challenge, there are many flow scheduling proposals, [click]   </a:t>
            </a:r>
          </a:p>
          <a:p>
            <a:endParaRPr lang="en-US" altLang="zh-CN" baseline="0" dirty="0"/>
          </a:p>
          <a:p>
            <a:r>
              <a:rPr lang="en-US" altLang="zh-CN" baseline="0" dirty="0"/>
              <a:t>    </a:t>
            </a:r>
            <a:endParaRPr lang="zh-CN" altLang="en-US" dirty="0"/>
          </a:p>
        </p:txBody>
      </p:sp>
      <p:sp>
        <p:nvSpPr>
          <p:cNvPr id="4" name="灯片编号占位符 3"/>
          <p:cNvSpPr>
            <a:spLocks noGrp="1"/>
          </p:cNvSpPr>
          <p:nvPr>
            <p:ph type="sldNum" sz="quarter" idx="10"/>
          </p:nvPr>
        </p:nvSpPr>
        <p:spPr/>
        <p:txBody>
          <a:bodyPr/>
          <a:lstStyle/>
          <a:p>
            <a:fld id="{B3ECE79B-8B33-426A-AE47-81CAECE75146}" type="slidenum">
              <a:rPr lang="zh-CN" altLang="en-US" smtClean="0"/>
              <a:t>16</a:t>
            </a:fld>
            <a:endParaRPr lang="zh-CN" altLang="en-US"/>
          </a:p>
        </p:txBody>
      </p:sp>
    </p:spTree>
    <p:extLst>
      <p:ext uri="{BB962C8B-B14F-4D97-AF65-F5344CB8AC3E}">
        <p14:creationId xmlns:p14="http://schemas.microsoft.com/office/powerpoint/2010/main" val="40470167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Such as PDQ,</a:t>
            </a:r>
            <a:r>
              <a:rPr lang="en-US" altLang="zh-CN" baseline="0" dirty="0"/>
              <a:t> </a:t>
            </a:r>
            <a:r>
              <a:rPr lang="en-US" altLang="zh-CN" baseline="0" dirty="0" err="1"/>
              <a:t>pFabric</a:t>
            </a:r>
            <a:r>
              <a:rPr lang="en-US" altLang="zh-CN" baseline="0" dirty="0"/>
              <a:t> and PASE. These solutions can potentially provide very good, even near-optimal performance. However, we find that, [click] all of them assume prior knowledge of flow size information to approximate ideal preemptive shortest job first scheduling. In addition to this, all of these solutions leverage customized network elements. For example, </a:t>
            </a:r>
            <a:r>
              <a:rPr lang="en-US" altLang="zh-CN" baseline="0" dirty="0" err="1"/>
              <a:t>pFabric</a:t>
            </a:r>
            <a:r>
              <a:rPr lang="en-US" altLang="zh-CN" baseline="0" dirty="0"/>
              <a:t> introduces non-trivial modifications to switch hardware and PASE requires an separate and complex control plane for arbitration. [click] </a:t>
            </a:r>
            <a:r>
              <a:rPr lang="en-US" altLang="zh-CN" dirty="0"/>
              <a:t>We note that, the assumption of prior knowledge of flow size information does</a:t>
            </a:r>
            <a:r>
              <a:rPr lang="en-US" altLang="zh-CN" baseline="0" dirty="0"/>
              <a:t> not hold for many cases. For many applications, such as database query and response, data is transferred as soon as it is generated without buffering. So we can not get flow size information beforehand. [click] </a:t>
            </a:r>
            <a:r>
              <a:rPr lang="en-US" altLang="zh-CN" dirty="0"/>
              <a:t>And the customized network elements make these solutions very hard to deploy</a:t>
            </a:r>
            <a:r>
              <a:rPr lang="en-US" altLang="zh-CN" baseline="0" dirty="0"/>
              <a:t> in production data centers. So we take one step back [click]</a:t>
            </a:r>
            <a:endParaRPr lang="zh-CN" alt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aseline="0" dirty="0"/>
              <a:t> </a:t>
            </a: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E042FB7C-52DE-47ED-8CFD-C109AC8750F7}" type="slidenum">
              <a:rPr lang="zh-CN" altLang="en-US" smtClean="0"/>
              <a:t>17</a:t>
            </a:fld>
            <a:endParaRPr lang="zh-CN" altLang="en-US"/>
          </a:p>
        </p:txBody>
      </p:sp>
    </p:spTree>
    <p:extLst>
      <p:ext uri="{BB962C8B-B14F-4D97-AF65-F5344CB8AC3E}">
        <p14:creationId xmlns:p14="http://schemas.microsoft.com/office/powerpoint/2010/main" val="22719561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And</a:t>
            </a:r>
            <a:r>
              <a:rPr lang="en-US" altLang="zh-CN" baseline="0" dirty="0"/>
              <a:t> ask a fundamental question ……………….. This question transfers to three concrete design goals.</a:t>
            </a:r>
            <a:endParaRPr lang="zh-CN" altLang="en-US" dirty="0"/>
          </a:p>
        </p:txBody>
      </p:sp>
      <p:sp>
        <p:nvSpPr>
          <p:cNvPr id="4" name="灯片编号占位符 3"/>
          <p:cNvSpPr>
            <a:spLocks noGrp="1"/>
          </p:cNvSpPr>
          <p:nvPr>
            <p:ph type="sldNum" sz="quarter" idx="10"/>
          </p:nvPr>
        </p:nvSpPr>
        <p:spPr/>
        <p:txBody>
          <a:bodyPr/>
          <a:lstStyle/>
          <a:p>
            <a:fld id="{B3ECE79B-8B33-426A-AE47-81CAECE75146}" type="slidenum">
              <a:rPr lang="zh-CN" altLang="en-US" smtClean="0"/>
              <a:t>18</a:t>
            </a:fld>
            <a:endParaRPr lang="zh-CN" altLang="en-US"/>
          </a:p>
        </p:txBody>
      </p:sp>
    </p:spTree>
    <p:extLst>
      <p:ext uri="{BB962C8B-B14F-4D97-AF65-F5344CB8AC3E}">
        <p14:creationId xmlns:p14="http://schemas.microsoft.com/office/powerpoint/2010/main" val="7308655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3ECE79B-8B33-426A-AE47-81CAECE75146}" type="slidenum">
              <a:rPr lang="zh-CN" altLang="en-US" smtClean="0"/>
              <a:t>19</a:t>
            </a:fld>
            <a:endParaRPr lang="zh-CN" altLang="en-US"/>
          </a:p>
        </p:txBody>
      </p:sp>
    </p:spTree>
    <p:extLst>
      <p:ext uri="{BB962C8B-B14F-4D97-AF65-F5344CB8AC3E}">
        <p14:creationId xmlns:p14="http://schemas.microsoft.com/office/powerpoint/2010/main" val="2281567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As we know, </a:t>
            </a:r>
            <a:r>
              <a:rPr lang="en-US" altLang="zh-CN" baseline="0" dirty="0"/>
              <a:t>many big companies, such as Google, Facebook and Microsoft, have built a lot of data centers around the world t</a:t>
            </a:r>
            <a:r>
              <a:rPr lang="en-US" altLang="zh-CN" dirty="0"/>
              <a:t>o provide services to</a:t>
            </a:r>
            <a:r>
              <a:rPr lang="en-US" altLang="zh-CN" baseline="0" dirty="0"/>
              <a:t> global users. </a:t>
            </a:r>
            <a:endParaRPr lang="zh-CN" altLang="en-US" dirty="0"/>
          </a:p>
        </p:txBody>
      </p:sp>
      <p:sp>
        <p:nvSpPr>
          <p:cNvPr id="4" name="灯片编号占位符 3"/>
          <p:cNvSpPr>
            <a:spLocks noGrp="1"/>
          </p:cNvSpPr>
          <p:nvPr>
            <p:ph type="sldNum" sz="quarter" idx="10"/>
          </p:nvPr>
        </p:nvSpPr>
        <p:spPr/>
        <p:txBody>
          <a:bodyPr/>
          <a:lstStyle/>
          <a:p>
            <a:fld id="{D9A9F1B5-A8CD-4FA7-8CE3-E86610C9DC81}" type="slidenum">
              <a:rPr lang="zh-CN" altLang="en-US" smtClean="0"/>
              <a:t>2</a:t>
            </a:fld>
            <a:endParaRPr lang="zh-CN" altLang="en-US"/>
          </a:p>
        </p:txBody>
      </p:sp>
    </p:spTree>
    <p:extLst>
      <p:ext uri="{BB962C8B-B14F-4D97-AF65-F5344CB8AC3E}">
        <p14:creationId xmlns:p14="http://schemas.microsoft.com/office/powerpoint/2010/main" val="366842096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3ECE79B-8B33-426A-AE47-81CAECE75146}" type="slidenum">
              <a:rPr lang="zh-CN" altLang="en-US" smtClean="0"/>
              <a:t>20</a:t>
            </a:fld>
            <a:endParaRPr lang="zh-CN" altLang="en-US"/>
          </a:p>
        </p:txBody>
      </p:sp>
    </p:spTree>
    <p:extLst>
      <p:ext uri="{BB962C8B-B14F-4D97-AF65-F5344CB8AC3E}">
        <p14:creationId xmlns:p14="http://schemas.microsoft.com/office/powerpoint/2010/main" val="232004928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3ECE79B-8B33-426A-AE47-81CAECE75146}" type="slidenum">
              <a:rPr lang="zh-CN" altLang="en-US" smtClean="0"/>
              <a:t>21</a:t>
            </a:fld>
            <a:endParaRPr lang="zh-CN" altLang="en-US"/>
          </a:p>
        </p:txBody>
      </p:sp>
    </p:spTree>
    <p:extLst>
      <p:ext uri="{BB962C8B-B14F-4D97-AF65-F5344CB8AC3E}">
        <p14:creationId xmlns:p14="http://schemas.microsoft.com/office/powerpoint/2010/main" val="3362049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3ECE79B-8B33-426A-AE47-81CAECE75146}" type="slidenum">
              <a:rPr lang="zh-CN" altLang="en-US" smtClean="0"/>
              <a:t>22</a:t>
            </a:fld>
            <a:endParaRPr lang="zh-CN" altLang="en-US"/>
          </a:p>
        </p:txBody>
      </p:sp>
    </p:spTree>
    <p:extLst>
      <p:ext uri="{BB962C8B-B14F-4D97-AF65-F5344CB8AC3E}">
        <p14:creationId xmlns:p14="http://schemas.microsoft.com/office/powerpoint/2010/main" val="339958012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design rationale of PIAS is performing</a:t>
            </a:r>
            <a:r>
              <a:rPr lang="en-US" altLang="zh-CN" baseline="0" dirty="0"/>
              <a:t> multi-level feedback queue to emulate shortest job first. As we can see, there are K priority queues in MLFQ. 1 is the highest priority while K is the lowest one. During a flow’s life time, its priority is gradually reduced. [click]  </a:t>
            </a:r>
            <a:endParaRPr lang="zh-CN" altLang="en-US" dirty="0"/>
          </a:p>
        </p:txBody>
      </p:sp>
      <p:sp>
        <p:nvSpPr>
          <p:cNvPr id="4" name="灯片编号占位符 3"/>
          <p:cNvSpPr>
            <a:spLocks noGrp="1"/>
          </p:cNvSpPr>
          <p:nvPr>
            <p:ph type="sldNum" sz="quarter" idx="10"/>
          </p:nvPr>
        </p:nvSpPr>
        <p:spPr/>
        <p:txBody>
          <a:bodyPr/>
          <a:lstStyle/>
          <a:p>
            <a:fld id="{B3ECE79B-8B33-426A-AE47-81CAECE75146}" type="slidenum">
              <a:rPr lang="zh-CN" altLang="en-US" smtClean="0"/>
              <a:t>23</a:t>
            </a:fld>
            <a:endParaRPr lang="zh-CN" altLang="en-US"/>
          </a:p>
        </p:txBody>
      </p:sp>
    </p:spTree>
    <p:extLst>
      <p:ext uri="{BB962C8B-B14F-4D97-AF65-F5344CB8AC3E}">
        <p14:creationId xmlns:p14="http://schemas.microsoft.com/office/powerpoint/2010/main" val="211409511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For example,</a:t>
            </a:r>
            <a:r>
              <a:rPr lang="en-US" altLang="zh-CN" baseline="0" dirty="0"/>
              <a:t> for this flow. The first packet is assigned to the priority 1. [click]. The second packet is demoted to priority 2. [click] For the third packet, its priority is further reduced. [click]. Eventually, if this flow is large enough, the last packet is assigned to the lowest priority. You can see that, the key idea of multi-level feedback queue is very simple and it does not require flow size information to do the scheduling. </a:t>
            </a:r>
            <a:endParaRPr lang="zh-CN" altLang="en-US" dirty="0"/>
          </a:p>
        </p:txBody>
      </p:sp>
      <p:sp>
        <p:nvSpPr>
          <p:cNvPr id="4" name="灯片编号占位符 3"/>
          <p:cNvSpPr>
            <a:spLocks noGrp="1"/>
          </p:cNvSpPr>
          <p:nvPr>
            <p:ph type="sldNum" sz="quarter" idx="10"/>
          </p:nvPr>
        </p:nvSpPr>
        <p:spPr/>
        <p:txBody>
          <a:bodyPr/>
          <a:lstStyle/>
          <a:p>
            <a:fld id="{B3ECE79B-8B33-426A-AE47-81CAECE75146}" type="slidenum">
              <a:rPr lang="zh-CN" altLang="en-US" smtClean="0"/>
              <a:t>24</a:t>
            </a:fld>
            <a:endParaRPr lang="zh-CN" altLang="en-US"/>
          </a:p>
        </p:txBody>
      </p:sp>
    </p:spTree>
    <p:extLst>
      <p:ext uri="{BB962C8B-B14F-4D97-AF65-F5344CB8AC3E}">
        <p14:creationId xmlns:p14="http://schemas.microsoft.com/office/powerpoint/2010/main" val="165317796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With MLFQ, small flows are more likely to finish in higher priority queues while large flows are more likely to finish in lower priority queues. Therefore, small flows</a:t>
            </a:r>
            <a:r>
              <a:rPr lang="en-US" altLang="zh-CN" baseline="0" dirty="0"/>
              <a:t> are prioritized over large flows, thus emulating SJF, especially for heavy tailed DCN workloads.</a:t>
            </a:r>
            <a:endParaRPr lang="zh-CN" altLang="en-US" dirty="0"/>
          </a:p>
        </p:txBody>
      </p:sp>
      <p:sp>
        <p:nvSpPr>
          <p:cNvPr id="4" name="灯片编号占位符 3"/>
          <p:cNvSpPr>
            <a:spLocks noGrp="1"/>
          </p:cNvSpPr>
          <p:nvPr>
            <p:ph type="sldNum" sz="quarter" idx="10"/>
          </p:nvPr>
        </p:nvSpPr>
        <p:spPr/>
        <p:txBody>
          <a:bodyPr/>
          <a:lstStyle/>
          <a:p>
            <a:fld id="{B3ECE79B-8B33-426A-AE47-81CAECE75146}" type="slidenum">
              <a:rPr lang="zh-CN" altLang="en-US" smtClean="0"/>
              <a:t>25</a:t>
            </a:fld>
            <a:endParaRPr lang="zh-CN" altLang="en-US"/>
          </a:p>
        </p:txBody>
      </p:sp>
    </p:spTree>
    <p:extLst>
      <p:ext uri="{BB962C8B-B14F-4D97-AF65-F5344CB8AC3E}">
        <p14:creationId xmlns:p14="http://schemas.microsoft.com/office/powerpoint/2010/main" val="132119585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However,</a:t>
            </a:r>
            <a:r>
              <a:rPr lang="en-US" altLang="zh-CN" baseline="0" dirty="0"/>
              <a:t> MLFQ is not supported on commodity switches because it’s hard to track per-flow state on switches. </a:t>
            </a:r>
            <a:endParaRPr lang="zh-CN" altLang="en-US" dirty="0"/>
          </a:p>
        </p:txBody>
      </p:sp>
      <p:sp>
        <p:nvSpPr>
          <p:cNvPr id="4" name="灯片编号占位符 3"/>
          <p:cNvSpPr>
            <a:spLocks noGrp="1"/>
          </p:cNvSpPr>
          <p:nvPr>
            <p:ph type="sldNum" sz="quarter" idx="10"/>
          </p:nvPr>
        </p:nvSpPr>
        <p:spPr/>
        <p:txBody>
          <a:bodyPr/>
          <a:lstStyle/>
          <a:p>
            <a:fld id="{088202B8-8534-4861-B0F9-5E1132DB0233}" type="slidenum">
              <a:rPr lang="zh-CN" altLang="en-US" smtClean="0"/>
              <a:t>26</a:t>
            </a:fld>
            <a:endParaRPr lang="zh-CN" altLang="en-US"/>
          </a:p>
        </p:txBody>
      </p:sp>
    </p:spTree>
    <p:extLst>
      <p:ext uri="{BB962C8B-B14F-4D97-AF65-F5344CB8AC3E}">
        <p14:creationId xmlns:p14="http://schemas.microsoft.com/office/powerpoint/2010/main" val="283780734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aseline="0" dirty="0"/>
              <a:t>To solve this problem, we decouple multi-level feedback queue. On the switch, we enable strict priority queueing [click]. At end hosts, we have a packet tagging module[click]. The logic of packet tagging module is quite simple. Assuming that they are K priorities and K-1 demotion thresholds correspondingly. Note that the P1 is the highest priority. The packet tagging module just maintains per-flow state and compare the bytes sent information with demotion thresholds. If a flow’s bytes sent value is exactly larger than Alpha[j-1], the following packet of this flow will be marked with </a:t>
            </a:r>
            <a:r>
              <a:rPr lang="en-US" altLang="zh-CN" baseline="0" dirty="0" err="1"/>
              <a:t>Pj</a:t>
            </a:r>
            <a:r>
              <a:rPr lang="en-US" altLang="zh-CN" baseline="0" dirty="0"/>
              <a:t>. For example, [click]</a:t>
            </a:r>
            <a:endParaRPr lang="zh-CN" altLang="en-US" dirty="0"/>
          </a:p>
        </p:txBody>
      </p:sp>
      <p:sp>
        <p:nvSpPr>
          <p:cNvPr id="4" name="灯片编号占位符 3"/>
          <p:cNvSpPr>
            <a:spLocks noGrp="1"/>
          </p:cNvSpPr>
          <p:nvPr>
            <p:ph type="sldNum" sz="quarter" idx="10"/>
          </p:nvPr>
        </p:nvSpPr>
        <p:spPr/>
        <p:txBody>
          <a:bodyPr/>
          <a:lstStyle/>
          <a:p>
            <a:fld id="{088202B8-8534-4861-B0F9-5E1132DB0233}" type="slidenum">
              <a:rPr lang="zh-CN" altLang="en-US" smtClean="0"/>
              <a:t>27</a:t>
            </a:fld>
            <a:endParaRPr lang="zh-CN" altLang="en-US"/>
          </a:p>
        </p:txBody>
      </p:sp>
    </p:spTree>
    <p:extLst>
      <p:ext uri="{BB962C8B-B14F-4D97-AF65-F5344CB8AC3E}">
        <p14:creationId xmlns:p14="http://schemas.microsoft.com/office/powerpoint/2010/main" val="81641278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解释例子</a:t>
            </a:r>
          </a:p>
        </p:txBody>
      </p:sp>
      <p:sp>
        <p:nvSpPr>
          <p:cNvPr id="4" name="灯片编号占位符 3"/>
          <p:cNvSpPr>
            <a:spLocks noGrp="1"/>
          </p:cNvSpPr>
          <p:nvPr>
            <p:ph type="sldNum" sz="quarter" idx="10"/>
          </p:nvPr>
        </p:nvSpPr>
        <p:spPr/>
        <p:txBody>
          <a:bodyPr/>
          <a:lstStyle/>
          <a:p>
            <a:fld id="{088202B8-8534-4861-B0F9-5E1132DB0233}" type="slidenum">
              <a:rPr lang="zh-CN" altLang="en-US" smtClean="0"/>
              <a:t>28</a:t>
            </a:fld>
            <a:endParaRPr lang="zh-CN" altLang="en-US"/>
          </a:p>
        </p:txBody>
      </p:sp>
    </p:spTree>
    <p:extLst>
      <p:ext uri="{BB962C8B-B14F-4D97-AF65-F5344CB8AC3E}">
        <p14:creationId xmlns:p14="http://schemas.microsoft.com/office/powerpoint/2010/main" val="256190336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To determine </a:t>
            </a:r>
            <a:r>
              <a:rPr lang="en-US" altLang="zh-CN" baseline="0" dirty="0"/>
              <a:t>demotion thresholds for MLFQ, we build a simple queueing theory model to analyze it and derive demotion thresholds based on flow size distributions. However, traffic is highly dynamic in data centers (across both time and space), so the mismatch between traffic and demotion thresholds is unavoidable. We need to handle the mismatch problem in order keep PIAS effective in highly dynamic data center networks? [click] </a:t>
            </a:r>
            <a:r>
              <a:rPr lang="zh-CN" altLang="en-US" baseline="0" dirty="0"/>
              <a:t>解释例子</a:t>
            </a:r>
            <a:endParaRPr lang="en-US" altLang="zh-CN" baseline="0" dirty="0"/>
          </a:p>
          <a:p>
            <a:r>
              <a:rPr lang="en-US" altLang="zh-CN" baseline="0" dirty="0"/>
              <a:t> </a:t>
            </a:r>
            <a:endParaRPr lang="zh-CN" altLang="en-US" dirty="0"/>
          </a:p>
        </p:txBody>
      </p:sp>
      <p:sp>
        <p:nvSpPr>
          <p:cNvPr id="4" name="灯片编号占位符 3"/>
          <p:cNvSpPr>
            <a:spLocks noGrp="1"/>
          </p:cNvSpPr>
          <p:nvPr>
            <p:ph type="sldNum" sz="quarter" idx="10"/>
          </p:nvPr>
        </p:nvSpPr>
        <p:spPr/>
        <p:txBody>
          <a:bodyPr/>
          <a:lstStyle/>
          <a:p>
            <a:fld id="{B3ECE79B-8B33-426A-AE47-81CAECE75146}" type="slidenum">
              <a:rPr lang="zh-CN" altLang="en-US" smtClean="0"/>
              <a:t>29</a:t>
            </a:fld>
            <a:endParaRPr lang="zh-CN" altLang="en-US"/>
          </a:p>
        </p:txBody>
      </p:sp>
    </p:spTree>
    <p:extLst>
      <p:ext uri="{BB962C8B-B14F-4D97-AF65-F5344CB8AC3E}">
        <p14:creationId xmlns:p14="http://schemas.microsoft.com/office/powerpoint/2010/main" val="589324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Inside the data center, the hundreds of thousands of servers are connected by this</a:t>
            </a:r>
            <a:r>
              <a:rPr lang="en-US" altLang="zh-CN" baseline="0" dirty="0"/>
              <a:t> network,</a:t>
            </a:r>
            <a:r>
              <a:rPr lang="en-US" altLang="zh-CN" dirty="0"/>
              <a:t> data center network, DCN.</a:t>
            </a:r>
            <a:endParaRPr lang="zh-CN" altLang="en-US" dirty="0"/>
          </a:p>
        </p:txBody>
      </p:sp>
      <p:sp>
        <p:nvSpPr>
          <p:cNvPr id="4" name="灯片编号占位符 3"/>
          <p:cNvSpPr>
            <a:spLocks noGrp="1"/>
          </p:cNvSpPr>
          <p:nvPr>
            <p:ph type="sldNum" sz="quarter" idx="10"/>
          </p:nvPr>
        </p:nvSpPr>
        <p:spPr/>
        <p:txBody>
          <a:bodyPr/>
          <a:lstStyle/>
          <a:p>
            <a:fld id="{D9A9F1B5-A8CD-4FA7-8CE3-E86610C9DC81}" type="slidenum">
              <a:rPr lang="zh-CN" altLang="en-US" smtClean="0"/>
              <a:t>3</a:t>
            </a:fld>
            <a:endParaRPr lang="zh-CN" altLang="en-US"/>
          </a:p>
        </p:txBody>
      </p:sp>
    </p:spTree>
    <p:extLst>
      <p:ext uri="{BB962C8B-B14F-4D97-AF65-F5344CB8AC3E}">
        <p14:creationId xmlns:p14="http://schemas.microsoft.com/office/powerpoint/2010/main" val="110655566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Now, we summarize the design of PIAS in 1 slide. PIAS has 3</a:t>
            </a:r>
            <a:r>
              <a:rPr lang="en-US" altLang="zh-CN" baseline="0" dirty="0"/>
              <a:t> components. The first one is packet tagging module at end hosts. It tracks per-flow state and mark packets with priority. At the switch, PIAS only enables strict priority queueing and ECN. Both of these two are basic functionalities of most commodity switches. To react to ECN, PIAS leverage DCTCP as transport layer protocol. All of these three components are very easy to implement and configure in production data centers.  </a:t>
            </a:r>
            <a:endParaRPr lang="zh-CN" altLang="en-US" dirty="0"/>
          </a:p>
        </p:txBody>
      </p:sp>
      <p:sp>
        <p:nvSpPr>
          <p:cNvPr id="4" name="灯片编号占位符 3"/>
          <p:cNvSpPr>
            <a:spLocks noGrp="1"/>
          </p:cNvSpPr>
          <p:nvPr>
            <p:ph type="sldNum" sz="quarter" idx="10"/>
          </p:nvPr>
        </p:nvSpPr>
        <p:spPr/>
        <p:txBody>
          <a:bodyPr/>
          <a:lstStyle/>
          <a:p>
            <a:fld id="{B3ECE79B-8B33-426A-AE47-81CAECE75146}" type="slidenum">
              <a:rPr lang="zh-CN" altLang="en-US" smtClean="0"/>
              <a:t>30</a:t>
            </a:fld>
            <a:endParaRPr lang="zh-CN" altLang="en-US"/>
          </a:p>
        </p:txBody>
      </p:sp>
    </p:spTree>
    <p:extLst>
      <p:ext uri="{BB962C8B-B14F-4D97-AF65-F5344CB8AC3E}">
        <p14:creationId xmlns:p14="http://schemas.microsoft.com/office/powerpoint/2010/main" val="126747635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Now,</a:t>
            </a:r>
            <a:r>
              <a:rPr lang="en-US" altLang="zh-CN" baseline="0" dirty="0"/>
              <a:t> we come to evaluation part. We have already implemented a PIAS prototype. [click] It is open source. In our implementation, the packet tagging module works as a Linux kernel module, which can be installed and removed during the running time of the system. We use 16 servers and 1 Gigabit switch for our evaluation. For the benchmarks, we use web search workload from DCTCP paper, data mining workload from VL2 paper.</a:t>
            </a:r>
            <a:endParaRPr lang="zh-CN" altLang="en-US" dirty="0"/>
          </a:p>
        </p:txBody>
      </p:sp>
      <p:sp>
        <p:nvSpPr>
          <p:cNvPr id="4" name="灯片编号占位符 3"/>
          <p:cNvSpPr>
            <a:spLocks noGrp="1"/>
          </p:cNvSpPr>
          <p:nvPr>
            <p:ph type="sldNum" sz="quarter" idx="10"/>
          </p:nvPr>
        </p:nvSpPr>
        <p:spPr/>
        <p:txBody>
          <a:bodyPr/>
          <a:lstStyle/>
          <a:p>
            <a:fld id="{148406A2-B162-4311-996B-2C71797DB55A}" type="slidenum">
              <a:rPr lang="zh-CN" altLang="en-US" smtClean="0"/>
              <a:t>31</a:t>
            </a:fld>
            <a:endParaRPr lang="zh-CN" altLang="en-US"/>
          </a:p>
        </p:txBody>
      </p:sp>
    </p:spTree>
    <p:extLst>
      <p:ext uri="{BB962C8B-B14F-4D97-AF65-F5344CB8AC3E}">
        <p14:creationId xmlns:p14="http://schemas.microsoft.com/office/powerpoint/2010/main" val="114293144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These two figures</a:t>
            </a:r>
            <a:r>
              <a:rPr lang="en-US" altLang="zh-CN" baseline="0" dirty="0"/>
              <a:t> show the average completion times of small flows. Compared to DCTCP, PIAS reduces average FCT of small flows by up to 49% in web search workload and 34% in data mining workload. Even though DCTCP try to reduce buffer occupation to achieve low latency, it still needs moderate buffer occupation to fully utilize link capacity. But with PIAS, we can provide much fewer or even zero queueing delay for packets of short flows because they are finished in higher priority queues.</a:t>
            </a:r>
            <a:endParaRPr lang="zh-CN" altLang="en-US" dirty="0"/>
          </a:p>
        </p:txBody>
      </p:sp>
      <p:sp>
        <p:nvSpPr>
          <p:cNvPr id="4" name="灯片编号占位符 3"/>
          <p:cNvSpPr>
            <a:spLocks noGrp="1"/>
          </p:cNvSpPr>
          <p:nvPr>
            <p:ph type="sldNum" sz="quarter" idx="10"/>
          </p:nvPr>
        </p:nvSpPr>
        <p:spPr/>
        <p:txBody>
          <a:bodyPr/>
          <a:lstStyle/>
          <a:p>
            <a:fld id="{148406A2-B162-4311-996B-2C71797DB55A}" type="slidenum">
              <a:rPr lang="zh-CN" altLang="en-US" smtClean="0"/>
              <a:t>32</a:t>
            </a:fld>
            <a:endParaRPr lang="zh-CN" altLang="en-US"/>
          </a:p>
        </p:txBody>
      </p:sp>
    </p:spTree>
    <p:extLst>
      <p:ext uri="{BB962C8B-B14F-4D97-AF65-F5344CB8AC3E}">
        <p14:creationId xmlns:p14="http://schemas.microsoft.com/office/powerpoint/2010/main" val="48872440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We also compare</a:t>
            </a:r>
            <a:r>
              <a:rPr lang="en-US" altLang="zh-CN" baseline="0" dirty="0"/>
              <a:t> PIAS against </a:t>
            </a:r>
            <a:r>
              <a:rPr lang="en-US" altLang="zh-CN" baseline="0" dirty="0" err="1"/>
              <a:t>pFabric</a:t>
            </a:r>
            <a:r>
              <a:rPr lang="en-US" altLang="zh-CN" baseline="0" dirty="0"/>
              <a:t>. Note that </a:t>
            </a:r>
            <a:r>
              <a:rPr lang="en-US" altLang="zh-CN" baseline="0" dirty="0" err="1"/>
              <a:t>pFabric</a:t>
            </a:r>
            <a:r>
              <a:rPr lang="en-US" altLang="zh-CN" baseline="0" dirty="0"/>
              <a:t> is a information-aware clean-slate design. It assumes prior knowledge of flow size information and introduces changes to switch hardware. For PIAS, we don’t make such assumptions and just use commodity switches. Compared to </a:t>
            </a:r>
            <a:r>
              <a:rPr lang="en-US" altLang="zh-CN" baseline="0" dirty="0" err="1"/>
              <a:t>pFabric</a:t>
            </a:r>
            <a:r>
              <a:rPr lang="en-US" altLang="zh-CN" baseline="0" dirty="0"/>
              <a:t>, PIAS achieves comparable performance in small flows, especially in data mining workload. [click] The performance gap here here is only 1%.</a:t>
            </a:r>
            <a:endParaRPr lang="zh-CN" altLang="en-US" dirty="0"/>
          </a:p>
        </p:txBody>
      </p:sp>
      <p:sp>
        <p:nvSpPr>
          <p:cNvPr id="4" name="灯片编号占位符 3"/>
          <p:cNvSpPr>
            <a:spLocks noGrp="1"/>
          </p:cNvSpPr>
          <p:nvPr>
            <p:ph type="sldNum" sz="quarter" idx="10"/>
          </p:nvPr>
        </p:nvSpPr>
        <p:spPr/>
        <p:txBody>
          <a:bodyPr/>
          <a:lstStyle/>
          <a:p>
            <a:fld id="{B3ECE79B-8B33-426A-AE47-81CAECE75146}" type="slidenum">
              <a:rPr lang="zh-CN" altLang="en-US" smtClean="0"/>
              <a:t>33</a:t>
            </a:fld>
            <a:endParaRPr lang="zh-CN" altLang="en-US"/>
          </a:p>
        </p:txBody>
      </p:sp>
    </p:spTree>
    <p:extLst>
      <p:ext uri="{BB962C8B-B14F-4D97-AF65-F5344CB8AC3E}">
        <p14:creationId xmlns:p14="http://schemas.microsoft.com/office/powerpoint/2010/main" val="60515107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Finally, we conclude</a:t>
            </a:r>
            <a:r>
              <a:rPr lang="en-US" altLang="zh-CN" baseline="0" dirty="0"/>
              <a:t> our work. We think that PIAS is a practical and effective solution for data centers. First of all, it is information-agnostic without assuming that flow size information available from applications. Secondly, PIAS performs multi-level feedback queue to emulate shortest job fist, thus achieving FCT minimization. Thirdly, PIAS is readily deployable in commodity data centers. It just uses basic functionalities from commodity switches and is compatible with legacy network stacks. </a:t>
            </a: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E042FB7C-52DE-47ED-8CFD-C109AC8750F7}" type="slidenum">
              <a:rPr lang="zh-CN" altLang="en-US" smtClean="0"/>
              <a:t>34</a:t>
            </a:fld>
            <a:endParaRPr lang="zh-CN" altLang="en-US"/>
          </a:p>
        </p:txBody>
      </p:sp>
    </p:spTree>
    <p:extLst>
      <p:ext uri="{BB962C8B-B14F-4D97-AF65-F5344CB8AC3E}">
        <p14:creationId xmlns:p14="http://schemas.microsoft.com/office/powerpoint/2010/main" val="337482288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Now,</a:t>
            </a:r>
            <a:r>
              <a:rPr lang="en-US" altLang="zh-CN" baseline="0" dirty="0"/>
              <a:t> let’s move to second piece of work, MQ-ECN and TCN. MQ-ECN is accepted by NSDI 2016. TCN is accepted by </a:t>
            </a:r>
            <a:r>
              <a:rPr lang="en-US" altLang="zh-CN" baseline="0" dirty="0" err="1"/>
              <a:t>CoNEXT</a:t>
            </a:r>
            <a:r>
              <a:rPr lang="en-US" altLang="zh-CN" baseline="0" dirty="0"/>
              <a:t> 2016. Due to the time limitation, </a:t>
            </a:r>
            <a:endParaRPr lang="zh-CN" altLang="en-US" dirty="0"/>
          </a:p>
        </p:txBody>
      </p:sp>
      <p:sp>
        <p:nvSpPr>
          <p:cNvPr id="4" name="灯片编号占位符 3"/>
          <p:cNvSpPr>
            <a:spLocks noGrp="1"/>
          </p:cNvSpPr>
          <p:nvPr>
            <p:ph type="sldNum" sz="quarter" idx="10"/>
          </p:nvPr>
        </p:nvSpPr>
        <p:spPr/>
        <p:txBody>
          <a:bodyPr/>
          <a:lstStyle/>
          <a:p>
            <a:fld id="{E042FB7C-52DE-47ED-8CFD-C109AC8750F7}" type="slidenum">
              <a:rPr lang="zh-CN" altLang="en-US" smtClean="0"/>
              <a:t>35</a:t>
            </a:fld>
            <a:endParaRPr lang="zh-CN" altLang="en-US"/>
          </a:p>
        </p:txBody>
      </p:sp>
    </p:spTree>
    <p:extLst>
      <p:ext uri="{BB962C8B-B14F-4D97-AF65-F5344CB8AC3E}">
        <p14:creationId xmlns:p14="http://schemas.microsoft.com/office/powerpoint/2010/main" val="336642995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aseline="0" dirty="0"/>
              <a:t>Today’s data centers host many services and applications with diverse network requirements. Some services desire high throughput. Some services desire low latency. Some services desire both high throughput and low latency.</a:t>
            </a:r>
            <a:endParaRPr lang="zh-CN" altLang="en-US" dirty="0"/>
          </a:p>
        </p:txBody>
      </p:sp>
      <p:sp>
        <p:nvSpPr>
          <p:cNvPr id="4" name="灯片编号占位符 3"/>
          <p:cNvSpPr>
            <a:spLocks noGrp="1"/>
          </p:cNvSpPr>
          <p:nvPr>
            <p:ph type="sldNum" sz="quarter" idx="10"/>
          </p:nvPr>
        </p:nvSpPr>
        <p:spPr/>
        <p:txBody>
          <a:bodyPr/>
          <a:lstStyle/>
          <a:p>
            <a:fld id="{3E4A30A2-42C8-4F62-A8B3-BC0D9E874E81}" type="slidenum">
              <a:rPr lang="zh-CN" altLang="en-US" smtClean="0"/>
              <a:t>36</a:t>
            </a:fld>
            <a:endParaRPr lang="zh-CN" altLang="en-US"/>
          </a:p>
        </p:txBody>
      </p:sp>
    </p:spTree>
    <p:extLst>
      <p:ext uri="{BB962C8B-B14F-4D97-AF65-F5344CB8AC3E}">
        <p14:creationId xmlns:p14="http://schemas.microsoft.com/office/powerpoint/2010/main" val="18781364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To satisfy</a:t>
            </a:r>
            <a:r>
              <a:rPr lang="en-US" altLang="zh-CN" baseline="0" dirty="0"/>
              <a:t> such diverse network requirements, many people have leveraged ECN, explicit congestion notification, to design new transport mechanisms for data center networks.</a:t>
            </a:r>
            <a:endParaRPr lang="zh-CN" altLang="en-US" dirty="0"/>
          </a:p>
        </p:txBody>
      </p:sp>
      <p:sp>
        <p:nvSpPr>
          <p:cNvPr id="4" name="灯片编号占位符 3"/>
          <p:cNvSpPr>
            <a:spLocks noGrp="1"/>
          </p:cNvSpPr>
          <p:nvPr>
            <p:ph type="sldNum" sz="quarter" idx="10"/>
          </p:nvPr>
        </p:nvSpPr>
        <p:spPr/>
        <p:txBody>
          <a:bodyPr/>
          <a:lstStyle/>
          <a:p>
            <a:fld id="{3E4A30A2-42C8-4F62-A8B3-BC0D9E874E81}" type="slidenum">
              <a:rPr lang="zh-CN" altLang="en-US" smtClean="0"/>
              <a:t>37</a:t>
            </a:fld>
            <a:endParaRPr lang="zh-CN" altLang="en-US"/>
          </a:p>
        </p:txBody>
      </p:sp>
    </p:spTree>
    <p:extLst>
      <p:ext uri="{BB962C8B-B14F-4D97-AF65-F5344CB8AC3E}">
        <p14:creationId xmlns:p14="http://schemas.microsoft.com/office/powerpoint/2010/main" val="94903406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aseline="0" dirty="0"/>
              <a:t>With ECN</a:t>
            </a:r>
            <a:r>
              <a:rPr lang="en-US" altLang="zh-CN" dirty="0"/>
              <a:t>, we</a:t>
            </a:r>
            <a:r>
              <a:rPr lang="en-US" altLang="zh-CN" baseline="0" dirty="0"/>
              <a:t> can achieve high throughput even with little buffer occupancy. Due to their simplicity and effectiveness, many ECN-based transports, such as DCTCP and DCQCN, are being deployed in production data centers. </a:t>
            </a:r>
            <a:endParaRPr lang="zh-CN" altLang="en-US" dirty="0"/>
          </a:p>
        </p:txBody>
      </p:sp>
      <p:sp>
        <p:nvSpPr>
          <p:cNvPr id="4" name="灯片编号占位符 3"/>
          <p:cNvSpPr>
            <a:spLocks noGrp="1"/>
          </p:cNvSpPr>
          <p:nvPr>
            <p:ph type="sldNum" sz="quarter" idx="10"/>
          </p:nvPr>
        </p:nvSpPr>
        <p:spPr/>
        <p:txBody>
          <a:bodyPr/>
          <a:lstStyle/>
          <a:p>
            <a:fld id="{3E4A30A2-42C8-4F62-A8B3-BC0D9E874E81}" type="slidenum">
              <a:rPr lang="zh-CN" altLang="en-US" smtClean="0"/>
              <a:t>38</a:t>
            </a:fld>
            <a:endParaRPr lang="zh-CN" altLang="en-US"/>
          </a:p>
        </p:txBody>
      </p:sp>
    </p:spTree>
    <p:extLst>
      <p:ext uri="{BB962C8B-B14F-4D97-AF65-F5344CB8AC3E}">
        <p14:creationId xmlns:p14="http://schemas.microsoft.com/office/powerpoint/2010/main" val="155840104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ECN-based transports actually</a:t>
            </a:r>
            <a:r>
              <a:rPr lang="en-US" altLang="zh-CN" baseline="0" dirty="0"/>
              <a:t> consist of two parts. </a:t>
            </a:r>
            <a:endParaRPr lang="zh-CN" altLang="en-US" dirty="0"/>
          </a:p>
        </p:txBody>
      </p:sp>
      <p:sp>
        <p:nvSpPr>
          <p:cNvPr id="4" name="灯片编号占位符 3"/>
          <p:cNvSpPr>
            <a:spLocks noGrp="1"/>
          </p:cNvSpPr>
          <p:nvPr>
            <p:ph type="sldNum" sz="quarter" idx="10"/>
          </p:nvPr>
        </p:nvSpPr>
        <p:spPr/>
        <p:txBody>
          <a:bodyPr/>
          <a:lstStyle/>
          <a:p>
            <a:fld id="{3E4A30A2-42C8-4F62-A8B3-BC0D9E874E81}" type="slidenum">
              <a:rPr lang="zh-CN" altLang="en-US" smtClean="0"/>
              <a:t>39</a:t>
            </a:fld>
            <a:endParaRPr lang="zh-CN" altLang="en-US"/>
          </a:p>
        </p:txBody>
      </p:sp>
    </p:spTree>
    <p:extLst>
      <p:ext uri="{BB962C8B-B14F-4D97-AF65-F5344CB8AC3E}">
        <p14:creationId xmlns:p14="http://schemas.microsoft.com/office/powerpoint/2010/main" val="21702610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aseline="0" dirty="0"/>
              <a:t>Based on statistics, </a:t>
            </a:r>
            <a:r>
              <a:rPr lang="en-US" altLang="zh-CN" sz="1200" baseline="0" dirty="0"/>
              <a:t>m</a:t>
            </a:r>
            <a:r>
              <a:rPr lang="en-US" altLang="zh-CN" sz="1200" dirty="0"/>
              <a:t>ost global IP traffic originates or terminates in data</a:t>
            </a:r>
            <a:r>
              <a:rPr lang="en-US" altLang="zh-CN" sz="1200" baseline="0" dirty="0"/>
              <a:t> centers. [click] In addition, more than </a:t>
            </a:r>
            <a:r>
              <a:rPr lang="en-US" altLang="zh-CN" baseline="0" dirty="0"/>
              <a:t>75% of data center communication stays within the data center.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Cisco </a:t>
            </a:r>
            <a:r>
              <a:rPr lang="en-US" altLang="zh-CN" dirty="0" err="1"/>
              <a:t>forcasts</a:t>
            </a:r>
            <a:r>
              <a:rPr lang="en-US" altLang="zh-CN" dirty="0"/>
              <a:t>: in 2011:</a:t>
            </a:r>
            <a:r>
              <a:rPr lang="en-US" altLang="zh-CN" baseline="0" dirty="0"/>
              <a:t> </a:t>
            </a:r>
            <a:r>
              <a:rPr lang="en-US" altLang="zh-CN" dirty="0"/>
              <a:t>~300ExaBytes/year in IP WAN networks, ~1.5ZettaBytes/year</a:t>
            </a:r>
            <a:r>
              <a:rPr lang="en-US" altLang="zh-CN" baseline="0" dirty="0"/>
              <a:t> in DC (</a:t>
            </a:r>
            <a:r>
              <a:rPr lang="en-US" altLang="zh-CN" baseline="0" dirty="0" err="1"/>
              <a:t>forcasts</a:t>
            </a:r>
            <a:r>
              <a:rPr lang="en-US" altLang="zh-CN" baseline="0" dirty="0"/>
              <a:t> show similar growth at 32% CAGR until 2015)</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D9A9F1B5-A8CD-4FA7-8CE3-E86610C9DC81}" type="slidenum">
              <a:rPr lang="zh-CN" altLang="en-US" smtClean="0"/>
              <a:t>4</a:t>
            </a:fld>
            <a:endParaRPr lang="zh-CN" altLang="en-US"/>
          </a:p>
        </p:txBody>
      </p:sp>
    </p:spTree>
    <p:extLst>
      <p:ext uri="{BB962C8B-B14F-4D97-AF65-F5344CB8AC3E}">
        <p14:creationId xmlns:p14="http://schemas.microsoft.com/office/powerpoint/2010/main" val="412794833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a:t>
            </a:r>
            <a:r>
              <a:rPr lang="en-US" altLang="zh-CN" baseline="0" dirty="0"/>
              <a:t> first </a:t>
            </a:r>
            <a:r>
              <a:rPr lang="en-US" altLang="zh-CN" dirty="0"/>
              <a:t>part</a:t>
            </a:r>
            <a:r>
              <a:rPr lang="en-US" altLang="zh-CN" baseline="0" dirty="0"/>
              <a:t> is ECN-enabled end-hosts. End-hosts reduce their sending rates when they see ECN marks.</a:t>
            </a:r>
            <a:endParaRPr lang="zh-CN" altLang="en-US" dirty="0"/>
          </a:p>
        </p:txBody>
      </p:sp>
      <p:sp>
        <p:nvSpPr>
          <p:cNvPr id="4" name="灯片编号占位符 3"/>
          <p:cNvSpPr>
            <a:spLocks noGrp="1"/>
          </p:cNvSpPr>
          <p:nvPr>
            <p:ph type="sldNum" sz="quarter" idx="10"/>
          </p:nvPr>
        </p:nvSpPr>
        <p:spPr/>
        <p:txBody>
          <a:bodyPr/>
          <a:lstStyle/>
          <a:p>
            <a:fld id="{3E4A30A2-42C8-4F62-A8B3-BC0D9E874E81}" type="slidenum">
              <a:rPr lang="zh-CN" altLang="en-US" smtClean="0"/>
              <a:t>40</a:t>
            </a:fld>
            <a:endParaRPr lang="zh-CN" altLang="en-US"/>
          </a:p>
        </p:txBody>
      </p:sp>
    </p:spTree>
    <p:extLst>
      <p:ext uri="{BB962C8B-B14F-4D97-AF65-F5344CB8AC3E}">
        <p14:creationId xmlns:p14="http://schemas.microsoft.com/office/powerpoint/2010/main" val="403326056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other part</a:t>
            </a:r>
            <a:r>
              <a:rPr lang="en-US" altLang="zh-CN" baseline="0" dirty="0"/>
              <a:t> is ECN-aware switches. Switches need to perform ECN marking based on AQM policies to deliver congestion information.</a:t>
            </a:r>
            <a:endParaRPr lang="zh-CN" altLang="en-US" dirty="0"/>
          </a:p>
        </p:txBody>
      </p:sp>
      <p:sp>
        <p:nvSpPr>
          <p:cNvPr id="4" name="灯片编号占位符 3"/>
          <p:cNvSpPr>
            <a:spLocks noGrp="1"/>
          </p:cNvSpPr>
          <p:nvPr>
            <p:ph type="sldNum" sz="quarter" idx="10"/>
          </p:nvPr>
        </p:nvSpPr>
        <p:spPr/>
        <p:txBody>
          <a:bodyPr/>
          <a:lstStyle/>
          <a:p>
            <a:fld id="{3E4A30A2-42C8-4F62-A8B3-BC0D9E874E81}" type="slidenum">
              <a:rPr lang="zh-CN" altLang="en-US" smtClean="0"/>
              <a:t>41</a:t>
            </a:fld>
            <a:endParaRPr lang="zh-CN" altLang="en-US"/>
          </a:p>
        </p:txBody>
      </p:sp>
    </p:spTree>
    <p:extLst>
      <p:ext uri="{BB962C8B-B14F-4D97-AF65-F5344CB8AC3E}">
        <p14:creationId xmlns:p14="http://schemas.microsoft.com/office/powerpoint/2010/main" val="376704018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In this work, we focus</a:t>
            </a:r>
            <a:r>
              <a:rPr lang="en-US" altLang="zh-CN" baseline="0" dirty="0"/>
              <a:t> on the </a:t>
            </a:r>
            <a:r>
              <a:rPr lang="en-US" altLang="zh-CN" dirty="0"/>
              <a:t>ECN marking scheme</a:t>
            </a:r>
            <a:r>
              <a:rPr lang="en-US" altLang="zh-CN" baseline="0" dirty="0"/>
              <a:t> at the switch.</a:t>
            </a:r>
            <a:endParaRPr lang="zh-CN" altLang="en-US" dirty="0"/>
          </a:p>
        </p:txBody>
      </p:sp>
      <p:sp>
        <p:nvSpPr>
          <p:cNvPr id="4" name="灯片编号占位符 3"/>
          <p:cNvSpPr>
            <a:spLocks noGrp="1"/>
          </p:cNvSpPr>
          <p:nvPr>
            <p:ph type="sldNum" sz="quarter" idx="10"/>
          </p:nvPr>
        </p:nvSpPr>
        <p:spPr/>
        <p:txBody>
          <a:bodyPr/>
          <a:lstStyle/>
          <a:p>
            <a:fld id="{3E4A30A2-42C8-4F62-A8B3-BC0D9E874E81}" type="slidenum">
              <a:rPr lang="zh-CN" altLang="en-US" smtClean="0"/>
              <a:t>42</a:t>
            </a:fld>
            <a:endParaRPr lang="zh-CN" altLang="en-US"/>
          </a:p>
        </p:txBody>
      </p:sp>
    </p:spTree>
    <p:extLst>
      <p:ext uri="{BB962C8B-B14F-4D97-AF65-F5344CB8AC3E}">
        <p14:creationId xmlns:p14="http://schemas.microsoft.com/office/powerpoint/2010/main" val="209272577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Today’s commodity switches typically adopt RED, random</a:t>
            </a:r>
            <a:r>
              <a:rPr lang="en-US" altLang="zh-CN" baseline="0" dirty="0"/>
              <a:t> early detection, to perform ECN marking.</a:t>
            </a:r>
            <a:endParaRPr lang="zh-CN" altLang="en-US" dirty="0"/>
          </a:p>
        </p:txBody>
      </p:sp>
      <p:sp>
        <p:nvSpPr>
          <p:cNvPr id="4" name="灯片编号占位符 3"/>
          <p:cNvSpPr>
            <a:spLocks noGrp="1"/>
          </p:cNvSpPr>
          <p:nvPr>
            <p:ph type="sldNum" sz="quarter" idx="10"/>
          </p:nvPr>
        </p:nvSpPr>
        <p:spPr/>
        <p:txBody>
          <a:bodyPr/>
          <a:lstStyle/>
          <a:p>
            <a:fld id="{3E4A30A2-42C8-4F62-A8B3-BC0D9E874E81}" type="slidenum">
              <a:rPr lang="zh-CN" altLang="en-US" smtClean="0"/>
              <a:t>43</a:t>
            </a:fld>
            <a:endParaRPr lang="zh-CN" altLang="en-US"/>
          </a:p>
        </p:txBody>
      </p:sp>
    </p:spTree>
    <p:extLst>
      <p:ext uri="{BB962C8B-B14F-4D97-AF65-F5344CB8AC3E}">
        <p14:creationId xmlns:p14="http://schemas.microsoft.com/office/powerpoint/2010/main" val="240124778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More specially, there are several ECN/RED implementation</a:t>
            </a:r>
            <a:r>
              <a:rPr lang="en-US" altLang="zh-CN" baseline="0" dirty="0"/>
              <a:t> on the switch, such as per-queue, per-port and per-service-pool ECN/RED. The key difference among these schemes is that they track buffer occupancy of different egress entities to make ECN marking decisions. </a:t>
            </a:r>
            <a:endParaRPr lang="zh-CN" altLang="en-US" dirty="0"/>
          </a:p>
        </p:txBody>
      </p:sp>
      <p:sp>
        <p:nvSpPr>
          <p:cNvPr id="4" name="灯片编号占位符 3"/>
          <p:cNvSpPr>
            <a:spLocks noGrp="1"/>
          </p:cNvSpPr>
          <p:nvPr>
            <p:ph type="sldNum" sz="quarter" idx="10"/>
          </p:nvPr>
        </p:nvSpPr>
        <p:spPr/>
        <p:txBody>
          <a:bodyPr/>
          <a:lstStyle/>
          <a:p>
            <a:fld id="{3E4A30A2-42C8-4F62-A8B3-BC0D9E874E81}" type="slidenum">
              <a:rPr lang="zh-CN" altLang="en-US" smtClean="0"/>
              <a:t>44</a:t>
            </a:fld>
            <a:endParaRPr lang="zh-CN" altLang="en-US"/>
          </a:p>
        </p:txBody>
      </p:sp>
    </p:spTree>
    <p:extLst>
      <p:ext uri="{BB962C8B-B14F-4D97-AF65-F5344CB8AC3E}">
        <p14:creationId xmlns:p14="http://schemas.microsoft.com/office/powerpoint/2010/main" val="73435454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In </a:t>
            </a:r>
            <a:r>
              <a:rPr lang="en-US" altLang="zh-CN" baseline="0" dirty="0"/>
              <a:t>per-queue ECN marking, we track the buffer occupancy of each queue to make ECN marking decisions. Each queue has its own ECN marking threshold and performs ECN marking independently to other queues. An arrival packet gets ECN marked if the per-queue buffer occupancy is larger than per-queue ECN marking threshold.  </a:t>
            </a:r>
            <a:endParaRPr lang="zh-CN" altLang="en-US" dirty="0"/>
          </a:p>
        </p:txBody>
      </p:sp>
      <p:sp>
        <p:nvSpPr>
          <p:cNvPr id="4" name="灯片编号占位符 3"/>
          <p:cNvSpPr>
            <a:spLocks noGrp="1"/>
          </p:cNvSpPr>
          <p:nvPr>
            <p:ph type="sldNum" sz="quarter" idx="10"/>
          </p:nvPr>
        </p:nvSpPr>
        <p:spPr/>
        <p:txBody>
          <a:bodyPr/>
          <a:lstStyle/>
          <a:p>
            <a:fld id="{3E4A30A2-42C8-4F62-A8B3-BC0D9E874E81}" type="slidenum">
              <a:rPr lang="zh-CN" altLang="en-US" smtClean="0"/>
              <a:t>45</a:t>
            </a:fld>
            <a:endParaRPr lang="zh-CN" altLang="en-US"/>
          </a:p>
        </p:txBody>
      </p:sp>
    </p:spTree>
    <p:extLst>
      <p:ext uri="{BB962C8B-B14F-4D97-AF65-F5344CB8AC3E}">
        <p14:creationId xmlns:p14="http://schemas.microsoft.com/office/powerpoint/2010/main" val="302007635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In per-port</a:t>
            </a:r>
            <a:r>
              <a:rPr lang="en-US" altLang="zh-CN" baseline="0" dirty="0"/>
              <a:t> ECN marking, we track the total buffer occupancy of a switch port to make ECN marking decisions. Each port has its own ECN marking threshold. An arrival packet gets ECN marked if the per-port buffer occupancy is larger than the per-port ECN marking threshold.  </a:t>
            </a:r>
            <a:endParaRPr lang="zh-CN" altLang="en-US" dirty="0"/>
          </a:p>
        </p:txBody>
      </p:sp>
      <p:sp>
        <p:nvSpPr>
          <p:cNvPr id="4" name="灯片编号占位符 3"/>
          <p:cNvSpPr>
            <a:spLocks noGrp="1"/>
          </p:cNvSpPr>
          <p:nvPr>
            <p:ph type="sldNum" sz="quarter" idx="10"/>
          </p:nvPr>
        </p:nvSpPr>
        <p:spPr/>
        <p:txBody>
          <a:bodyPr/>
          <a:lstStyle/>
          <a:p>
            <a:fld id="{3E4A30A2-42C8-4F62-A8B3-BC0D9E874E81}" type="slidenum">
              <a:rPr lang="zh-CN" altLang="en-US" smtClean="0"/>
              <a:t>46</a:t>
            </a:fld>
            <a:endParaRPr lang="zh-CN" altLang="en-US"/>
          </a:p>
        </p:txBody>
      </p:sp>
    </p:spTree>
    <p:extLst>
      <p:ext uri="{BB962C8B-B14F-4D97-AF65-F5344CB8AC3E}">
        <p14:creationId xmlns:p14="http://schemas.microsoft.com/office/powerpoint/2010/main" val="210905427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In per-service-pool</a:t>
            </a:r>
            <a:r>
              <a:rPr lang="en-US" altLang="zh-CN" baseline="0" dirty="0"/>
              <a:t> ECN marking, we track the total buffer occupancy of a shared buffer pool to make ECN marking decisions. </a:t>
            </a:r>
            <a:endParaRPr lang="zh-CN" altLang="en-US" dirty="0"/>
          </a:p>
        </p:txBody>
      </p:sp>
      <p:sp>
        <p:nvSpPr>
          <p:cNvPr id="4" name="灯片编号占位符 3"/>
          <p:cNvSpPr>
            <a:spLocks noGrp="1"/>
          </p:cNvSpPr>
          <p:nvPr>
            <p:ph type="sldNum" sz="quarter" idx="10"/>
          </p:nvPr>
        </p:nvSpPr>
        <p:spPr/>
        <p:txBody>
          <a:bodyPr/>
          <a:lstStyle/>
          <a:p>
            <a:fld id="{3E4A30A2-42C8-4F62-A8B3-BC0D9E874E81}" type="slidenum">
              <a:rPr lang="zh-CN" altLang="en-US" smtClean="0"/>
              <a:t>47</a:t>
            </a:fld>
            <a:endParaRPr lang="zh-CN" altLang="en-US"/>
          </a:p>
        </p:txBody>
      </p:sp>
    </p:spTree>
    <p:extLst>
      <p:ext uri="{BB962C8B-B14F-4D97-AF65-F5344CB8AC3E}">
        <p14:creationId xmlns:p14="http://schemas.microsoft.com/office/powerpoint/2010/main" val="206525736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As we have shown,</a:t>
            </a:r>
            <a:r>
              <a:rPr lang="en-US" altLang="zh-CN" baseline="0" dirty="0"/>
              <a:t> commodity switches have provided multiple queues for each egress port. Current operation practice is to leverage multiple queues to isolate traffic from different services/applications. </a:t>
            </a:r>
            <a:endParaRPr lang="zh-CN" altLang="en-US" dirty="0"/>
          </a:p>
        </p:txBody>
      </p:sp>
      <p:sp>
        <p:nvSpPr>
          <p:cNvPr id="4" name="灯片编号占位符 3"/>
          <p:cNvSpPr>
            <a:spLocks noGrp="1"/>
          </p:cNvSpPr>
          <p:nvPr>
            <p:ph type="sldNum" sz="quarter" idx="10"/>
          </p:nvPr>
        </p:nvSpPr>
        <p:spPr/>
        <p:txBody>
          <a:bodyPr/>
          <a:lstStyle/>
          <a:p>
            <a:fld id="{3E4A30A2-42C8-4F62-A8B3-BC0D9E874E81}" type="slidenum">
              <a:rPr lang="zh-CN" altLang="en-US" smtClean="0"/>
              <a:t>48</a:t>
            </a:fld>
            <a:endParaRPr lang="zh-CN" altLang="en-US"/>
          </a:p>
        </p:txBody>
      </p:sp>
    </p:spTree>
    <p:extLst>
      <p:ext uri="{BB962C8B-B14F-4D97-AF65-F5344CB8AC3E}">
        <p14:creationId xmlns:p14="http://schemas.microsoft.com/office/powerpoint/2010/main" val="400243682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For example, we can isolate traffic</a:t>
            </a:r>
            <a:r>
              <a:rPr lang="en-US" altLang="zh-CN" baseline="0" dirty="0"/>
              <a:t> from different services based on their protocols. </a:t>
            </a:r>
            <a:endParaRPr lang="zh-CN" altLang="en-US" dirty="0"/>
          </a:p>
        </p:txBody>
      </p:sp>
      <p:sp>
        <p:nvSpPr>
          <p:cNvPr id="4" name="灯片编号占位符 3"/>
          <p:cNvSpPr>
            <a:spLocks noGrp="1"/>
          </p:cNvSpPr>
          <p:nvPr>
            <p:ph type="sldNum" sz="quarter" idx="10"/>
          </p:nvPr>
        </p:nvSpPr>
        <p:spPr/>
        <p:txBody>
          <a:bodyPr/>
          <a:lstStyle/>
          <a:p>
            <a:fld id="{3E4A30A2-42C8-4F62-A8B3-BC0D9E874E81}" type="slidenum">
              <a:rPr lang="zh-CN" altLang="en-US" smtClean="0"/>
              <a:t>49</a:t>
            </a:fld>
            <a:endParaRPr lang="zh-CN" altLang="en-US"/>
          </a:p>
        </p:txBody>
      </p:sp>
    </p:spTree>
    <p:extLst>
      <p:ext uri="{BB962C8B-B14F-4D97-AF65-F5344CB8AC3E}">
        <p14:creationId xmlns:p14="http://schemas.microsoft.com/office/powerpoint/2010/main" val="21423276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For</a:t>
            </a:r>
            <a:r>
              <a:rPr lang="en-US" altLang="zh-CN" baseline="0" dirty="0"/>
              <a:t> this purpose, my PhD thesis focuses on congestion control mechanism for traffic staying within the data center. </a:t>
            </a:r>
            <a:endParaRPr lang="zh-CN" altLang="en-US" dirty="0"/>
          </a:p>
        </p:txBody>
      </p:sp>
      <p:sp>
        <p:nvSpPr>
          <p:cNvPr id="4" name="灯片编号占位符 3"/>
          <p:cNvSpPr>
            <a:spLocks noGrp="1"/>
          </p:cNvSpPr>
          <p:nvPr>
            <p:ph type="sldNum" sz="quarter" idx="10"/>
          </p:nvPr>
        </p:nvSpPr>
        <p:spPr/>
        <p:txBody>
          <a:bodyPr/>
          <a:lstStyle/>
          <a:p>
            <a:fld id="{D9A9F1B5-A8CD-4FA7-8CE3-E86610C9DC81}" type="slidenum">
              <a:rPr lang="zh-CN" altLang="en-US" smtClean="0"/>
              <a:t>5</a:t>
            </a:fld>
            <a:endParaRPr lang="zh-CN" altLang="en-US"/>
          </a:p>
        </p:txBody>
      </p:sp>
    </p:spTree>
    <p:extLst>
      <p:ext uri="{BB962C8B-B14F-4D97-AF65-F5344CB8AC3E}">
        <p14:creationId xmlns:p14="http://schemas.microsoft.com/office/powerpoint/2010/main" val="91864005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We can also isolate services</a:t>
            </a:r>
            <a:r>
              <a:rPr lang="en-US" altLang="zh-CN" baseline="0" dirty="0"/>
              <a:t> based on their importance. </a:t>
            </a:r>
            <a:endParaRPr lang="zh-CN" altLang="en-US" dirty="0"/>
          </a:p>
        </p:txBody>
      </p:sp>
      <p:sp>
        <p:nvSpPr>
          <p:cNvPr id="4" name="灯片编号占位符 3"/>
          <p:cNvSpPr>
            <a:spLocks noGrp="1"/>
          </p:cNvSpPr>
          <p:nvPr>
            <p:ph type="sldNum" sz="quarter" idx="10"/>
          </p:nvPr>
        </p:nvSpPr>
        <p:spPr/>
        <p:txBody>
          <a:bodyPr/>
          <a:lstStyle/>
          <a:p>
            <a:fld id="{3E4A30A2-42C8-4F62-A8B3-BC0D9E874E81}" type="slidenum">
              <a:rPr lang="zh-CN" altLang="en-US" smtClean="0"/>
              <a:t>50</a:t>
            </a:fld>
            <a:endParaRPr lang="zh-CN" altLang="en-US"/>
          </a:p>
        </p:txBody>
      </p:sp>
    </p:spTree>
    <p:extLst>
      <p:ext uri="{BB962C8B-B14F-4D97-AF65-F5344CB8AC3E}">
        <p14:creationId xmlns:p14="http://schemas.microsoft.com/office/powerpoint/2010/main" val="189477498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Among the queues, operators</a:t>
            </a:r>
            <a:r>
              <a:rPr lang="en-US" altLang="zh-CN" baseline="0" dirty="0"/>
              <a:t> typically enforce weighted max-min fair sharing policy since they don’t want to persistently starve a whole service for long time. For example, we can assign a high weight to more important real-time services and a low weight to less important background services. </a:t>
            </a:r>
            <a:endParaRPr lang="zh-CN" altLang="en-US" dirty="0"/>
          </a:p>
        </p:txBody>
      </p:sp>
      <p:sp>
        <p:nvSpPr>
          <p:cNvPr id="4" name="灯片编号占位符 3"/>
          <p:cNvSpPr>
            <a:spLocks noGrp="1"/>
          </p:cNvSpPr>
          <p:nvPr>
            <p:ph type="sldNum" sz="quarter" idx="10"/>
          </p:nvPr>
        </p:nvSpPr>
        <p:spPr/>
        <p:txBody>
          <a:bodyPr/>
          <a:lstStyle/>
          <a:p>
            <a:fld id="{3E4A30A2-42C8-4F62-A8B3-BC0D9E874E81}" type="slidenum">
              <a:rPr lang="zh-CN" altLang="en-US" smtClean="0"/>
              <a:t>51</a:t>
            </a:fld>
            <a:endParaRPr lang="zh-CN" altLang="en-US"/>
          </a:p>
        </p:txBody>
      </p:sp>
    </p:spTree>
    <p:extLst>
      <p:ext uri="{BB962C8B-B14F-4D97-AF65-F5344CB8AC3E}">
        <p14:creationId xmlns:p14="http://schemas.microsoft.com/office/powerpoint/2010/main" val="231611665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a:t>In</a:t>
            </a:r>
            <a:r>
              <a:rPr lang="en-US" altLang="zh-CN" baseline="0" dirty="0"/>
              <a:t> summary, in production data centers with multiple services, we need to perform ECN marking in multi-queue context. This is the problem we want to explore.  </a:t>
            </a:r>
            <a:endParaRPr lang="zh-CN" altLang="en-US" dirty="0"/>
          </a:p>
        </p:txBody>
      </p:sp>
      <p:sp>
        <p:nvSpPr>
          <p:cNvPr id="4" name="灯片编号占位符 3"/>
          <p:cNvSpPr>
            <a:spLocks noGrp="1"/>
          </p:cNvSpPr>
          <p:nvPr>
            <p:ph type="sldNum" sz="quarter" idx="10"/>
          </p:nvPr>
        </p:nvSpPr>
        <p:spPr/>
        <p:txBody>
          <a:bodyPr/>
          <a:lstStyle/>
          <a:p>
            <a:fld id="{3E4A30A2-42C8-4F62-A8B3-BC0D9E874E81}" type="slidenum">
              <a:rPr lang="zh-CN" altLang="en-US" smtClean="0"/>
              <a:t>52</a:t>
            </a:fld>
            <a:endParaRPr lang="zh-CN" altLang="en-US"/>
          </a:p>
        </p:txBody>
      </p:sp>
    </p:spTree>
    <p:extLst>
      <p:ext uri="{BB962C8B-B14F-4D97-AF65-F5344CB8AC3E}">
        <p14:creationId xmlns:p14="http://schemas.microsoft.com/office/powerpoint/2010/main" val="264787046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To understand</a:t>
            </a:r>
            <a:r>
              <a:rPr lang="en-US" altLang="zh-CN" baseline="0" dirty="0"/>
              <a:t> this problem, we start from the simplest scenario, ECN marking with single queue. </a:t>
            </a:r>
            <a:endParaRPr lang="zh-CN" altLang="en-US" dirty="0"/>
          </a:p>
        </p:txBody>
      </p:sp>
      <p:sp>
        <p:nvSpPr>
          <p:cNvPr id="4" name="灯片编号占位符 3"/>
          <p:cNvSpPr>
            <a:spLocks noGrp="1"/>
          </p:cNvSpPr>
          <p:nvPr>
            <p:ph type="sldNum" sz="quarter" idx="10"/>
          </p:nvPr>
        </p:nvSpPr>
        <p:spPr/>
        <p:txBody>
          <a:bodyPr/>
          <a:lstStyle/>
          <a:p>
            <a:fld id="{3E4A30A2-42C8-4F62-A8B3-BC0D9E874E81}" type="slidenum">
              <a:rPr lang="zh-CN" altLang="en-US" smtClean="0"/>
              <a:t>53</a:t>
            </a:fld>
            <a:endParaRPr lang="zh-CN" altLang="en-US"/>
          </a:p>
        </p:txBody>
      </p:sp>
    </p:spTree>
    <p:extLst>
      <p:ext uri="{BB962C8B-B14F-4D97-AF65-F5344CB8AC3E}">
        <p14:creationId xmlns:p14="http://schemas.microsoft.com/office/powerpoint/2010/main" val="426878602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This figure</a:t>
            </a:r>
            <a:r>
              <a:rPr lang="en-US" altLang="zh-CN" baseline="0" dirty="0"/>
              <a:t> shows that how RED calculates marking probability based on buffer occupancy. It has at least three parameters: </a:t>
            </a:r>
            <a:r>
              <a:rPr lang="en-US" altLang="zh-CN" baseline="0" dirty="0" err="1"/>
              <a:t>Kmin</a:t>
            </a:r>
            <a:r>
              <a:rPr lang="en-US" altLang="zh-CN" baseline="0" dirty="0"/>
              <a:t>, </a:t>
            </a:r>
            <a:r>
              <a:rPr lang="en-US" altLang="zh-CN" baseline="0" dirty="0" err="1"/>
              <a:t>Kmax</a:t>
            </a:r>
            <a:r>
              <a:rPr lang="en-US" altLang="zh-CN" baseline="0" dirty="0"/>
              <a:t> and </a:t>
            </a:r>
            <a:r>
              <a:rPr lang="en-US" altLang="zh-CN" baseline="0" dirty="0" err="1"/>
              <a:t>Pamx</a:t>
            </a:r>
            <a:r>
              <a:rPr lang="en-US" altLang="zh-CN" baseline="0" dirty="0"/>
              <a:t>. </a:t>
            </a:r>
            <a:endParaRPr lang="zh-CN" altLang="en-US" dirty="0"/>
          </a:p>
        </p:txBody>
      </p:sp>
      <p:sp>
        <p:nvSpPr>
          <p:cNvPr id="4" name="灯片编号占位符 3"/>
          <p:cNvSpPr>
            <a:spLocks noGrp="1"/>
          </p:cNvSpPr>
          <p:nvPr>
            <p:ph type="sldNum" sz="quarter" idx="10"/>
          </p:nvPr>
        </p:nvSpPr>
        <p:spPr/>
        <p:txBody>
          <a:bodyPr/>
          <a:lstStyle/>
          <a:p>
            <a:fld id="{3E4A30A2-42C8-4F62-A8B3-BC0D9E874E81}" type="slidenum">
              <a:rPr lang="zh-CN" altLang="en-US" smtClean="0"/>
              <a:t>54</a:t>
            </a:fld>
            <a:endParaRPr lang="zh-CN" altLang="en-US"/>
          </a:p>
        </p:txBody>
      </p:sp>
    </p:spTree>
    <p:extLst>
      <p:ext uri="{BB962C8B-B14F-4D97-AF65-F5344CB8AC3E}">
        <p14:creationId xmlns:p14="http://schemas.microsoft.com/office/powerpoint/2010/main" val="146410694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In practice,</a:t>
            </a:r>
            <a:r>
              <a:rPr lang="en-US" altLang="zh-CN" baseline="0" dirty="0"/>
              <a:t> operators typically set </a:t>
            </a:r>
            <a:r>
              <a:rPr lang="en-US" altLang="zh-CN" baseline="0" dirty="0" err="1"/>
              <a:t>Kmin</a:t>
            </a:r>
            <a:r>
              <a:rPr lang="en-US" altLang="zh-CN" baseline="0" dirty="0"/>
              <a:t> and </a:t>
            </a:r>
            <a:r>
              <a:rPr lang="en-US" altLang="zh-CN" baseline="0" dirty="0" err="1"/>
              <a:t>Kmax</a:t>
            </a:r>
            <a:r>
              <a:rPr lang="en-US" altLang="zh-CN" baseline="0" dirty="0"/>
              <a:t> to the same value. In this way, there is only one ECN marking threshold, K, that we need to configure. A packet gets marked if the buffer occupancy is larger than K. </a:t>
            </a:r>
            <a:endParaRPr lang="zh-CN" altLang="en-US" dirty="0"/>
          </a:p>
        </p:txBody>
      </p:sp>
      <p:sp>
        <p:nvSpPr>
          <p:cNvPr id="4" name="灯片编号占位符 3"/>
          <p:cNvSpPr>
            <a:spLocks noGrp="1"/>
          </p:cNvSpPr>
          <p:nvPr>
            <p:ph type="sldNum" sz="quarter" idx="10"/>
          </p:nvPr>
        </p:nvSpPr>
        <p:spPr/>
        <p:txBody>
          <a:bodyPr/>
          <a:lstStyle/>
          <a:p>
            <a:fld id="{3E4A30A2-42C8-4F62-A8B3-BC0D9E874E81}" type="slidenum">
              <a:rPr lang="zh-CN" altLang="en-US" smtClean="0"/>
              <a:t>55</a:t>
            </a:fld>
            <a:endParaRPr lang="zh-CN" altLang="en-US"/>
          </a:p>
        </p:txBody>
      </p:sp>
    </p:spTree>
    <p:extLst>
      <p:ext uri="{BB962C8B-B14F-4D97-AF65-F5344CB8AC3E}">
        <p14:creationId xmlns:p14="http://schemas.microsoft.com/office/powerpoint/2010/main" val="183419706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To achieve</a:t>
            </a:r>
            <a:r>
              <a:rPr lang="en-US" altLang="zh-CN" baseline="0" dirty="0"/>
              <a:t> 100% throughput for TCP flows, K should be no smaller than C times RTT times lambda. </a:t>
            </a:r>
            <a:endParaRPr lang="zh-CN" altLang="en-US" dirty="0"/>
          </a:p>
        </p:txBody>
      </p:sp>
      <p:sp>
        <p:nvSpPr>
          <p:cNvPr id="4" name="灯片编号占位符 3"/>
          <p:cNvSpPr>
            <a:spLocks noGrp="1"/>
          </p:cNvSpPr>
          <p:nvPr>
            <p:ph type="sldNum" sz="quarter" idx="10"/>
          </p:nvPr>
        </p:nvSpPr>
        <p:spPr/>
        <p:txBody>
          <a:bodyPr/>
          <a:lstStyle/>
          <a:p>
            <a:fld id="{3E4A30A2-42C8-4F62-A8B3-BC0D9E874E81}" type="slidenum">
              <a:rPr lang="zh-CN" altLang="en-US" smtClean="0"/>
              <a:t>56</a:t>
            </a:fld>
            <a:endParaRPr lang="zh-CN" altLang="en-US"/>
          </a:p>
        </p:txBody>
      </p:sp>
    </p:spTree>
    <p:extLst>
      <p:ext uri="{BB962C8B-B14F-4D97-AF65-F5344CB8AC3E}">
        <p14:creationId xmlns:p14="http://schemas.microsoft.com/office/powerpoint/2010/main" val="62178159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C times RTT is bandwidth</a:t>
            </a:r>
            <a:r>
              <a:rPr lang="en-US" altLang="zh-CN" baseline="0" dirty="0"/>
              <a:t> delay product. Lambda is a fixed parameter determined by congestion control algorithms at end hosts. For example, lambda is 1 for regular ECN-enabled TCP which simply cuts window by half in the presence of ECN. </a:t>
            </a:r>
            <a:endParaRPr lang="zh-CN" altLang="en-US" dirty="0"/>
          </a:p>
        </p:txBody>
      </p:sp>
      <p:sp>
        <p:nvSpPr>
          <p:cNvPr id="4" name="灯片编号占位符 3"/>
          <p:cNvSpPr>
            <a:spLocks noGrp="1"/>
          </p:cNvSpPr>
          <p:nvPr>
            <p:ph type="sldNum" sz="quarter" idx="10"/>
          </p:nvPr>
        </p:nvSpPr>
        <p:spPr/>
        <p:txBody>
          <a:bodyPr/>
          <a:lstStyle/>
          <a:p>
            <a:fld id="{3E4A30A2-42C8-4F62-A8B3-BC0D9E874E81}" type="slidenum">
              <a:rPr lang="zh-CN" altLang="en-US" smtClean="0"/>
              <a:t>57</a:t>
            </a:fld>
            <a:endParaRPr lang="zh-CN" altLang="en-US"/>
          </a:p>
        </p:txBody>
      </p:sp>
    </p:spTree>
    <p:extLst>
      <p:ext uri="{BB962C8B-B14F-4D97-AF65-F5344CB8AC3E}">
        <p14:creationId xmlns:p14="http://schemas.microsoft.com/office/powerpoint/2010/main" val="310324342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Here,</a:t>
            </a:r>
            <a:r>
              <a:rPr lang="en-US" altLang="zh-CN" baseline="0" dirty="0"/>
              <a:t> we call C times RTT times lambda as the standard ECN marking threshold since it is the value we can use to fully utilize link capacity while delivering low latency. </a:t>
            </a:r>
            <a:endParaRPr lang="zh-CN" altLang="en-US" dirty="0"/>
          </a:p>
        </p:txBody>
      </p:sp>
      <p:sp>
        <p:nvSpPr>
          <p:cNvPr id="4" name="灯片编号占位符 3"/>
          <p:cNvSpPr>
            <a:spLocks noGrp="1"/>
          </p:cNvSpPr>
          <p:nvPr>
            <p:ph type="sldNum" sz="quarter" idx="10"/>
          </p:nvPr>
        </p:nvSpPr>
        <p:spPr/>
        <p:txBody>
          <a:bodyPr/>
          <a:lstStyle/>
          <a:p>
            <a:fld id="{3E4A30A2-42C8-4F62-A8B3-BC0D9E874E81}" type="slidenum">
              <a:rPr lang="zh-CN" altLang="en-US" smtClean="0"/>
              <a:t>58</a:t>
            </a:fld>
            <a:endParaRPr lang="zh-CN" altLang="en-US"/>
          </a:p>
        </p:txBody>
      </p:sp>
    </p:spTree>
    <p:extLst>
      <p:ext uri="{BB962C8B-B14F-4D97-AF65-F5344CB8AC3E}">
        <p14:creationId xmlns:p14="http://schemas.microsoft.com/office/powerpoint/2010/main" val="130986414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In homogeneous data center networks, RTT is relatively stable. And</a:t>
            </a:r>
            <a:r>
              <a:rPr lang="en-US" altLang="zh-CN" baseline="0" dirty="0"/>
              <a:t> C is given, lambda is given. </a:t>
            </a:r>
            <a:r>
              <a:rPr lang="en-US" altLang="zh-CN" dirty="0"/>
              <a:t>So</a:t>
            </a:r>
            <a:r>
              <a:rPr lang="en-US" altLang="zh-CN" baseline="0" dirty="0"/>
              <a:t> it is feasible for us to compute a static value as the standard ECN marking threshold. For example, in DCTCP paper, the authors recommend using 65 packets as the marking threshold for 10G network. </a:t>
            </a:r>
            <a:r>
              <a:rPr lang="en-US" altLang="zh-CN" dirty="0"/>
              <a:t> </a:t>
            </a:r>
            <a:endParaRPr lang="zh-CN" altLang="en-US" dirty="0"/>
          </a:p>
        </p:txBody>
      </p:sp>
      <p:sp>
        <p:nvSpPr>
          <p:cNvPr id="4" name="灯片编号占位符 3"/>
          <p:cNvSpPr>
            <a:spLocks noGrp="1"/>
          </p:cNvSpPr>
          <p:nvPr>
            <p:ph type="sldNum" sz="quarter" idx="10"/>
          </p:nvPr>
        </p:nvSpPr>
        <p:spPr/>
        <p:txBody>
          <a:bodyPr/>
          <a:lstStyle/>
          <a:p>
            <a:fld id="{3E4A30A2-42C8-4F62-A8B3-BC0D9E874E81}" type="slidenum">
              <a:rPr lang="zh-CN" altLang="en-US" smtClean="0"/>
              <a:t>59</a:t>
            </a:fld>
            <a:endParaRPr lang="zh-CN" altLang="en-US"/>
          </a:p>
        </p:txBody>
      </p:sp>
    </p:spTree>
    <p:extLst>
      <p:ext uri="{BB962C8B-B14F-4D97-AF65-F5344CB8AC3E}">
        <p14:creationId xmlns:p14="http://schemas.microsoft.com/office/powerpoint/2010/main" val="29639018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TCP is the dominant protocol in</a:t>
            </a:r>
            <a:r>
              <a:rPr lang="en-US" altLang="zh-CN" baseline="0" dirty="0"/>
              <a:t> data centers to control the congestion. However, due to its Internet origin, TCP cannot satisfy all requirements of data center networks. </a:t>
            </a:r>
            <a:endParaRPr lang="zh-CN" altLang="en-US" dirty="0"/>
          </a:p>
        </p:txBody>
      </p:sp>
      <p:sp>
        <p:nvSpPr>
          <p:cNvPr id="4" name="灯片编号占位符 3"/>
          <p:cNvSpPr>
            <a:spLocks noGrp="1"/>
          </p:cNvSpPr>
          <p:nvPr>
            <p:ph type="sldNum" sz="quarter" idx="10"/>
          </p:nvPr>
        </p:nvSpPr>
        <p:spPr/>
        <p:txBody>
          <a:bodyPr/>
          <a:lstStyle/>
          <a:p>
            <a:fld id="{E042FB7C-52DE-47ED-8CFD-C109AC8750F7}" type="slidenum">
              <a:rPr lang="zh-CN" altLang="en-US" smtClean="0"/>
              <a:t>6</a:t>
            </a:fld>
            <a:endParaRPr lang="zh-CN" altLang="en-US"/>
          </a:p>
        </p:txBody>
      </p:sp>
    </p:spTree>
    <p:extLst>
      <p:ext uri="{BB962C8B-B14F-4D97-AF65-F5344CB8AC3E}">
        <p14:creationId xmlns:p14="http://schemas.microsoft.com/office/powerpoint/2010/main" val="184761657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Now,</a:t>
            </a:r>
            <a:r>
              <a:rPr lang="en-US" altLang="zh-CN" baseline="0" dirty="0"/>
              <a:t> we move to ECN marking in multi-queue context.</a:t>
            </a:r>
            <a:endParaRPr lang="zh-CN" altLang="en-US" dirty="0"/>
          </a:p>
        </p:txBody>
      </p:sp>
      <p:sp>
        <p:nvSpPr>
          <p:cNvPr id="4" name="灯片编号占位符 3"/>
          <p:cNvSpPr>
            <a:spLocks noGrp="1"/>
          </p:cNvSpPr>
          <p:nvPr>
            <p:ph type="sldNum" sz="quarter" idx="10"/>
          </p:nvPr>
        </p:nvSpPr>
        <p:spPr/>
        <p:txBody>
          <a:bodyPr/>
          <a:lstStyle/>
          <a:p>
            <a:fld id="{3E4A30A2-42C8-4F62-A8B3-BC0D9E874E81}" type="slidenum">
              <a:rPr lang="zh-CN" altLang="en-US" smtClean="0"/>
              <a:t>60</a:t>
            </a:fld>
            <a:endParaRPr lang="zh-CN" altLang="en-US"/>
          </a:p>
        </p:txBody>
      </p:sp>
    </p:spTree>
    <p:extLst>
      <p:ext uri="{BB962C8B-B14F-4D97-AF65-F5344CB8AC3E}">
        <p14:creationId xmlns:p14="http://schemas.microsoft.com/office/powerpoint/2010/main" val="225473722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In multi-queue context, per-queue ECN making is widely employed by operators</a:t>
            </a:r>
            <a:r>
              <a:rPr lang="en-US" altLang="zh-CN" baseline="0" dirty="0"/>
              <a:t> due to its good isolation among different queues. To fully utilize the link capacity in any condition, many operators configure the standard ECN marking threshold for each queue. In this way, any queue can independently fully utilize the link capacity regardless of traffic dynamics. To the best of our knowledge, this is current </a:t>
            </a:r>
            <a:r>
              <a:rPr lang="en-US" altLang="zh-CN" baseline="0"/>
              <a:t>operation practice </a:t>
            </a:r>
            <a:r>
              <a:rPr lang="en-US" altLang="zh-CN" baseline="0" dirty="0"/>
              <a:t>in industry.  </a:t>
            </a:r>
            <a:endParaRPr lang="zh-CN" altLang="en-US" dirty="0"/>
          </a:p>
        </p:txBody>
      </p:sp>
      <p:sp>
        <p:nvSpPr>
          <p:cNvPr id="4" name="灯片编号占位符 3"/>
          <p:cNvSpPr>
            <a:spLocks noGrp="1"/>
          </p:cNvSpPr>
          <p:nvPr>
            <p:ph type="sldNum" sz="quarter" idx="10"/>
          </p:nvPr>
        </p:nvSpPr>
        <p:spPr/>
        <p:txBody>
          <a:bodyPr/>
          <a:lstStyle/>
          <a:p>
            <a:fld id="{3E4A30A2-42C8-4F62-A8B3-BC0D9E874E81}" type="slidenum">
              <a:rPr lang="zh-CN" altLang="en-US" smtClean="0"/>
              <a:t>61</a:t>
            </a:fld>
            <a:endParaRPr lang="zh-CN" altLang="en-US"/>
          </a:p>
        </p:txBody>
      </p:sp>
    </p:spTree>
    <p:extLst>
      <p:ext uri="{BB962C8B-B14F-4D97-AF65-F5344CB8AC3E}">
        <p14:creationId xmlns:p14="http://schemas.microsoft.com/office/powerpoint/2010/main" val="387327201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However, such configuration will increase packet latency when many queues are concurrently active. </a:t>
            </a:r>
            <a:endParaRPr lang="zh-CN" altLang="en-US" dirty="0"/>
          </a:p>
        </p:txBody>
      </p:sp>
      <p:sp>
        <p:nvSpPr>
          <p:cNvPr id="4" name="灯片编号占位符 3"/>
          <p:cNvSpPr>
            <a:spLocks noGrp="1"/>
          </p:cNvSpPr>
          <p:nvPr>
            <p:ph type="sldNum" sz="quarter" idx="10"/>
          </p:nvPr>
        </p:nvSpPr>
        <p:spPr/>
        <p:txBody>
          <a:bodyPr/>
          <a:lstStyle/>
          <a:p>
            <a:fld id="{3E4A30A2-42C8-4F62-A8B3-BC0D9E874E81}" type="slidenum">
              <a:rPr lang="zh-CN" altLang="en-US" smtClean="0"/>
              <a:t>62</a:t>
            </a:fld>
            <a:endParaRPr lang="zh-CN" altLang="en-US"/>
          </a:p>
        </p:txBody>
      </p:sp>
    </p:spTree>
    <p:extLst>
      <p:ext uri="{BB962C8B-B14F-4D97-AF65-F5344CB8AC3E}">
        <p14:creationId xmlns:p14="http://schemas.microsoft.com/office/powerpoint/2010/main" val="132922671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To confirm this, we even</a:t>
            </a:r>
            <a:r>
              <a:rPr lang="en-US" altLang="zh-CN" baseline="0" dirty="0"/>
              <a:t> classify 8 long-lived flows into a varying number of queues. </a:t>
            </a:r>
            <a:r>
              <a:rPr lang="en-US" altLang="zh-CN" dirty="0"/>
              <a:t>As</a:t>
            </a:r>
            <a:r>
              <a:rPr lang="en-US" altLang="zh-CN" baseline="0" dirty="0"/>
              <a:t> we can see from this figure, more queues lead to worse latency. </a:t>
            </a:r>
            <a:endParaRPr lang="zh-CN" altLang="en-US" dirty="0"/>
          </a:p>
        </p:txBody>
      </p:sp>
      <p:sp>
        <p:nvSpPr>
          <p:cNvPr id="4" name="灯片编号占位符 3"/>
          <p:cNvSpPr>
            <a:spLocks noGrp="1"/>
          </p:cNvSpPr>
          <p:nvPr>
            <p:ph type="sldNum" sz="quarter" idx="10"/>
          </p:nvPr>
        </p:nvSpPr>
        <p:spPr/>
        <p:txBody>
          <a:bodyPr/>
          <a:lstStyle/>
          <a:p>
            <a:fld id="{3E4A30A2-42C8-4F62-A8B3-BC0D9E874E81}" type="slidenum">
              <a:rPr lang="zh-CN" altLang="en-US" smtClean="0"/>
              <a:t>63</a:t>
            </a:fld>
            <a:endParaRPr lang="zh-CN" altLang="en-US"/>
          </a:p>
        </p:txBody>
      </p:sp>
    </p:spTree>
    <p:extLst>
      <p:ext uri="{BB962C8B-B14F-4D97-AF65-F5344CB8AC3E}">
        <p14:creationId xmlns:p14="http://schemas.microsoft.com/office/powerpoint/2010/main" val="40165982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Realizing</a:t>
            </a:r>
            <a:r>
              <a:rPr lang="en-US" altLang="zh-CN" baseline="0" dirty="0"/>
              <a:t> above limitation, an alternative approach is to divide the standard ECN marking threshold into different queues based on queue weights. In this formula, Wi is the weight of queue </a:t>
            </a:r>
            <a:r>
              <a:rPr lang="en-US" altLang="zh-CN" baseline="0" dirty="0" err="1"/>
              <a:t>i</a:t>
            </a:r>
            <a:r>
              <a:rPr lang="en-US" altLang="zh-CN" baseline="0" dirty="0"/>
              <a:t>. So Wi over the sum of </a:t>
            </a:r>
            <a:r>
              <a:rPr lang="en-US" altLang="zh-CN" baseline="0" dirty="0" err="1"/>
              <a:t>Wj</a:t>
            </a:r>
            <a:r>
              <a:rPr lang="en-US" altLang="zh-CN" baseline="0" dirty="0"/>
              <a:t> is the normalized weight of queue </a:t>
            </a:r>
            <a:r>
              <a:rPr lang="en-US" altLang="zh-CN" baseline="0" dirty="0" err="1"/>
              <a:t>i</a:t>
            </a:r>
            <a:r>
              <a:rPr lang="en-US" altLang="zh-CN" baseline="0" dirty="0"/>
              <a:t>. Such configuration can achieve good latency even when all the queues are concurrently active. </a:t>
            </a:r>
            <a:endParaRPr lang="zh-CN" altLang="en-US" dirty="0"/>
          </a:p>
        </p:txBody>
      </p:sp>
      <p:sp>
        <p:nvSpPr>
          <p:cNvPr id="4" name="灯片编号占位符 3"/>
          <p:cNvSpPr>
            <a:spLocks noGrp="1"/>
          </p:cNvSpPr>
          <p:nvPr>
            <p:ph type="sldNum" sz="quarter" idx="10"/>
          </p:nvPr>
        </p:nvSpPr>
        <p:spPr/>
        <p:txBody>
          <a:bodyPr/>
          <a:lstStyle/>
          <a:p>
            <a:fld id="{3E4A30A2-42C8-4F62-A8B3-BC0D9E874E81}" type="slidenum">
              <a:rPr lang="zh-CN" altLang="en-US" smtClean="0"/>
              <a:t>64</a:t>
            </a:fld>
            <a:endParaRPr lang="zh-CN" altLang="en-US"/>
          </a:p>
        </p:txBody>
      </p:sp>
    </p:spTree>
    <p:extLst>
      <p:ext uri="{BB962C8B-B14F-4D97-AF65-F5344CB8AC3E}">
        <p14:creationId xmlns:p14="http://schemas.microsoft.com/office/powerpoint/2010/main" val="1908547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However, it will degrade throughput when very</a:t>
            </a:r>
            <a:r>
              <a:rPr lang="en-US" altLang="zh-CN" baseline="0" dirty="0"/>
              <a:t> few queues are active simultaneously. </a:t>
            </a:r>
            <a:endParaRPr lang="zh-CN" altLang="en-US" dirty="0"/>
          </a:p>
        </p:txBody>
      </p:sp>
      <p:sp>
        <p:nvSpPr>
          <p:cNvPr id="4" name="灯片编号占位符 3"/>
          <p:cNvSpPr>
            <a:spLocks noGrp="1"/>
          </p:cNvSpPr>
          <p:nvPr>
            <p:ph type="sldNum" sz="quarter" idx="10"/>
          </p:nvPr>
        </p:nvSpPr>
        <p:spPr/>
        <p:txBody>
          <a:bodyPr/>
          <a:lstStyle/>
          <a:p>
            <a:fld id="{3E4A30A2-42C8-4F62-A8B3-BC0D9E874E81}" type="slidenum">
              <a:rPr lang="zh-CN" altLang="en-US" smtClean="0"/>
              <a:t>65</a:t>
            </a:fld>
            <a:endParaRPr lang="zh-CN" altLang="en-US"/>
          </a:p>
        </p:txBody>
      </p:sp>
    </p:spTree>
    <p:extLst>
      <p:ext uri="{BB962C8B-B14F-4D97-AF65-F5344CB8AC3E}">
        <p14:creationId xmlns:p14="http://schemas.microsoft.com/office/powerpoint/2010/main" val="200470944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To confirm this, we consider</a:t>
            </a:r>
            <a:r>
              <a:rPr lang="en-US" altLang="zh-CN" baseline="0" dirty="0"/>
              <a:t> an extreme case</a:t>
            </a:r>
            <a:r>
              <a:rPr lang="en-US" altLang="zh-CN" dirty="0"/>
              <a:t> where only</a:t>
            </a:r>
            <a:r>
              <a:rPr lang="en-US" altLang="zh-CN" baseline="0" dirty="0"/>
              <a:t> one queue is active. As we can see from these figures, the threshold of 16 packets can achieve better performance compared to the threshold of 2 packets. </a:t>
            </a:r>
            <a:endParaRPr lang="zh-CN" altLang="en-US" dirty="0"/>
          </a:p>
        </p:txBody>
      </p:sp>
      <p:sp>
        <p:nvSpPr>
          <p:cNvPr id="4" name="灯片编号占位符 3"/>
          <p:cNvSpPr>
            <a:spLocks noGrp="1"/>
          </p:cNvSpPr>
          <p:nvPr>
            <p:ph type="sldNum" sz="quarter" idx="10"/>
          </p:nvPr>
        </p:nvSpPr>
        <p:spPr/>
        <p:txBody>
          <a:bodyPr/>
          <a:lstStyle/>
          <a:p>
            <a:fld id="{3E4A30A2-42C8-4F62-A8B3-BC0D9E874E81}" type="slidenum">
              <a:rPr lang="zh-CN" altLang="en-US" smtClean="0"/>
              <a:t>66</a:t>
            </a:fld>
            <a:endParaRPr lang="zh-CN" altLang="en-US"/>
          </a:p>
        </p:txBody>
      </p:sp>
    </p:spTree>
    <p:extLst>
      <p:ext uri="{BB962C8B-B14F-4D97-AF65-F5344CB8AC3E}">
        <p14:creationId xmlns:p14="http://schemas.microsoft.com/office/powerpoint/2010/main" val="156196168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Unlike previous two per-queue-based approaches,</a:t>
            </a:r>
            <a:r>
              <a:rPr lang="en-US" altLang="zh-CN" baseline="0" dirty="0"/>
              <a:t> we can use per-port ECN/RED to achieve both high throughput and low latency by setting the per-port marking threshold to the standard ECN marking threshold.  </a:t>
            </a:r>
            <a:endParaRPr lang="zh-CN" altLang="en-US" dirty="0"/>
          </a:p>
        </p:txBody>
      </p:sp>
      <p:sp>
        <p:nvSpPr>
          <p:cNvPr id="4" name="灯片编号占位符 3"/>
          <p:cNvSpPr>
            <a:spLocks noGrp="1"/>
          </p:cNvSpPr>
          <p:nvPr>
            <p:ph type="sldNum" sz="quarter" idx="10"/>
          </p:nvPr>
        </p:nvSpPr>
        <p:spPr/>
        <p:txBody>
          <a:bodyPr/>
          <a:lstStyle/>
          <a:p>
            <a:fld id="{3E4A30A2-42C8-4F62-A8B3-BC0D9E874E81}" type="slidenum">
              <a:rPr lang="zh-CN" altLang="en-US" smtClean="0"/>
              <a:t>67</a:t>
            </a:fld>
            <a:endParaRPr lang="zh-CN" altLang="en-US"/>
          </a:p>
        </p:txBody>
      </p:sp>
    </p:spTree>
    <p:extLst>
      <p:ext uri="{BB962C8B-B14F-4D97-AF65-F5344CB8AC3E}">
        <p14:creationId xmlns:p14="http://schemas.microsoft.com/office/powerpoint/2010/main" val="97784137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However, per-port ECN/RED cannot ensure isolation</a:t>
            </a:r>
            <a:r>
              <a:rPr lang="en-US" altLang="zh-CN" baseline="0" dirty="0"/>
              <a:t> among different queues. Packets from one queue can get ECN marked due to the buffer occupancy of other queues. As a result, per-port ECN/RED can seriously violate the weighted fair sharing policy among queues. We believe this problem will be more serious if we use per-service-pool ECN/RED as queues from different ports can interfere with each other. </a:t>
            </a:r>
            <a:endParaRPr lang="zh-CN" altLang="en-US" dirty="0"/>
          </a:p>
        </p:txBody>
      </p:sp>
      <p:sp>
        <p:nvSpPr>
          <p:cNvPr id="4" name="灯片编号占位符 3"/>
          <p:cNvSpPr>
            <a:spLocks noGrp="1"/>
          </p:cNvSpPr>
          <p:nvPr>
            <p:ph type="sldNum" sz="quarter" idx="10"/>
          </p:nvPr>
        </p:nvSpPr>
        <p:spPr/>
        <p:txBody>
          <a:bodyPr/>
          <a:lstStyle/>
          <a:p>
            <a:fld id="{3E4A30A2-42C8-4F62-A8B3-BC0D9E874E81}" type="slidenum">
              <a:rPr lang="zh-CN" altLang="en-US" smtClean="0"/>
              <a:t>68</a:t>
            </a:fld>
            <a:endParaRPr lang="zh-CN" altLang="en-US"/>
          </a:p>
        </p:txBody>
      </p:sp>
    </p:spTree>
    <p:extLst>
      <p:ext uri="{BB962C8B-B14F-4D97-AF65-F5344CB8AC3E}">
        <p14:creationId xmlns:p14="http://schemas.microsoft.com/office/powerpoint/2010/main" val="375452994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To confirm this impairment, we classify traffic into two services. Both services have</a:t>
            </a:r>
            <a:r>
              <a:rPr lang="en-US" altLang="zh-CN" baseline="0" dirty="0"/>
              <a:t> a equal-weight dedicated queue on the switch. According to scheduling policy, both services should always fairly share the link capacity. However, as we can see, with per-port ECN/RED, service 2 can get more bandwidth when we increase its number of flows. </a:t>
            </a:r>
            <a:endParaRPr lang="zh-CN" altLang="en-US" dirty="0"/>
          </a:p>
        </p:txBody>
      </p:sp>
      <p:sp>
        <p:nvSpPr>
          <p:cNvPr id="4" name="灯片编号占位符 3"/>
          <p:cNvSpPr>
            <a:spLocks noGrp="1"/>
          </p:cNvSpPr>
          <p:nvPr>
            <p:ph type="sldNum" sz="quarter" idx="10"/>
          </p:nvPr>
        </p:nvSpPr>
        <p:spPr/>
        <p:txBody>
          <a:bodyPr/>
          <a:lstStyle/>
          <a:p>
            <a:fld id="{3E4A30A2-42C8-4F62-A8B3-BC0D9E874E81}" type="slidenum">
              <a:rPr lang="zh-CN" altLang="en-US" smtClean="0"/>
              <a:t>69</a:t>
            </a:fld>
            <a:endParaRPr lang="zh-CN" altLang="en-US"/>
          </a:p>
        </p:txBody>
      </p:sp>
    </p:spTree>
    <p:extLst>
      <p:ext uri="{BB962C8B-B14F-4D97-AF65-F5344CB8AC3E}">
        <p14:creationId xmlns:p14="http://schemas.microsoft.com/office/powerpoint/2010/main" val="32850891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aseline="0" dirty="0"/>
              <a:t>This figure shows the switch queue length achieved by two long-lived TCP flows to the same receiver.</a:t>
            </a:r>
          </a:p>
          <a:p>
            <a:r>
              <a:rPr lang="en-US" altLang="zh-CN" baseline="0"/>
              <a:t>The </a:t>
            </a:r>
            <a:r>
              <a:rPr lang="en-US" altLang="zh-CN" baseline="0" dirty="0"/>
              <a:t>maximum switch buffer size is around 600KB. So we can see, TCP is very aggressive …. </a:t>
            </a:r>
          </a:p>
          <a:p>
            <a:r>
              <a:rPr lang="en-US" altLang="zh-CN" baseline="0" dirty="0"/>
              <a:t>[click] large queueing delay</a:t>
            </a:r>
            <a:endParaRPr lang="zh-CN" altLang="en-US" dirty="0"/>
          </a:p>
        </p:txBody>
      </p:sp>
      <p:sp>
        <p:nvSpPr>
          <p:cNvPr id="4" name="灯片编号占位符 3"/>
          <p:cNvSpPr>
            <a:spLocks noGrp="1"/>
          </p:cNvSpPr>
          <p:nvPr>
            <p:ph type="sldNum" sz="quarter" idx="10"/>
          </p:nvPr>
        </p:nvSpPr>
        <p:spPr/>
        <p:txBody>
          <a:bodyPr/>
          <a:lstStyle/>
          <a:p>
            <a:fld id="{E042FB7C-52DE-47ED-8CFD-C109AC8750F7}" type="slidenum">
              <a:rPr lang="zh-CN" altLang="en-US" smtClean="0"/>
              <a:t>7</a:t>
            </a:fld>
            <a:endParaRPr lang="zh-CN" altLang="en-US"/>
          </a:p>
        </p:txBody>
      </p:sp>
    </p:spTree>
    <p:extLst>
      <p:ext uri="{BB962C8B-B14F-4D97-AF65-F5344CB8AC3E}">
        <p14:creationId xmlns:p14="http://schemas.microsoft.com/office/powerpoint/2010/main" val="291403925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Here,</a:t>
            </a:r>
            <a:r>
              <a:rPr lang="en-US" altLang="zh-CN" baseline="0" dirty="0"/>
              <a:t> we take one step back and ask a question, can we design an ECN marking scheme that achieve low latency and high throughput while strictly preserving weighted fair sharing policy? In addition, for hardware implementation friendliness, we also require the scheme should perform RED like </a:t>
            </a:r>
            <a:r>
              <a:rPr lang="en-US" altLang="zh-CN" baseline="0" dirty="0" err="1"/>
              <a:t>enqueue</a:t>
            </a:r>
            <a:r>
              <a:rPr lang="en-US" altLang="zh-CN" baseline="0" dirty="0"/>
              <a:t> ECN marking. More specially, our solution should compare buffer occupancy against a threshold at the </a:t>
            </a:r>
            <a:r>
              <a:rPr lang="en-US" altLang="zh-CN" baseline="0" dirty="0" err="1"/>
              <a:t>enqueue</a:t>
            </a:r>
            <a:r>
              <a:rPr lang="en-US" altLang="zh-CN" baseline="0" dirty="0"/>
              <a:t> side to make marking decisions.  </a:t>
            </a:r>
            <a:endParaRPr lang="zh-CN" altLang="en-US" dirty="0"/>
          </a:p>
        </p:txBody>
      </p:sp>
      <p:sp>
        <p:nvSpPr>
          <p:cNvPr id="4" name="灯片编号占位符 3"/>
          <p:cNvSpPr>
            <a:spLocks noGrp="1"/>
          </p:cNvSpPr>
          <p:nvPr>
            <p:ph type="sldNum" sz="quarter" idx="10"/>
          </p:nvPr>
        </p:nvSpPr>
        <p:spPr/>
        <p:txBody>
          <a:bodyPr/>
          <a:lstStyle/>
          <a:p>
            <a:fld id="{3E4A30A2-42C8-4F62-A8B3-BC0D9E874E81}" type="slidenum">
              <a:rPr lang="zh-CN" altLang="en-US" smtClean="0"/>
              <a:t>70</a:t>
            </a:fld>
            <a:endParaRPr lang="zh-CN" altLang="en-US"/>
          </a:p>
        </p:txBody>
      </p:sp>
    </p:spTree>
    <p:extLst>
      <p:ext uri="{BB962C8B-B14F-4D97-AF65-F5344CB8AC3E}">
        <p14:creationId xmlns:p14="http://schemas.microsoft.com/office/powerpoint/2010/main" val="233319181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Our answer is MQ-ECN</a:t>
            </a:r>
            <a:endParaRPr lang="zh-CN" altLang="en-US" dirty="0"/>
          </a:p>
        </p:txBody>
      </p:sp>
      <p:sp>
        <p:nvSpPr>
          <p:cNvPr id="4" name="灯片编号占位符 3"/>
          <p:cNvSpPr>
            <a:spLocks noGrp="1"/>
          </p:cNvSpPr>
          <p:nvPr>
            <p:ph type="sldNum" sz="quarter" idx="10"/>
          </p:nvPr>
        </p:nvSpPr>
        <p:spPr/>
        <p:txBody>
          <a:bodyPr/>
          <a:lstStyle/>
          <a:p>
            <a:fld id="{3E4A30A2-42C8-4F62-A8B3-BC0D9E874E81}" type="slidenum">
              <a:rPr lang="zh-CN" altLang="en-US" smtClean="0"/>
              <a:t>71</a:t>
            </a:fld>
            <a:endParaRPr lang="zh-CN" altLang="en-US"/>
          </a:p>
        </p:txBody>
      </p:sp>
    </p:spTree>
    <p:extLst>
      <p:ext uri="{BB962C8B-B14F-4D97-AF65-F5344CB8AC3E}">
        <p14:creationId xmlns:p14="http://schemas.microsoft.com/office/powerpoint/2010/main" val="75445260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This formula shows</a:t>
            </a:r>
            <a:r>
              <a:rPr lang="en-US" altLang="zh-CN" baseline="0" dirty="0"/>
              <a:t> how MQ-ECN calculates the per-queue queue length threshold. Note that MQ-ECN is designed for round robin schedulers which are widely used in today’s production data centers. </a:t>
            </a:r>
            <a:r>
              <a:rPr lang="zh-CN" altLang="en-US" baseline="0" dirty="0"/>
              <a:t>解释</a:t>
            </a:r>
            <a:r>
              <a:rPr lang="en-US" altLang="zh-CN" baseline="0" dirty="0"/>
              <a:t>formula</a:t>
            </a:r>
            <a:r>
              <a:rPr lang="zh-CN" altLang="en-US" baseline="0" dirty="0"/>
              <a:t>含义</a:t>
            </a:r>
            <a:endParaRPr lang="zh-CN" altLang="en-US" dirty="0"/>
          </a:p>
        </p:txBody>
      </p:sp>
      <p:sp>
        <p:nvSpPr>
          <p:cNvPr id="4" name="灯片编号占位符 3"/>
          <p:cNvSpPr>
            <a:spLocks noGrp="1"/>
          </p:cNvSpPr>
          <p:nvPr>
            <p:ph type="sldNum" sz="quarter" idx="10"/>
          </p:nvPr>
        </p:nvSpPr>
        <p:spPr/>
        <p:txBody>
          <a:bodyPr/>
          <a:lstStyle/>
          <a:p>
            <a:fld id="{3E4A30A2-42C8-4F62-A8B3-BC0D9E874E81}" type="slidenum">
              <a:rPr lang="zh-CN" altLang="en-US" smtClean="0"/>
              <a:t>72</a:t>
            </a:fld>
            <a:endParaRPr lang="zh-CN" altLang="en-US"/>
          </a:p>
        </p:txBody>
      </p:sp>
    </p:spTree>
    <p:extLst>
      <p:ext uri="{BB962C8B-B14F-4D97-AF65-F5344CB8AC3E}">
        <p14:creationId xmlns:p14="http://schemas.microsoft.com/office/powerpoint/2010/main" val="115767628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First of all, we find that, T round reflects</a:t>
            </a:r>
            <a:r>
              <a:rPr lang="en-US" altLang="zh-CN" baseline="0" dirty="0"/>
              <a:t> traffic dynamics. When many queues are active, T round becomes very large. MQ-ECN reduces per-queue marking thresholds to achieve low latency. When few queues are active, T round is small. MQ-ECN increases per-queue thresholds to achieve high throughput.   </a:t>
            </a:r>
            <a:endParaRPr lang="zh-CN" altLang="en-US" dirty="0"/>
          </a:p>
        </p:txBody>
      </p:sp>
      <p:sp>
        <p:nvSpPr>
          <p:cNvPr id="4" name="灯片编号占位符 3"/>
          <p:cNvSpPr>
            <a:spLocks noGrp="1"/>
          </p:cNvSpPr>
          <p:nvPr>
            <p:ph type="sldNum" sz="quarter" idx="10"/>
          </p:nvPr>
        </p:nvSpPr>
        <p:spPr/>
        <p:txBody>
          <a:bodyPr/>
          <a:lstStyle/>
          <a:p>
            <a:fld id="{3E4A30A2-42C8-4F62-A8B3-BC0D9E874E81}" type="slidenum">
              <a:rPr lang="zh-CN" altLang="en-US" smtClean="0"/>
              <a:t>73</a:t>
            </a:fld>
            <a:endParaRPr lang="zh-CN" altLang="en-US"/>
          </a:p>
        </p:txBody>
      </p:sp>
    </p:spTree>
    <p:extLst>
      <p:ext uri="{BB962C8B-B14F-4D97-AF65-F5344CB8AC3E}">
        <p14:creationId xmlns:p14="http://schemas.microsoft.com/office/powerpoint/2010/main" val="155949230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Second, quantum</a:t>
            </a:r>
            <a:r>
              <a:rPr lang="en-US" altLang="zh-CN" baseline="0" dirty="0"/>
              <a:t> </a:t>
            </a:r>
            <a:r>
              <a:rPr lang="en-US" altLang="zh-CN" baseline="0" dirty="0" err="1"/>
              <a:t>i</a:t>
            </a:r>
            <a:r>
              <a:rPr lang="en-US" altLang="zh-CN" baseline="0" dirty="0"/>
              <a:t> ensures that marking thresholds of different queues are in proportional to their weights. Therefore, MQ-ECN can strictly preserve weighted fair sharing policy.   </a:t>
            </a:r>
            <a:r>
              <a:rPr lang="en-US" altLang="zh-CN" dirty="0"/>
              <a:t> </a:t>
            </a:r>
            <a:endParaRPr lang="zh-CN" altLang="en-US" dirty="0"/>
          </a:p>
        </p:txBody>
      </p:sp>
      <p:sp>
        <p:nvSpPr>
          <p:cNvPr id="4" name="灯片编号占位符 3"/>
          <p:cNvSpPr>
            <a:spLocks noGrp="1"/>
          </p:cNvSpPr>
          <p:nvPr>
            <p:ph type="sldNum" sz="quarter" idx="10"/>
          </p:nvPr>
        </p:nvSpPr>
        <p:spPr/>
        <p:txBody>
          <a:bodyPr/>
          <a:lstStyle/>
          <a:p>
            <a:fld id="{3E4A30A2-42C8-4F62-A8B3-BC0D9E874E81}" type="slidenum">
              <a:rPr lang="zh-CN" altLang="en-US" smtClean="0"/>
              <a:t>74</a:t>
            </a:fld>
            <a:endParaRPr lang="zh-CN" altLang="en-US"/>
          </a:p>
        </p:txBody>
      </p:sp>
    </p:spTree>
    <p:extLst>
      <p:ext uri="{BB962C8B-B14F-4D97-AF65-F5344CB8AC3E}">
        <p14:creationId xmlns:p14="http://schemas.microsoft.com/office/powerpoint/2010/main" val="146620761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Third,</a:t>
            </a:r>
            <a:r>
              <a:rPr lang="en-US" altLang="zh-CN" baseline="0" dirty="0"/>
              <a:t> in this formula, quantum </a:t>
            </a:r>
            <a:r>
              <a:rPr lang="en-US" altLang="zh-CN" baseline="0" dirty="0" err="1"/>
              <a:t>i</a:t>
            </a:r>
            <a:r>
              <a:rPr lang="en-US" altLang="zh-CN" baseline="0" dirty="0"/>
              <a:t>, RTT and lambda are all given. T round is varying according to traffic dynamics. So, MQ-ECN is essentially a per-queue ECN/RED scheme with dynamic thresholds.    </a:t>
            </a:r>
            <a:endParaRPr lang="zh-CN" altLang="en-US" dirty="0"/>
          </a:p>
        </p:txBody>
      </p:sp>
      <p:sp>
        <p:nvSpPr>
          <p:cNvPr id="4" name="灯片编号占位符 3"/>
          <p:cNvSpPr>
            <a:spLocks noGrp="1"/>
          </p:cNvSpPr>
          <p:nvPr>
            <p:ph type="sldNum" sz="quarter" idx="10"/>
          </p:nvPr>
        </p:nvSpPr>
        <p:spPr/>
        <p:txBody>
          <a:bodyPr/>
          <a:lstStyle/>
          <a:p>
            <a:fld id="{3E4A30A2-42C8-4F62-A8B3-BC0D9E874E81}" type="slidenum">
              <a:rPr lang="zh-CN" altLang="en-US" smtClean="0"/>
              <a:t>75</a:t>
            </a:fld>
            <a:endParaRPr lang="zh-CN" altLang="en-US"/>
          </a:p>
        </p:txBody>
      </p:sp>
    </p:spTree>
    <p:extLst>
      <p:ext uri="{BB962C8B-B14F-4D97-AF65-F5344CB8AC3E}">
        <p14:creationId xmlns:p14="http://schemas.microsoft.com/office/powerpoint/2010/main" val="209153633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We have implemented a MQ-ECN software prototype as a Linux </a:t>
            </a:r>
            <a:r>
              <a:rPr lang="en-US" altLang="zh-CN" dirty="0" err="1"/>
              <a:t>qdisc</a:t>
            </a:r>
            <a:r>
              <a:rPr lang="en-US" altLang="zh-CN" dirty="0"/>
              <a:t> kernel module. We</a:t>
            </a:r>
            <a:r>
              <a:rPr lang="en-US" altLang="zh-CN" baseline="0" dirty="0"/>
              <a:t> build a testbed with 9 servers connected to a server-emulated software switch. At end-host, we use DCTCP as the transport protocol. We generate realistic traffic according to the web search workload in DCTCP paper. We also conduct large-scale simulations to complement our testbed experiments. Here, we just show testbed experiment results.</a:t>
            </a:r>
            <a:endParaRPr lang="zh-CN" altLang="en-US" dirty="0"/>
          </a:p>
        </p:txBody>
      </p:sp>
      <p:sp>
        <p:nvSpPr>
          <p:cNvPr id="4" name="灯片编号占位符 3"/>
          <p:cNvSpPr>
            <a:spLocks noGrp="1"/>
          </p:cNvSpPr>
          <p:nvPr>
            <p:ph type="sldNum" sz="quarter" idx="10"/>
          </p:nvPr>
        </p:nvSpPr>
        <p:spPr/>
        <p:txBody>
          <a:bodyPr/>
          <a:lstStyle/>
          <a:p>
            <a:fld id="{3E4A30A2-42C8-4F62-A8B3-BC0D9E874E81}" type="slidenum">
              <a:rPr lang="zh-CN" altLang="en-US" smtClean="0"/>
              <a:t>76</a:t>
            </a:fld>
            <a:endParaRPr lang="zh-CN" altLang="en-US"/>
          </a:p>
        </p:txBody>
      </p:sp>
    </p:spTree>
    <p:extLst>
      <p:ext uri="{BB962C8B-B14F-4D97-AF65-F5344CB8AC3E}">
        <p14:creationId xmlns:p14="http://schemas.microsoft.com/office/powerpoint/2010/main" val="33105631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We start</a:t>
            </a:r>
            <a:r>
              <a:rPr lang="en-US" altLang="zh-CN" baseline="0" dirty="0"/>
              <a:t> from a simple static flow experiment. In this experiment, service 1 has 1 flow while service 2 has 4 flows. Both services have a equal-weight queue on the switch. </a:t>
            </a:r>
            <a:endParaRPr lang="zh-CN" altLang="en-US" dirty="0"/>
          </a:p>
        </p:txBody>
      </p:sp>
      <p:sp>
        <p:nvSpPr>
          <p:cNvPr id="4" name="灯片编号占位符 3"/>
          <p:cNvSpPr>
            <a:spLocks noGrp="1"/>
          </p:cNvSpPr>
          <p:nvPr>
            <p:ph type="sldNum" sz="quarter" idx="10"/>
          </p:nvPr>
        </p:nvSpPr>
        <p:spPr/>
        <p:txBody>
          <a:bodyPr/>
          <a:lstStyle/>
          <a:p>
            <a:fld id="{3E4A30A2-42C8-4F62-A8B3-BC0D9E874E81}" type="slidenum">
              <a:rPr lang="zh-CN" altLang="en-US" smtClean="0"/>
              <a:t>77</a:t>
            </a:fld>
            <a:endParaRPr lang="zh-CN" altLang="en-US"/>
          </a:p>
        </p:txBody>
      </p:sp>
    </p:spTree>
    <p:extLst>
      <p:ext uri="{BB962C8B-B14F-4D97-AF65-F5344CB8AC3E}">
        <p14:creationId xmlns:p14="http://schemas.microsoft.com/office/powerpoint/2010/main" val="373866203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This figure</a:t>
            </a:r>
            <a:r>
              <a:rPr lang="en-US" altLang="zh-CN" baseline="0" dirty="0"/>
              <a:t> gives aggregate </a:t>
            </a:r>
            <a:r>
              <a:rPr lang="en-US" altLang="zh-CN" baseline="0" dirty="0" err="1"/>
              <a:t>goodputs</a:t>
            </a:r>
            <a:r>
              <a:rPr lang="en-US" altLang="zh-CN" baseline="0" dirty="0"/>
              <a:t> of two services achieved by MQ-ECN. In contrast to results achieved by per-port ECN/RED, both services fairly share the link capacity regardless of the number of flows. </a:t>
            </a:r>
            <a:endParaRPr lang="zh-CN" altLang="en-US" dirty="0"/>
          </a:p>
        </p:txBody>
      </p:sp>
      <p:sp>
        <p:nvSpPr>
          <p:cNvPr id="4" name="灯片编号占位符 3"/>
          <p:cNvSpPr>
            <a:spLocks noGrp="1"/>
          </p:cNvSpPr>
          <p:nvPr>
            <p:ph type="sldNum" sz="quarter" idx="10"/>
          </p:nvPr>
        </p:nvSpPr>
        <p:spPr/>
        <p:txBody>
          <a:bodyPr/>
          <a:lstStyle/>
          <a:p>
            <a:fld id="{3E4A30A2-42C8-4F62-A8B3-BC0D9E874E81}" type="slidenum">
              <a:rPr lang="zh-CN" altLang="en-US" smtClean="0"/>
              <a:t>78</a:t>
            </a:fld>
            <a:endParaRPr lang="zh-CN" altLang="en-US"/>
          </a:p>
        </p:txBody>
      </p:sp>
    </p:spTree>
    <p:extLst>
      <p:ext uri="{BB962C8B-B14F-4D97-AF65-F5344CB8AC3E}">
        <p14:creationId xmlns:p14="http://schemas.microsoft.com/office/powerpoint/2010/main" val="374108696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This indicates that MQ-ECN can strictly preserve weighted fair sharing policy. </a:t>
            </a:r>
            <a:endParaRPr lang="zh-CN" altLang="en-US" dirty="0"/>
          </a:p>
        </p:txBody>
      </p:sp>
      <p:sp>
        <p:nvSpPr>
          <p:cNvPr id="4" name="灯片编号占位符 3"/>
          <p:cNvSpPr>
            <a:spLocks noGrp="1"/>
          </p:cNvSpPr>
          <p:nvPr>
            <p:ph type="sldNum" sz="quarter" idx="10"/>
          </p:nvPr>
        </p:nvSpPr>
        <p:spPr/>
        <p:txBody>
          <a:bodyPr/>
          <a:lstStyle/>
          <a:p>
            <a:fld id="{3E4A30A2-42C8-4F62-A8B3-BC0D9E874E81}" type="slidenum">
              <a:rPr lang="zh-CN" altLang="en-US" smtClean="0"/>
              <a:t>79</a:t>
            </a:fld>
            <a:endParaRPr lang="zh-CN" altLang="en-US"/>
          </a:p>
        </p:txBody>
      </p:sp>
    </p:spTree>
    <p:extLst>
      <p:ext uri="{BB962C8B-B14F-4D97-AF65-F5344CB8AC3E}">
        <p14:creationId xmlns:p14="http://schemas.microsoft.com/office/powerpoint/2010/main" val="37237019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But unfortunately, applications in data centers really care about latency. </a:t>
            </a:r>
            <a:endParaRPr lang="zh-CN" altLang="en-US" dirty="0"/>
          </a:p>
        </p:txBody>
      </p:sp>
      <p:sp>
        <p:nvSpPr>
          <p:cNvPr id="4" name="灯片编号占位符 3"/>
          <p:cNvSpPr>
            <a:spLocks noGrp="1"/>
          </p:cNvSpPr>
          <p:nvPr>
            <p:ph type="sldNum" sz="quarter" idx="10"/>
          </p:nvPr>
        </p:nvSpPr>
        <p:spPr/>
        <p:txBody>
          <a:bodyPr/>
          <a:lstStyle/>
          <a:p>
            <a:fld id="{E042FB7C-52DE-47ED-8CFD-C109AC8750F7}" type="slidenum">
              <a:rPr lang="zh-CN" altLang="en-US" smtClean="0"/>
              <a:t>8</a:t>
            </a:fld>
            <a:endParaRPr lang="zh-CN" altLang="en-US"/>
          </a:p>
        </p:txBody>
      </p:sp>
    </p:spTree>
    <p:extLst>
      <p:ext uri="{BB962C8B-B14F-4D97-AF65-F5344CB8AC3E}">
        <p14:creationId xmlns:p14="http://schemas.microsoft.com/office/powerpoint/2010/main" val="289472798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These figures</a:t>
            </a:r>
            <a:r>
              <a:rPr lang="en-US" altLang="zh-CN" baseline="0" dirty="0"/>
              <a:t> show FCT results of small flows in realistic traffic workload. MQ-ECN achieves comparable performance as the minimum threshold while greatly outperforming the standard threshold. Compared to per-queue ECN/RED with the standard threshold, MQ-ECN can achieve up to 60% and 40% lower average FCT for small flows, respectively.  </a:t>
            </a:r>
            <a:endParaRPr lang="zh-CN" altLang="en-US" dirty="0"/>
          </a:p>
        </p:txBody>
      </p:sp>
      <p:sp>
        <p:nvSpPr>
          <p:cNvPr id="4" name="灯片编号占位符 3"/>
          <p:cNvSpPr>
            <a:spLocks noGrp="1"/>
          </p:cNvSpPr>
          <p:nvPr>
            <p:ph type="sldNum" sz="quarter" idx="10"/>
          </p:nvPr>
        </p:nvSpPr>
        <p:spPr/>
        <p:txBody>
          <a:bodyPr/>
          <a:lstStyle/>
          <a:p>
            <a:fld id="{3E4A30A2-42C8-4F62-A8B3-BC0D9E874E81}" type="slidenum">
              <a:rPr lang="zh-CN" altLang="en-US" smtClean="0"/>
              <a:t>80</a:t>
            </a:fld>
            <a:endParaRPr lang="zh-CN" altLang="en-US"/>
          </a:p>
        </p:txBody>
      </p:sp>
    </p:spTree>
    <p:extLst>
      <p:ext uri="{BB962C8B-B14F-4D97-AF65-F5344CB8AC3E}">
        <p14:creationId xmlns:p14="http://schemas.microsoft.com/office/powerpoint/2010/main" val="207194390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This indicates that MQ-ECN can</a:t>
            </a:r>
            <a:r>
              <a:rPr lang="en-US" altLang="zh-CN" baseline="0" dirty="0"/>
              <a:t> achieve low latency. </a:t>
            </a:r>
            <a:endParaRPr lang="zh-CN" altLang="en-US" dirty="0"/>
          </a:p>
        </p:txBody>
      </p:sp>
      <p:sp>
        <p:nvSpPr>
          <p:cNvPr id="4" name="灯片编号占位符 3"/>
          <p:cNvSpPr>
            <a:spLocks noGrp="1"/>
          </p:cNvSpPr>
          <p:nvPr>
            <p:ph type="sldNum" sz="quarter" idx="10"/>
          </p:nvPr>
        </p:nvSpPr>
        <p:spPr/>
        <p:txBody>
          <a:bodyPr/>
          <a:lstStyle/>
          <a:p>
            <a:fld id="{3E4A30A2-42C8-4F62-A8B3-BC0D9E874E81}" type="slidenum">
              <a:rPr lang="zh-CN" altLang="en-US" smtClean="0"/>
              <a:t>81</a:t>
            </a:fld>
            <a:endParaRPr lang="zh-CN" altLang="en-US"/>
          </a:p>
        </p:txBody>
      </p:sp>
    </p:spTree>
    <p:extLst>
      <p:ext uri="{BB962C8B-B14F-4D97-AF65-F5344CB8AC3E}">
        <p14:creationId xmlns:p14="http://schemas.microsoft.com/office/powerpoint/2010/main" val="63955661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These figures gives the results of large flows. As we can see, MQ-ECN performs</a:t>
            </a:r>
            <a:r>
              <a:rPr lang="en-US" altLang="zh-CN" baseline="0" dirty="0"/>
              <a:t> very similar as the standard threshold while obviously outperforming the minimum threshold. </a:t>
            </a:r>
            <a:r>
              <a:rPr lang="en-US" altLang="zh-CN" dirty="0"/>
              <a:t> </a:t>
            </a:r>
            <a:endParaRPr lang="zh-CN" altLang="en-US" dirty="0"/>
          </a:p>
        </p:txBody>
      </p:sp>
      <p:sp>
        <p:nvSpPr>
          <p:cNvPr id="4" name="灯片编号占位符 3"/>
          <p:cNvSpPr>
            <a:spLocks noGrp="1"/>
          </p:cNvSpPr>
          <p:nvPr>
            <p:ph type="sldNum" sz="quarter" idx="10"/>
          </p:nvPr>
        </p:nvSpPr>
        <p:spPr/>
        <p:txBody>
          <a:bodyPr/>
          <a:lstStyle/>
          <a:p>
            <a:fld id="{3E4A30A2-42C8-4F62-A8B3-BC0D9E874E81}" type="slidenum">
              <a:rPr lang="zh-CN" altLang="en-US" smtClean="0"/>
              <a:t>82</a:t>
            </a:fld>
            <a:endParaRPr lang="zh-CN" altLang="en-US"/>
          </a:p>
        </p:txBody>
      </p:sp>
    </p:spTree>
    <p:extLst>
      <p:ext uri="{BB962C8B-B14F-4D97-AF65-F5344CB8AC3E}">
        <p14:creationId xmlns:p14="http://schemas.microsoft.com/office/powerpoint/2010/main" val="306873551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This indicates that MQ-ECN can</a:t>
            </a:r>
            <a:r>
              <a:rPr lang="en-US" altLang="zh-CN" baseline="0" dirty="0"/>
              <a:t> achieve high throughput. </a:t>
            </a:r>
            <a:endParaRPr lang="zh-CN" altLang="en-US" dirty="0"/>
          </a:p>
        </p:txBody>
      </p:sp>
      <p:sp>
        <p:nvSpPr>
          <p:cNvPr id="4" name="灯片编号占位符 3"/>
          <p:cNvSpPr>
            <a:spLocks noGrp="1"/>
          </p:cNvSpPr>
          <p:nvPr>
            <p:ph type="sldNum" sz="quarter" idx="10"/>
          </p:nvPr>
        </p:nvSpPr>
        <p:spPr/>
        <p:txBody>
          <a:bodyPr/>
          <a:lstStyle/>
          <a:p>
            <a:fld id="{3E4A30A2-42C8-4F62-A8B3-BC0D9E874E81}" type="slidenum">
              <a:rPr lang="zh-CN" altLang="en-US" smtClean="0"/>
              <a:t>83</a:t>
            </a:fld>
            <a:endParaRPr lang="zh-CN" altLang="en-US"/>
          </a:p>
        </p:txBody>
      </p:sp>
    </p:spTree>
    <p:extLst>
      <p:ext uri="{BB962C8B-B14F-4D97-AF65-F5344CB8AC3E}">
        <p14:creationId xmlns:p14="http://schemas.microsoft.com/office/powerpoint/2010/main" val="3405945504"/>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a:t>In</a:t>
            </a:r>
            <a:r>
              <a:rPr lang="en-US" altLang="zh-CN" baseline="0" dirty="0"/>
              <a:t> this work, we i</a:t>
            </a:r>
            <a:r>
              <a:rPr lang="en-US" altLang="zh-CN" dirty="0"/>
              <a:t>dentify performance impairments of existing ECN/RED schemes in multi-queue context. Then we propose MQ-ECN, a simple yet effective ECN/RED scheme for round-robin packet schedulers. MQ-ECN can achieve high throughput and low latency while preserving</a:t>
            </a:r>
            <a:r>
              <a:rPr lang="en-US" altLang="zh-CN" baseline="0" dirty="0"/>
              <a:t> weighted fair sharing policy. </a:t>
            </a:r>
            <a:endParaRPr lang="zh-CN" altLang="en-US" dirty="0"/>
          </a:p>
        </p:txBody>
      </p:sp>
      <p:sp>
        <p:nvSpPr>
          <p:cNvPr id="4" name="灯片编号占位符 3"/>
          <p:cNvSpPr>
            <a:spLocks noGrp="1"/>
          </p:cNvSpPr>
          <p:nvPr>
            <p:ph type="sldNum" sz="quarter" idx="10"/>
          </p:nvPr>
        </p:nvSpPr>
        <p:spPr/>
        <p:txBody>
          <a:bodyPr/>
          <a:lstStyle/>
          <a:p>
            <a:fld id="{3E4A30A2-42C8-4F62-A8B3-BC0D9E874E81}" type="slidenum">
              <a:rPr lang="zh-CN" altLang="en-US" smtClean="0"/>
              <a:t>84</a:t>
            </a:fld>
            <a:endParaRPr lang="zh-CN" altLang="en-US"/>
          </a:p>
        </p:txBody>
      </p:sp>
    </p:spTree>
    <p:extLst>
      <p:ext uri="{BB962C8B-B14F-4D97-AF65-F5344CB8AC3E}">
        <p14:creationId xmlns:p14="http://schemas.microsoft.com/office/powerpoint/2010/main" val="2663117126"/>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Third, </a:t>
            </a:r>
            <a:endParaRPr lang="zh-CN" altLang="en-US" dirty="0"/>
          </a:p>
        </p:txBody>
      </p:sp>
      <p:sp>
        <p:nvSpPr>
          <p:cNvPr id="4" name="灯片编号占位符 3"/>
          <p:cNvSpPr>
            <a:spLocks noGrp="1"/>
          </p:cNvSpPr>
          <p:nvPr>
            <p:ph type="sldNum" sz="quarter" idx="10"/>
          </p:nvPr>
        </p:nvSpPr>
        <p:spPr/>
        <p:txBody>
          <a:bodyPr/>
          <a:lstStyle/>
          <a:p>
            <a:fld id="{E042FB7C-52DE-47ED-8CFD-C109AC8750F7}" type="slidenum">
              <a:rPr lang="zh-CN" altLang="en-US" smtClean="0"/>
              <a:t>86</a:t>
            </a:fld>
            <a:endParaRPr lang="zh-CN" altLang="en-US"/>
          </a:p>
        </p:txBody>
      </p:sp>
    </p:spTree>
    <p:extLst>
      <p:ext uri="{BB962C8B-B14F-4D97-AF65-F5344CB8AC3E}">
        <p14:creationId xmlns:p14="http://schemas.microsoft.com/office/powerpoint/2010/main" val="2082664779"/>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This work is about switch buffer. buffer</a:t>
            </a:r>
            <a:r>
              <a:rPr lang="zh-CN" altLang="en-US" dirty="0"/>
              <a:t>对</a:t>
            </a:r>
            <a:r>
              <a:rPr lang="en-US" altLang="zh-CN" dirty="0"/>
              <a:t>TCP</a:t>
            </a:r>
            <a:r>
              <a:rPr lang="zh-CN" altLang="en-US" dirty="0"/>
              <a:t>很重要</a:t>
            </a:r>
          </a:p>
        </p:txBody>
      </p:sp>
      <p:sp>
        <p:nvSpPr>
          <p:cNvPr id="4" name="灯片编号占位符 3"/>
          <p:cNvSpPr>
            <a:spLocks noGrp="1"/>
          </p:cNvSpPr>
          <p:nvPr>
            <p:ph type="sldNum" sz="quarter" idx="10"/>
          </p:nvPr>
        </p:nvSpPr>
        <p:spPr/>
        <p:txBody>
          <a:bodyPr/>
          <a:lstStyle/>
          <a:p>
            <a:fld id="{E042FB7C-52DE-47ED-8CFD-C109AC8750F7}" type="slidenum">
              <a:rPr lang="zh-CN" altLang="en-US" smtClean="0"/>
              <a:t>87</a:t>
            </a:fld>
            <a:endParaRPr lang="zh-CN" altLang="en-US"/>
          </a:p>
        </p:txBody>
      </p:sp>
    </p:spTree>
    <p:extLst>
      <p:ext uri="{BB962C8B-B14F-4D97-AF65-F5344CB8AC3E}">
        <p14:creationId xmlns:p14="http://schemas.microsoft.com/office/powerpoint/2010/main" val="3859106250"/>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Now,</a:t>
            </a:r>
            <a:r>
              <a:rPr lang="en-US" altLang="zh-CN" baseline="0" dirty="0"/>
              <a:t> let’s see the switch buffer demand of TCP</a:t>
            </a:r>
            <a:endParaRPr lang="zh-CN" altLang="en-US" dirty="0"/>
          </a:p>
        </p:txBody>
      </p:sp>
      <p:sp>
        <p:nvSpPr>
          <p:cNvPr id="4" name="灯片编号占位符 3"/>
          <p:cNvSpPr>
            <a:spLocks noGrp="1"/>
          </p:cNvSpPr>
          <p:nvPr>
            <p:ph type="sldNum" sz="quarter" idx="10"/>
          </p:nvPr>
        </p:nvSpPr>
        <p:spPr/>
        <p:txBody>
          <a:bodyPr/>
          <a:lstStyle/>
          <a:p>
            <a:fld id="{E042FB7C-52DE-47ED-8CFD-C109AC8750F7}" type="slidenum">
              <a:rPr lang="zh-CN" altLang="en-US" smtClean="0"/>
              <a:t>88</a:t>
            </a:fld>
            <a:endParaRPr lang="zh-CN" altLang="en-US"/>
          </a:p>
        </p:txBody>
      </p:sp>
    </p:spTree>
    <p:extLst>
      <p:ext uri="{BB962C8B-B14F-4D97-AF65-F5344CB8AC3E}">
        <p14:creationId xmlns:p14="http://schemas.microsoft.com/office/powerpoint/2010/main" val="3974009014"/>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说完链路带宽增加以后，要说</a:t>
            </a:r>
            <a:r>
              <a:rPr lang="en-US" altLang="zh-CN" dirty="0"/>
              <a:t>TCP</a:t>
            </a:r>
            <a:r>
              <a:rPr lang="zh-CN" altLang="en-US" dirty="0"/>
              <a:t>的</a:t>
            </a:r>
            <a:r>
              <a:rPr lang="en-US" altLang="zh-CN" dirty="0"/>
              <a:t>buffer</a:t>
            </a:r>
            <a:r>
              <a:rPr lang="zh-CN" altLang="en-US" dirty="0"/>
              <a:t>需求也是同比例增加的 </a:t>
            </a:r>
            <a:r>
              <a:rPr lang="en-US" altLang="zh-CN" dirty="0"/>
              <a:t>TCP buffer demand also scales up </a:t>
            </a:r>
            <a:endParaRPr lang="zh-CN" altLang="en-US" dirty="0"/>
          </a:p>
        </p:txBody>
      </p:sp>
      <p:sp>
        <p:nvSpPr>
          <p:cNvPr id="4" name="灯片编号占位符 3"/>
          <p:cNvSpPr>
            <a:spLocks noGrp="1"/>
          </p:cNvSpPr>
          <p:nvPr>
            <p:ph type="sldNum" sz="quarter" idx="10"/>
          </p:nvPr>
        </p:nvSpPr>
        <p:spPr/>
        <p:txBody>
          <a:bodyPr/>
          <a:lstStyle/>
          <a:p>
            <a:fld id="{E042FB7C-52DE-47ED-8CFD-C109AC8750F7}" type="slidenum">
              <a:rPr lang="zh-CN" altLang="en-US" smtClean="0"/>
              <a:t>89</a:t>
            </a:fld>
            <a:endParaRPr lang="zh-CN" altLang="en-US"/>
          </a:p>
        </p:txBody>
      </p:sp>
    </p:spTree>
    <p:extLst>
      <p:ext uri="{BB962C8B-B14F-4D97-AF65-F5344CB8AC3E}">
        <p14:creationId xmlns:p14="http://schemas.microsoft.com/office/powerpoint/2010/main" val="1578910801"/>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Now, let’s see current buffer-related operation</a:t>
            </a:r>
            <a:r>
              <a:rPr lang="en-US" altLang="zh-CN" baseline="0" dirty="0"/>
              <a:t> practice in industry. At the switch, operators typically enable dynamic buffer allocation. All switch ports are sharing a buffer pool. Compared to traditional static buffer, dynamic buffer allocation can achieve better burst tolerance. </a:t>
            </a:r>
            <a:endParaRPr lang="zh-CN" altLang="en-US" dirty="0"/>
          </a:p>
        </p:txBody>
      </p:sp>
      <p:sp>
        <p:nvSpPr>
          <p:cNvPr id="4" name="灯片编号占位符 3"/>
          <p:cNvSpPr>
            <a:spLocks noGrp="1"/>
          </p:cNvSpPr>
          <p:nvPr>
            <p:ph type="sldNum" sz="quarter" idx="10"/>
          </p:nvPr>
        </p:nvSpPr>
        <p:spPr/>
        <p:txBody>
          <a:bodyPr/>
          <a:lstStyle/>
          <a:p>
            <a:fld id="{E042FB7C-52DE-47ED-8CFD-C109AC8750F7}" type="slidenum">
              <a:rPr lang="zh-CN" altLang="en-US" smtClean="0"/>
              <a:t>92</a:t>
            </a:fld>
            <a:endParaRPr lang="zh-CN" altLang="en-US"/>
          </a:p>
        </p:txBody>
      </p:sp>
    </p:spTree>
    <p:extLst>
      <p:ext uri="{BB962C8B-B14F-4D97-AF65-F5344CB8AC3E}">
        <p14:creationId xmlns:p14="http://schemas.microsoft.com/office/powerpoint/2010/main" val="39610890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Google, Amazon and Yahoo report that the slowdown of latency seriously degrade user experience</a:t>
            </a:r>
            <a:r>
              <a:rPr lang="en-US" altLang="zh-CN" baseline="0" dirty="0"/>
              <a:t> and operator revenue. </a:t>
            </a:r>
            <a:endParaRPr lang="zh-CN" altLang="en-US" dirty="0"/>
          </a:p>
        </p:txBody>
      </p:sp>
      <p:sp>
        <p:nvSpPr>
          <p:cNvPr id="4" name="灯片编号占位符 3"/>
          <p:cNvSpPr>
            <a:spLocks noGrp="1"/>
          </p:cNvSpPr>
          <p:nvPr>
            <p:ph type="sldNum" sz="quarter" idx="10"/>
          </p:nvPr>
        </p:nvSpPr>
        <p:spPr/>
        <p:txBody>
          <a:bodyPr/>
          <a:lstStyle/>
          <a:p>
            <a:fld id="{E042FB7C-52DE-47ED-8CFD-C109AC8750F7}" type="slidenum">
              <a:rPr lang="zh-CN" altLang="en-US" smtClean="0"/>
              <a:t>9</a:t>
            </a:fld>
            <a:endParaRPr lang="zh-CN" altLang="en-US"/>
          </a:p>
        </p:txBody>
      </p:sp>
    </p:spTree>
    <p:extLst>
      <p:ext uri="{BB962C8B-B14F-4D97-AF65-F5344CB8AC3E}">
        <p14:creationId xmlns:p14="http://schemas.microsoft.com/office/powerpoint/2010/main" val="3480960983"/>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042FB7C-52DE-47ED-8CFD-C109AC8750F7}" type="slidenum">
              <a:rPr lang="zh-CN" altLang="en-US" smtClean="0"/>
              <a:t>93</a:t>
            </a:fld>
            <a:endParaRPr lang="zh-CN" altLang="en-US"/>
          </a:p>
        </p:txBody>
      </p:sp>
    </p:spTree>
    <p:extLst>
      <p:ext uri="{BB962C8B-B14F-4D97-AF65-F5344CB8AC3E}">
        <p14:creationId xmlns:p14="http://schemas.microsoft.com/office/powerpoint/2010/main" val="2187360596"/>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Now, let’s see problems</a:t>
            </a:r>
            <a:r>
              <a:rPr lang="en-US" altLang="zh-CN" baseline="0" dirty="0"/>
              <a:t> of existing solutions in extremely shallow-buffered DCNs. </a:t>
            </a:r>
          </a:p>
          <a:p>
            <a:r>
              <a:rPr lang="en-US" altLang="zh-CN" baseline="0" dirty="0"/>
              <a:t>To achieve 100% throughput, operators typically make standard ECN configuration for each port. Each port requires C\times RTT\times \lambda buffering for high throughput. </a:t>
            </a:r>
          </a:p>
          <a:p>
            <a:endParaRPr lang="en-US" altLang="zh-CN" baseline="0" dirty="0"/>
          </a:p>
          <a:p>
            <a:r>
              <a:rPr lang="zh-CN" altLang="en-US" baseline="0" dirty="0"/>
              <a:t>要说明</a:t>
            </a:r>
            <a:r>
              <a:rPr lang="en-US" altLang="zh-CN" baseline="0" dirty="0"/>
              <a:t>C\times RTT\times \lambda</a:t>
            </a:r>
            <a:r>
              <a:rPr lang="zh-CN" altLang="en-US" baseline="0" dirty="0"/>
              <a:t>是一个很大的数值</a:t>
            </a:r>
            <a:endParaRPr lang="zh-CN" altLang="en-US" dirty="0"/>
          </a:p>
        </p:txBody>
      </p:sp>
      <p:sp>
        <p:nvSpPr>
          <p:cNvPr id="4" name="灯片编号占位符 3"/>
          <p:cNvSpPr>
            <a:spLocks noGrp="1"/>
          </p:cNvSpPr>
          <p:nvPr>
            <p:ph type="sldNum" sz="quarter" idx="10"/>
          </p:nvPr>
        </p:nvSpPr>
        <p:spPr/>
        <p:txBody>
          <a:bodyPr/>
          <a:lstStyle/>
          <a:p>
            <a:fld id="{E042FB7C-52DE-47ED-8CFD-C109AC8750F7}" type="slidenum">
              <a:rPr lang="zh-CN" altLang="en-US" smtClean="0"/>
              <a:t>94</a:t>
            </a:fld>
            <a:endParaRPr lang="zh-CN" altLang="en-US"/>
          </a:p>
        </p:txBody>
      </p:sp>
    </p:spTree>
    <p:extLst>
      <p:ext uri="{BB962C8B-B14F-4D97-AF65-F5344CB8AC3E}">
        <p14:creationId xmlns:p14="http://schemas.microsoft.com/office/powerpoint/2010/main" val="4175573660"/>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We take Broadcom </a:t>
            </a:r>
            <a:r>
              <a:rPr lang="en-US" altLang="zh-CN" dirty="0" err="1"/>
              <a:t>Tomhawk</a:t>
            </a:r>
            <a:r>
              <a:rPr lang="en-US" altLang="zh-CN" dirty="0"/>
              <a:t> chip as an example</a:t>
            </a:r>
            <a:endParaRPr lang="zh-CN" altLang="en-US" dirty="0"/>
          </a:p>
        </p:txBody>
      </p:sp>
      <p:sp>
        <p:nvSpPr>
          <p:cNvPr id="4" name="灯片编号占位符 3"/>
          <p:cNvSpPr>
            <a:spLocks noGrp="1"/>
          </p:cNvSpPr>
          <p:nvPr>
            <p:ph type="sldNum" sz="quarter" idx="10"/>
          </p:nvPr>
        </p:nvSpPr>
        <p:spPr/>
        <p:txBody>
          <a:bodyPr/>
          <a:lstStyle/>
          <a:p>
            <a:fld id="{E042FB7C-52DE-47ED-8CFD-C109AC8750F7}" type="slidenum">
              <a:rPr lang="zh-CN" altLang="en-US" smtClean="0"/>
              <a:t>95</a:t>
            </a:fld>
            <a:endParaRPr lang="zh-CN" altLang="en-US"/>
          </a:p>
        </p:txBody>
      </p:sp>
    </p:spTree>
    <p:extLst>
      <p:ext uri="{BB962C8B-B14F-4D97-AF65-F5344CB8AC3E}">
        <p14:creationId xmlns:p14="http://schemas.microsoft.com/office/powerpoint/2010/main" val="586977576"/>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When few ports are active, the switch</a:t>
            </a:r>
            <a:r>
              <a:rPr lang="en-US" altLang="zh-CN" baseline="0" dirty="0"/>
              <a:t> buffer resource is actually very abundant. However, ….</a:t>
            </a:r>
            <a:endParaRPr lang="zh-CN" altLang="en-US" dirty="0"/>
          </a:p>
        </p:txBody>
      </p:sp>
      <p:sp>
        <p:nvSpPr>
          <p:cNvPr id="4" name="灯片编号占位符 3"/>
          <p:cNvSpPr>
            <a:spLocks noGrp="1"/>
          </p:cNvSpPr>
          <p:nvPr>
            <p:ph type="sldNum" sz="quarter" idx="10"/>
          </p:nvPr>
        </p:nvSpPr>
        <p:spPr/>
        <p:txBody>
          <a:bodyPr/>
          <a:lstStyle/>
          <a:p>
            <a:fld id="{E042FB7C-52DE-47ED-8CFD-C109AC8750F7}" type="slidenum">
              <a:rPr lang="zh-CN" altLang="en-US" smtClean="0"/>
              <a:t>97</a:t>
            </a:fld>
            <a:endParaRPr lang="zh-CN" altLang="en-US"/>
          </a:p>
        </p:txBody>
      </p:sp>
    </p:spTree>
    <p:extLst>
      <p:ext uri="{BB962C8B-B14F-4D97-AF65-F5344CB8AC3E}">
        <p14:creationId xmlns:p14="http://schemas.microsoft.com/office/powerpoint/2010/main" val="770156966"/>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要强调</a:t>
            </a:r>
            <a:r>
              <a:rPr lang="en-US" altLang="zh-CN" dirty="0"/>
              <a:t>Shared</a:t>
            </a:r>
            <a:r>
              <a:rPr lang="en-US" altLang="zh-CN" baseline="0" dirty="0"/>
              <a:t> buffer ECN/RED is a built-in function, </a:t>
            </a:r>
            <a:r>
              <a:rPr lang="zh-CN" altLang="en-US" baseline="0" dirty="0"/>
              <a:t>但是没人</a:t>
            </a:r>
            <a:r>
              <a:rPr lang="en-US" altLang="zh-CN" baseline="0" dirty="0"/>
              <a:t>explore</a:t>
            </a:r>
            <a:endParaRPr lang="zh-CN" altLang="en-US" dirty="0"/>
          </a:p>
        </p:txBody>
      </p:sp>
      <p:sp>
        <p:nvSpPr>
          <p:cNvPr id="4" name="灯片编号占位符 3"/>
          <p:cNvSpPr>
            <a:spLocks noGrp="1"/>
          </p:cNvSpPr>
          <p:nvPr>
            <p:ph type="sldNum" sz="quarter" idx="10"/>
          </p:nvPr>
        </p:nvSpPr>
        <p:spPr/>
        <p:txBody>
          <a:bodyPr/>
          <a:lstStyle/>
          <a:p>
            <a:fld id="{E042FB7C-52DE-47ED-8CFD-C109AC8750F7}" type="slidenum">
              <a:rPr lang="zh-CN" altLang="en-US" smtClean="0"/>
              <a:t>101</a:t>
            </a:fld>
            <a:endParaRPr lang="zh-CN" altLang="en-US"/>
          </a:p>
        </p:txBody>
      </p:sp>
    </p:spTree>
    <p:extLst>
      <p:ext uri="{BB962C8B-B14F-4D97-AF65-F5344CB8AC3E}">
        <p14:creationId xmlns:p14="http://schemas.microsoft.com/office/powerpoint/2010/main" val="2583247948"/>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After</a:t>
            </a:r>
            <a:r>
              <a:rPr lang="en-US" altLang="zh-CN" baseline="0" dirty="0"/>
              <a:t> introducing research background</a:t>
            </a:r>
            <a:r>
              <a:rPr lang="en-US" altLang="zh-CN" dirty="0"/>
              <a:t>,</a:t>
            </a:r>
            <a:r>
              <a:rPr lang="en-US" altLang="zh-CN" baseline="0" dirty="0"/>
              <a:t> let’s move to my thesis work.</a:t>
            </a:r>
            <a:endParaRPr lang="zh-CN" altLang="en-US" dirty="0"/>
          </a:p>
        </p:txBody>
      </p:sp>
      <p:sp>
        <p:nvSpPr>
          <p:cNvPr id="4" name="灯片编号占位符 3"/>
          <p:cNvSpPr>
            <a:spLocks noGrp="1"/>
          </p:cNvSpPr>
          <p:nvPr>
            <p:ph type="sldNum" sz="quarter" idx="10"/>
          </p:nvPr>
        </p:nvSpPr>
        <p:spPr/>
        <p:txBody>
          <a:bodyPr/>
          <a:lstStyle/>
          <a:p>
            <a:fld id="{E042FB7C-52DE-47ED-8CFD-C109AC8750F7}" type="slidenum">
              <a:rPr lang="zh-CN" altLang="en-US" smtClean="0"/>
              <a:t>108</a:t>
            </a:fld>
            <a:endParaRPr lang="zh-CN" altLang="en-US"/>
          </a:p>
        </p:txBody>
      </p:sp>
    </p:spTree>
    <p:extLst>
      <p:ext uri="{BB962C8B-B14F-4D97-AF65-F5344CB8AC3E}">
        <p14:creationId xmlns:p14="http://schemas.microsoft.com/office/powerpoint/2010/main" val="948285730"/>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042FB7C-52DE-47ED-8CFD-C109AC8750F7}" type="slidenum">
              <a:rPr lang="zh-CN" altLang="en-US" smtClean="0"/>
              <a:t>111</a:t>
            </a:fld>
            <a:endParaRPr lang="zh-CN" altLang="en-US"/>
          </a:p>
        </p:txBody>
      </p:sp>
    </p:spTree>
    <p:extLst>
      <p:ext uri="{BB962C8B-B14F-4D97-AF65-F5344CB8AC3E}">
        <p14:creationId xmlns:p14="http://schemas.microsoft.com/office/powerpoint/2010/main" val="652163988"/>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042FB7C-52DE-47ED-8CFD-C109AC8750F7}" type="slidenum">
              <a:rPr lang="zh-CN" altLang="en-US" smtClean="0"/>
              <a:t>112</a:t>
            </a:fld>
            <a:endParaRPr lang="zh-CN" altLang="en-US"/>
          </a:p>
        </p:txBody>
      </p:sp>
    </p:spTree>
    <p:extLst>
      <p:ext uri="{BB962C8B-B14F-4D97-AF65-F5344CB8AC3E}">
        <p14:creationId xmlns:p14="http://schemas.microsoft.com/office/powerpoint/2010/main" val="1658318061"/>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48406A2-B162-4311-996B-2C71797DB55A}" type="slidenum">
              <a:rPr lang="zh-CN" altLang="en-US" smtClean="0"/>
              <a:t>114</a:t>
            </a:fld>
            <a:endParaRPr lang="zh-CN" altLang="en-US"/>
          </a:p>
        </p:txBody>
      </p:sp>
    </p:spTree>
    <p:extLst>
      <p:ext uri="{BB962C8B-B14F-4D97-AF65-F5344CB8AC3E}">
        <p14:creationId xmlns:p14="http://schemas.microsoft.com/office/powerpoint/2010/main" val="320503997"/>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Now, let’s see the overall average flow completion times in ns-2.</a:t>
            </a:r>
            <a:r>
              <a:rPr lang="en-US" altLang="zh-CN" baseline="0" dirty="0"/>
              <a:t> We find that PIAS outperforms. DCTCP is a fair sharing scheme. Compare to DCTCP, PIAS enforces multi-level feedback queue scheduling by levering priority queues at switches. It’s more efficient.</a:t>
            </a:r>
            <a:endParaRPr lang="zh-CN" altLang="en-US" dirty="0"/>
          </a:p>
        </p:txBody>
      </p:sp>
      <p:sp>
        <p:nvSpPr>
          <p:cNvPr id="4" name="灯片编号占位符 3"/>
          <p:cNvSpPr>
            <a:spLocks noGrp="1"/>
          </p:cNvSpPr>
          <p:nvPr>
            <p:ph type="sldNum" sz="quarter" idx="10"/>
          </p:nvPr>
        </p:nvSpPr>
        <p:spPr/>
        <p:txBody>
          <a:bodyPr/>
          <a:lstStyle/>
          <a:p>
            <a:fld id="{B3ECE79B-8B33-426A-AE47-81CAECE75146}" type="slidenum">
              <a:rPr lang="zh-CN" altLang="en-US" smtClean="0"/>
              <a:t>116</a:t>
            </a:fld>
            <a:endParaRPr lang="zh-CN" altLang="en-US"/>
          </a:p>
        </p:txBody>
      </p:sp>
    </p:spTree>
    <p:extLst>
      <p:ext uri="{BB962C8B-B14F-4D97-AF65-F5344CB8AC3E}">
        <p14:creationId xmlns:p14="http://schemas.microsoft.com/office/powerpoint/2010/main" val="20801017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753C18DC-5FCA-4AD2-BC31-83F7DBCF8056}" type="datetime1">
              <a:rPr lang="zh-CN" altLang="en-US" smtClean="0"/>
              <a:t>2018/1/22</a:t>
            </a:fld>
            <a:endParaRPr lang="zh-CN" altLang="en-US"/>
          </a:p>
        </p:txBody>
      </p:sp>
      <p:sp>
        <p:nvSpPr>
          <p:cNvPr id="5" name="页脚占位符 4"/>
          <p:cNvSpPr>
            <a:spLocks noGrp="1"/>
          </p:cNvSpPr>
          <p:nvPr>
            <p:ph type="ftr" sz="quarter" idx="11"/>
          </p:nvPr>
        </p:nvSpPr>
        <p:spPr/>
        <p:txBody>
          <a:bodyPr/>
          <a:lstStyle/>
          <a:p>
            <a:r>
              <a:rPr lang="en-US" altLang="zh-CN"/>
              <a:t>PhD Thesis Defense </a:t>
            </a:r>
            <a:endParaRPr lang="zh-CN" altLang="en-US"/>
          </a:p>
        </p:txBody>
      </p:sp>
      <p:sp>
        <p:nvSpPr>
          <p:cNvPr id="6" name="灯片编号占位符 5"/>
          <p:cNvSpPr>
            <a:spLocks noGrp="1"/>
          </p:cNvSpPr>
          <p:nvPr>
            <p:ph type="sldNum" sz="quarter" idx="12"/>
          </p:nvPr>
        </p:nvSpPr>
        <p:spPr/>
        <p:txBody>
          <a:bodyPr/>
          <a:lstStyle>
            <a:lvl1pPr>
              <a:defRPr sz="1600" b="0">
                <a:solidFill>
                  <a:schemeClr val="tx1"/>
                </a:solidFill>
              </a:defRPr>
            </a:lvl1pPr>
          </a:lstStyle>
          <a:p>
            <a:fld id="{0C913308-F349-4B6D-A68A-DD1791B4A57B}" type="slidenum">
              <a:rPr lang="zh-CN" altLang="en-US" smtClean="0"/>
              <a:pPr/>
              <a:t>‹#›</a:t>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7113A437-B071-4108-BD03-626BA6ABEC0C}" type="datetime1">
              <a:rPr lang="zh-CN" altLang="en-US" smtClean="0"/>
              <a:t>2018/1/22</a:t>
            </a:fld>
            <a:endParaRPr lang="zh-CN" altLang="en-US"/>
          </a:p>
        </p:txBody>
      </p:sp>
      <p:sp>
        <p:nvSpPr>
          <p:cNvPr id="5" name="页脚占位符 4"/>
          <p:cNvSpPr>
            <a:spLocks noGrp="1"/>
          </p:cNvSpPr>
          <p:nvPr>
            <p:ph type="ftr" sz="quarter" idx="11"/>
          </p:nvPr>
        </p:nvSpPr>
        <p:spPr/>
        <p:txBody>
          <a:bodyPr/>
          <a:lstStyle/>
          <a:p>
            <a:r>
              <a:rPr lang="en-US" altLang="zh-CN"/>
              <a:t>PhD Thesis Defense </a:t>
            </a:r>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1B7172FA-F50B-4DEC-89FB-03DADB8CCC6F}" type="datetime1">
              <a:rPr lang="zh-CN" altLang="en-US" smtClean="0"/>
              <a:t>2018/1/22</a:t>
            </a:fld>
            <a:endParaRPr lang="zh-CN" altLang="en-US"/>
          </a:p>
        </p:txBody>
      </p:sp>
      <p:sp>
        <p:nvSpPr>
          <p:cNvPr id="5" name="页脚占位符 4"/>
          <p:cNvSpPr>
            <a:spLocks noGrp="1"/>
          </p:cNvSpPr>
          <p:nvPr>
            <p:ph type="ftr" sz="quarter" idx="11"/>
          </p:nvPr>
        </p:nvSpPr>
        <p:spPr/>
        <p:txBody>
          <a:bodyPr/>
          <a:lstStyle/>
          <a:p>
            <a:r>
              <a:rPr lang="en-US" altLang="zh-CN"/>
              <a:t>PhD Thesis Defense </a:t>
            </a:r>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D293F9-9BC3-431C-B0FC-F438FD7E0085}" type="datetime1">
              <a:rPr lang="zh-CN" altLang="en-US" smtClean="0"/>
              <a:t>2018/1/22</a:t>
            </a:fld>
            <a:endParaRPr lang="zh-CN" altLang="en-US"/>
          </a:p>
        </p:txBody>
      </p:sp>
      <p:sp>
        <p:nvSpPr>
          <p:cNvPr id="5" name="页脚占位符 4"/>
          <p:cNvSpPr>
            <a:spLocks noGrp="1"/>
          </p:cNvSpPr>
          <p:nvPr>
            <p:ph type="ftr" sz="quarter" idx="11"/>
          </p:nvPr>
        </p:nvSpPr>
        <p:spPr/>
        <p:txBody>
          <a:bodyPr/>
          <a:lstStyle/>
          <a:p>
            <a:r>
              <a:rPr lang="en-US" altLang="zh-CN"/>
              <a:t>PhD Thesis Defense </a:t>
            </a:r>
            <a:endParaRPr lang="zh-CN" altLang="en-US"/>
          </a:p>
        </p:txBody>
      </p:sp>
      <p:sp>
        <p:nvSpPr>
          <p:cNvPr id="6" name="灯片编号占位符 5"/>
          <p:cNvSpPr>
            <a:spLocks noGrp="1"/>
          </p:cNvSpPr>
          <p:nvPr>
            <p:ph type="sldNum" sz="quarter" idx="12"/>
          </p:nvPr>
        </p:nvSpPr>
        <p:spPr>
          <a:xfrm>
            <a:off x="6553200" y="6356350"/>
            <a:ext cx="2133600" cy="365125"/>
          </a:xfrm>
        </p:spPr>
        <p:txBody>
          <a:bodyPr/>
          <a:lstStyle>
            <a:lvl1pPr>
              <a:defRPr sz="1600">
                <a:solidFill>
                  <a:schemeClr val="tx1"/>
                </a:solidFill>
              </a:defRPr>
            </a:lvl1pPr>
          </a:lstStyle>
          <a:p>
            <a:fld id="{0C913308-F349-4B6D-A68A-DD1791B4A57B}" type="slidenum">
              <a:rPr lang="zh-CN" altLang="en-US" smtClean="0"/>
              <a:pPr/>
              <a:t>‹#›</a:t>
            </a:fld>
            <a:endParaRPr lang="zh-CN"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2A760437-D2C7-4C59-A3F4-512AB26BAEF3}" type="datetime1">
              <a:rPr lang="zh-CN" altLang="en-US" smtClean="0"/>
              <a:t>2018/1/22</a:t>
            </a:fld>
            <a:endParaRPr lang="zh-CN" altLang="en-US"/>
          </a:p>
        </p:txBody>
      </p:sp>
      <p:sp>
        <p:nvSpPr>
          <p:cNvPr id="5" name="页脚占位符 4"/>
          <p:cNvSpPr>
            <a:spLocks noGrp="1"/>
          </p:cNvSpPr>
          <p:nvPr>
            <p:ph type="ftr" sz="quarter" idx="11"/>
          </p:nvPr>
        </p:nvSpPr>
        <p:spPr/>
        <p:txBody>
          <a:bodyPr/>
          <a:lstStyle/>
          <a:p>
            <a:r>
              <a:rPr lang="en-US" altLang="zh-CN"/>
              <a:t>PhD Thesis Defense </a:t>
            </a:r>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16A9B432-E236-4686-A236-1DFEE8ACD237}" type="datetime1">
              <a:rPr lang="zh-CN" altLang="en-US" smtClean="0"/>
              <a:t>2018/1/22</a:t>
            </a:fld>
            <a:endParaRPr lang="zh-CN" altLang="en-US"/>
          </a:p>
        </p:txBody>
      </p:sp>
      <p:sp>
        <p:nvSpPr>
          <p:cNvPr id="6" name="页脚占位符 5"/>
          <p:cNvSpPr>
            <a:spLocks noGrp="1"/>
          </p:cNvSpPr>
          <p:nvPr>
            <p:ph type="ftr" sz="quarter" idx="11"/>
          </p:nvPr>
        </p:nvSpPr>
        <p:spPr/>
        <p:txBody>
          <a:bodyPr/>
          <a:lstStyle/>
          <a:p>
            <a:r>
              <a:rPr lang="en-US" altLang="zh-CN"/>
              <a:t>PhD Thesis Defense </a:t>
            </a:r>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03F25A4C-A6F5-4CF7-B1B9-B145B2CDA7D5}" type="datetime1">
              <a:rPr lang="zh-CN" altLang="en-US" smtClean="0"/>
              <a:t>2018/1/22</a:t>
            </a:fld>
            <a:endParaRPr lang="zh-CN" altLang="en-US"/>
          </a:p>
        </p:txBody>
      </p:sp>
      <p:sp>
        <p:nvSpPr>
          <p:cNvPr id="8" name="页脚占位符 7"/>
          <p:cNvSpPr>
            <a:spLocks noGrp="1"/>
          </p:cNvSpPr>
          <p:nvPr>
            <p:ph type="ftr" sz="quarter" idx="11"/>
          </p:nvPr>
        </p:nvSpPr>
        <p:spPr/>
        <p:txBody>
          <a:bodyPr/>
          <a:lstStyle/>
          <a:p>
            <a:r>
              <a:rPr lang="en-US" altLang="zh-CN"/>
              <a:t>PhD Thesis Defense </a:t>
            </a:r>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A3F9CB7-C38D-484C-90F8-DAB7B685FD61}" type="datetime1">
              <a:rPr lang="zh-CN" altLang="en-US" smtClean="0"/>
              <a:t>2018/1/22</a:t>
            </a:fld>
            <a:endParaRPr lang="zh-CN" altLang="en-US"/>
          </a:p>
        </p:txBody>
      </p:sp>
      <p:sp>
        <p:nvSpPr>
          <p:cNvPr id="4" name="页脚占位符 3"/>
          <p:cNvSpPr>
            <a:spLocks noGrp="1"/>
          </p:cNvSpPr>
          <p:nvPr>
            <p:ph type="ftr" sz="quarter" idx="11"/>
          </p:nvPr>
        </p:nvSpPr>
        <p:spPr/>
        <p:txBody>
          <a:bodyPr/>
          <a:lstStyle/>
          <a:p>
            <a:r>
              <a:rPr lang="en-US" altLang="zh-CN"/>
              <a:t>PhD Thesis Defense </a:t>
            </a:r>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EE2EAD43-1982-4155-9381-1D279B39D07E}" type="datetime1">
              <a:rPr lang="zh-CN" altLang="en-US" smtClean="0"/>
              <a:t>2018/1/22</a:t>
            </a:fld>
            <a:endParaRPr lang="zh-CN" altLang="en-US"/>
          </a:p>
        </p:txBody>
      </p:sp>
      <p:sp>
        <p:nvSpPr>
          <p:cNvPr id="3" name="页脚占位符 2"/>
          <p:cNvSpPr>
            <a:spLocks noGrp="1"/>
          </p:cNvSpPr>
          <p:nvPr>
            <p:ph type="ftr" sz="quarter" idx="11"/>
          </p:nvPr>
        </p:nvSpPr>
        <p:spPr/>
        <p:txBody>
          <a:bodyPr/>
          <a:lstStyle/>
          <a:p>
            <a:r>
              <a:rPr lang="en-US" altLang="zh-CN"/>
              <a:t>PhD Thesis Defense </a:t>
            </a:r>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E14CA22A-6126-441A-9609-49B45757E495}" type="datetime1">
              <a:rPr lang="zh-CN" altLang="en-US" smtClean="0"/>
              <a:t>2018/1/22</a:t>
            </a:fld>
            <a:endParaRPr lang="zh-CN" altLang="en-US"/>
          </a:p>
        </p:txBody>
      </p:sp>
      <p:sp>
        <p:nvSpPr>
          <p:cNvPr id="6" name="页脚占位符 5"/>
          <p:cNvSpPr>
            <a:spLocks noGrp="1"/>
          </p:cNvSpPr>
          <p:nvPr>
            <p:ph type="ftr" sz="quarter" idx="11"/>
          </p:nvPr>
        </p:nvSpPr>
        <p:spPr/>
        <p:txBody>
          <a:bodyPr/>
          <a:lstStyle/>
          <a:p>
            <a:r>
              <a:rPr lang="en-US" altLang="zh-CN"/>
              <a:t>PhD Thesis Defense </a:t>
            </a:r>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CDD9D89C-AC7E-4330-8DE1-78D71EBC95A4}" type="datetime1">
              <a:rPr lang="zh-CN" altLang="en-US" smtClean="0"/>
              <a:t>2018/1/22</a:t>
            </a:fld>
            <a:endParaRPr lang="zh-CN" altLang="en-US"/>
          </a:p>
        </p:txBody>
      </p:sp>
      <p:sp>
        <p:nvSpPr>
          <p:cNvPr id="6" name="页脚占位符 5"/>
          <p:cNvSpPr>
            <a:spLocks noGrp="1"/>
          </p:cNvSpPr>
          <p:nvPr>
            <p:ph type="ftr" sz="quarter" idx="11"/>
          </p:nvPr>
        </p:nvSpPr>
        <p:spPr/>
        <p:txBody>
          <a:bodyPr/>
          <a:lstStyle/>
          <a:p>
            <a:r>
              <a:rPr lang="en-US" altLang="zh-CN"/>
              <a:t>PhD Thesis Defense </a:t>
            </a:r>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436E2D2-2B47-43F9-B16B-BEAD9A9A3C2D}" type="datetime1">
              <a:rPr lang="zh-CN" altLang="en-US" smtClean="0"/>
              <a:t>2018/1/22</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ltLang="zh-CN"/>
              <a:t>PhD Thesis Defense </a:t>
            </a:r>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480.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notesSlide" Target="../notesSlides/notesSlide99.xml"/><Relationship Id="rId1" Type="http://schemas.openxmlformats.org/officeDocument/2006/relationships/slideLayout" Target="../slideLayouts/slideLayout2.xml"/><Relationship Id="rId4" Type="http://schemas.openxmlformats.org/officeDocument/2006/relationships/chart" Target="../charts/chart8.xml"/></Relationships>
</file>

<file path=ppt/slides/_rels/slide117.xml.rels><?xml version="1.0" encoding="UTF-8" standalone="yes"?>
<Relationships xmlns="http://schemas.openxmlformats.org/package/2006/relationships"><Relationship Id="rId3" Type="http://schemas.openxmlformats.org/officeDocument/2006/relationships/chart" Target="../charts/chart9.xml"/><Relationship Id="rId2" Type="http://schemas.openxmlformats.org/officeDocument/2006/relationships/notesSlide" Target="../notesSlides/notesSlide100.xml"/><Relationship Id="rId1" Type="http://schemas.openxmlformats.org/officeDocument/2006/relationships/slideLayout" Target="../slideLayouts/slideLayout2.xml"/><Relationship Id="rId4" Type="http://schemas.openxmlformats.org/officeDocument/2006/relationships/chart" Target="../charts/chart10.xml"/></Relationships>
</file>

<file path=ppt/slides/_rels/slide118.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800.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8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jpeg"/><Relationship Id="rId4" Type="http://schemas.openxmlformats.org/officeDocument/2006/relationships/image" Target="../media/image2.jpe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211.png"/><Relationship Id="rId5" Type="http://schemas.openxmlformats.org/officeDocument/2006/relationships/image" Target="../media/image201.png"/><Relationship Id="rId4" Type="http://schemas.openxmlformats.org/officeDocument/2006/relationships/image" Target="../media/image191.png"/></Relationships>
</file>

<file path=ppt/slides/_rels/slide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hyperlink" Target="http://sing.cse.ust.hk/projects/PIAS" TargetMode="External"/></Relationships>
</file>

<file path=ppt/slides/_rels/slide32.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chart" Target="../charts/chart2.xml"/></Relationships>
</file>

<file path=ppt/slides/_rels/slide33.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chart" Target="../charts/chart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27.jpe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72.png"/><Relationship Id="rId5" Type="http://schemas.openxmlformats.org/officeDocument/2006/relationships/image" Target="../media/image7.png"/><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72.png"/><Relationship Id="rId5" Type="http://schemas.openxmlformats.org/officeDocument/2006/relationships/image" Target="../media/image7.png"/><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56.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64.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66.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67.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notesSlide" Target="../notesSlides/notesSlide69.xml"/><Relationship Id="rId1" Type="http://schemas.openxmlformats.org/officeDocument/2006/relationships/slideLayout" Target="../slideLayouts/slideLayout2.xml"/><Relationship Id="rId5" Type="http://schemas.openxmlformats.org/officeDocument/2006/relationships/image" Target="../media/image35.jpeg"/><Relationship Id="rId4" Type="http://schemas.openxmlformats.org/officeDocument/2006/relationships/image" Target="../media/image34.jpe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72.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7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73.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7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74.xml"/><Relationship Id="rId1" Type="http://schemas.openxmlformats.org/officeDocument/2006/relationships/slideLayout" Target="../slideLayouts/slideLayout2.xml"/><Relationship Id="rId4" Type="http://schemas.openxmlformats.org/officeDocument/2006/relationships/image" Target="../media/image230.png"/></Relationships>
</file>

<file path=ppt/slides/_rels/slide75.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80.xml"/><Relationship Id="rId1" Type="http://schemas.openxmlformats.org/officeDocument/2006/relationships/slideLayout" Target="../slideLayouts/slideLayout2.xml"/><Relationship Id="rId4" Type="http://schemas.openxmlformats.org/officeDocument/2006/relationships/image" Target="../media/image38.jpeg"/></Relationships>
</file>

<file path=ppt/slides/_rels/slide81.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81.xml"/><Relationship Id="rId1" Type="http://schemas.openxmlformats.org/officeDocument/2006/relationships/slideLayout" Target="../slideLayouts/slideLayout2.xml"/><Relationship Id="rId4" Type="http://schemas.openxmlformats.org/officeDocument/2006/relationships/image" Target="../media/image38.jpeg"/></Relationships>
</file>

<file path=ppt/slides/_rels/slide82.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82.xml"/><Relationship Id="rId1" Type="http://schemas.openxmlformats.org/officeDocument/2006/relationships/slideLayout" Target="../slideLayouts/slideLayout2.xml"/><Relationship Id="rId4" Type="http://schemas.openxmlformats.org/officeDocument/2006/relationships/image" Target="../media/image40.jpeg"/></Relationships>
</file>

<file path=ppt/slides/_rels/slide83.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83.xml"/><Relationship Id="rId1" Type="http://schemas.openxmlformats.org/officeDocument/2006/relationships/slideLayout" Target="../slideLayouts/slideLayout2.xml"/><Relationship Id="rId4" Type="http://schemas.openxmlformats.org/officeDocument/2006/relationships/image" Target="../media/image40.jpeg"/></Relationships>
</file>

<file path=ppt/slides/_rels/slide84.xml.rels><?xml version="1.0" encoding="UTF-8" standalone="yes"?>
<Relationships xmlns="http://schemas.openxmlformats.org/package/2006/relationships"><Relationship Id="rId3" Type="http://schemas.openxmlformats.org/officeDocument/2006/relationships/hyperlink" Target="http://sing.cse.ust.hk/projects/MQ-ECN" TargetMode="External"/><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90.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430.png"/><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440.png"/><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450.png"/><Relationship Id="rId2" Type="http://schemas.openxmlformats.org/officeDocument/2006/relationships/notesSlide" Target="../notesSlides/notesSlide92.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400.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9720" y="3813909"/>
            <a:ext cx="9144000" cy="3503523"/>
          </a:xfrm>
          <a:prstGeom prst="rect">
            <a:avLst/>
          </a:prstGeom>
          <a:noFill/>
        </p:spPr>
        <p:txBody>
          <a:bodyPr wrap="square" rtlCol="0">
            <a:spAutoFit/>
          </a:bodyPr>
          <a:lstStyle/>
          <a:p>
            <a:pPr algn="ctr">
              <a:lnSpc>
                <a:spcPts val="3840"/>
              </a:lnSpc>
            </a:pPr>
            <a:r>
              <a:rPr lang="en-US" altLang="zh-CN" sz="3400" dirty="0"/>
              <a:t>Wei Bai</a:t>
            </a:r>
          </a:p>
          <a:p>
            <a:pPr algn="ctr">
              <a:lnSpc>
                <a:spcPts val="3840"/>
              </a:lnSpc>
            </a:pPr>
            <a:endParaRPr lang="en-US" altLang="zh-CN" sz="800" dirty="0"/>
          </a:p>
          <a:p>
            <a:pPr algn="ctr">
              <a:lnSpc>
                <a:spcPts val="3840"/>
              </a:lnSpc>
            </a:pPr>
            <a:r>
              <a:rPr lang="en-US" altLang="zh-CN" sz="2800" dirty="0"/>
              <a:t>Committee: Dr. Kai Chen (Supervisor), </a:t>
            </a:r>
          </a:p>
          <a:p>
            <a:pPr algn="ctr">
              <a:lnSpc>
                <a:spcPts val="3840"/>
              </a:lnSpc>
            </a:pPr>
            <a:r>
              <a:rPr lang="en-US" altLang="zh-CN" sz="2800" dirty="0"/>
              <a:t>Prof. Hai Yang (Chair), Prof. Qian Zhang, Dr. Wei Wang, </a:t>
            </a:r>
          </a:p>
          <a:p>
            <a:pPr algn="ctr">
              <a:lnSpc>
                <a:spcPts val="3840"/>
              </a:lnSpc>
            </a:pPr>
            <a:r>
              <a:rPr lang="en-US" altLang="zh-CN" sz="2800" dirty="0"/>
              <a:t>Prof. Jiang Xu, Prof. </a:t>
            </a:r>
            <a:r>
              <a:rPr lang="en-US" altLang="zh-CN" sz="2800" dirty="0" err="1"/>
              <a:t>Fengyuan</a:t>
            </a:r>
            <a:r>
              <a:rPr lang="en-US" altLang="zh-CN" sz="2800" dirty="0"/>
              <a:t> Ren </a:t>
            </a:r>
          </a:p>
          <a:p>
            <a:pPr algn="ctr">
              <a:lnSpc>
                <a:spcPts val="3840"/>
              </a:lnSpc>
            </a:pPr>
            <a:endParaRPr lang="en-US" altLang="zh-CN" sz="3600" dirty="0"/>
          </a:p>
          <a:p>
            <a:pPr algn="ctr">
              <a:lnSpc>
                <a:spcPts val="3840"/>
              </a:lnSpc>
            </a:pPr>
            <a:endParaRPr lang="en-US" sz="2800" dirty="0"/>
          </a:p>
        </p:txBody>
      </p:sp>
      <p:sp>
        <p:nvSpPr>
          <p:cNvPr id="7" name="TextBox 6"/>
          <p:cNvSpPr txBox="1"/>
          <p:nvPr/>
        </p:nvSpPr>
        <p:spPr>
          <a:xfrm>
            <a:off x="-19720" y="1412776"/>
            <a:ext cx="9163719" cy="1569660"/>
          </a:xfrm>
          <a:prstGeom prst="rect">
            <a:avLst/>
          </a:prstGeom>
          <a:noFill/>
        </p:spPr>
        <p:txBody>
          <a:bodyPr wrap="square" rtlCol="0">
            <a:spAutoFit/>
          </a:bodyPr>
          <a:lstStyle/>
          <a:p>
            <a:pPr algn="ctr"/>
            <a:r>
              <a:rPr lang="en-US" sz="4800" dirty="0">
                <a:solidFill>
                  <a:srgbClr val="0000CC"/>
                </a:solidFill>
                <a:latin typeface="+mj-lt"/>
              </a:rPr>
              <a:t>Congestion Control Mechanisms </a:t>
            </a:r>
          </a:p>
          <a:p>
            <a:pPr algn="ctr"/>
            <a:r>
              <a:rPr lang="en-US" sz="4800" dirty="0">
                <a:solidFill>
                  <a:srgbClr val="0000CC"/>
                </a:solidFill>
                <a:latin typeface="+mj-lt"/>
              </a:rPr>
              <a:t>for Data Center Networks</a:t>
            </a:r>
          </a:p>
        </p:txBody>
      </p:sp>
      <p:sp>
        <p:nvSpPr>
          <p:cNvPr id="5" name="灯片编号占位符 4"/>
          <p:cNvSpPr>
            <a:spLocks noGrp="1"/>
          </p:cNvSpPr>
          <p:nvPr>
            <p:ph type="sldNum" sz="quarter" idx="12"/>
          </p:nvPr>
        </p:nvSpPr>
        <p:spPr/>
        <p:txBody>
          <a:bodyPr/>
          <a:lstStyle/>
          <a:p>
            <a:fld id="{0C913308-F349-4B6D-A68A-DD1791B4A57B}" type="slidenum">
              <a:rPr lang="zh-CN" altLang="en-US" smtClean="0"/>
              <a:t>1</a:t>
            </a:fld>
            <a:endParaRPr lang="zh-CN" altLang="en-US" dirty="0"/>
          </a:p>
        </p:txBody>
      </p:sp>
    </p:spTree>
    <p:extLst>
      <p:ext uri="{BB962C8B-B14F-4D97-AF65-F5344CB8AC3E}">
        <p14:creationId xmlns:p14="http://schemas.microsoft.com/office/powerpoint/2010/main" val="199822420"/>
      </p:ext>
    </p:extLst>
  </p:cSld>
  <p:clrMapOvr>
    <a:masterClrMapping/>
  </p:clrMapOvr>
  <p:transition spd="slow" advTm="10629"/>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1927373"/>
            <a:ext cx="8229600" cy="4525963"/>
          </a:xfrm>
        </p:spPr>
        <p:txBody>
          <a:bodyPr/>
          <a:lstStyle/>
          <a:p>
            <a:pPr marL="0" indent="0">
              <a:buNone/>
            </a:pPr>
            <a:endParaRPr lang="en-US" altLang="zh-CN" dirty="0"/>
          </a:p>
          <a:p>
            <a:pPr marL="0" indent="0" algn="ctr">
              <a:buNone/>
            </a:pPr>
            <a:endParaRPr lang="en-US" altLang="zh-CN" sz="4000" dirty="0"/>
          </a:p>
          <a:p>
            <a:pPr marL="0" indent="0" algn="ctr">
              <a:buNone/>
            </a:pPr>
            <a:r>
              <a:rPr lang="en-US" altLang="zh-CN" sz="4000" dirty="0"/>
              <a:t>Low Latency Data Center Networks</a:t>
            </a:r>
            <a:endParaRPr lang="zh-CN" altLang="en-US" sz="4000" dirty="0"/>
          </a:p>
        </p:txBody>
      </p:sp>
      <p:sp>
        <p:nvSpPr>
          <p:cNvPr id="4" name="标题 3"/>
          <p:cNvSpPr>
            <a:spLocks noGrp="1"/>
          </p:cNvSpPr>
          <p:nvPr>
            <p:ph type="title"/>
          </p:nvPr>
        </p:nvSpPr>
        <p:spPr>
          <a:xfrm>
            <a:off x="482336" y="1061864"/>
            <a:ext cx="8229600" cy="1143000"/>
          </a:xfrm>
        </p:spPr>
        <p:txBody>
          <a:bodyPr>
            <a:normAutofit/>
          </a:bodyPr>
          <a:lstStyle/>
          <a:p>
            <a:r>
              <a:rPr lang="en-US" altLang="zh-CN" sz="5400" dirty="0">
                <a:solidFill>
                  <a:srgbClr val="0000CC"/>
                </a:solidFill>
                <a:cs typeface="Times New Roman" panose="02020603050405020304" pitchFamily="18" charset="0"/>
              </a:rPr>
              <a:t>Goal of My Thesis</a:t>
            </a:r>
            <a:endParaRPr lang="zh-CN" altLang="en-US" sz="5400" dirty="0"/>
          </a:p>
        </p:txBody>
      </p:sp>
      <p:sp>
        <p:nvSpPr>
          <p:cNvPr id="5" name="灯片编号占位符 4"/>
          <p:cNvSpPr>
            <a:spLocks noGrp="1"/>
          </p:cNvSpPr>
          <p:nvPr>
            <p:ph type="sldNum" sz="quarter" idx="12"/>
          </p:nvPr>
        </p:nvSpPr>
        <p:spPr/>
        <p:txBody>
          <a:bodyPr/>
          <a:lstStyle/>
          <a:p>
            <a:fld id="{0C913308-F349-4B6D-A68A-DD1791B4A57B}" type="slidenum">
              <a:rPr lang="zh-CN" altLang="en-US" smtClean="0"/>
              <a:t>10</a:t>
            </a:fld>
            <a:endParaRPr lang="zh-CN" altLang="en-US" dirty="0"/>
          </a:p>
        </p:txBody>
      </p:sp>
    </p:spTree>
    <p:extLst>
      <p:ext uri="{BB962C8B-B14F-4D97-AF65-F5344CB8AC3E}">
        <p14:creationId xmlns:p14="http://schemas.microsoft.com/office/powerpoint/2010/main" val="91795803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srgbClr val="0000CC"/>
                </a:solidFill>
                <a:ea typeface="Corbel" charset="0"/>
                <a:cs typeface="Corbel" charset="0"/>
              </a:rPr>
              <a:t>Our Solution</a:t>
            </a:r>
            <a:endParaRPr lang="zh-CN" altLang="en-US" dirty="0"/>
          </a:p>
        </p:txBody>
      </p:sp>
      <p:sp>
        <p:nvSpPr>
          <p:cNvPr id="3" name="内容占位符 2"/>
          <p:cNvSpPr>
            <a:spLocks noGrp="1"/>
          </p:cNvSpPr>
          <p:nvPr>
            <p:ph idx="1"/>
          </p:nvPr>
        </p:nvSpPr>
        <p:spPr/>
        <p:txBody>
          <a:bodyPr/>
          <a:lstStyle/>
          <a:p>
            <a:r>
              <a:rPr lang="en-US" altLang="zh-CN" dirty="0"/>
              <a:t>High Throughput</a:t>
            </a:r>
            <a:endParaRPr lang="en-US" altLang="zh-CN" sz="800" dirty="0"/>
          </a:p>
          <a:p>
            <a:r>
              <a:rPr lang="en-US" altLang="zh-CN" dirty="0"/>
              <a:t>Low Packet Loss Rate</a:t>
            </a:r>
            <a:endParaRPr lang="en-US" altLang="zh-CN" sz="1600" dirty="0"/>
          </a:p>
          <a:p>
            <a:r>
              <a:rPr lang="en-US" altLang="zh-CN" dirty="0"/>
              <a:t>When many ports are active?</a:t>
            </a:r>
          </a:p>
          <a:p>
            <a:pPr lvl="1"/>
            <a:r>
              <a:rPr lang="en-US" altLang="zh-CN" dirty="0"/>
              <a:t>Packet loss rate </a:t>
            </a:r>
            <a:r>
              <a:rPr lang="en-US" altLang="zh-CN" dirty="0">
                <a:solidFill>
                  <a:srgbClr val="0000CC"/>
                </a:solidFill>
              </a:rPr>
              <a:t>prioritized</a:t>
            </a:r>
            <a:r>
              <a:rPr lang="en-US" altLang="zh-CN" dirty="0"/>
              <a:t> over throughput</a:t>
            </a:r>
          </a:p>
          <a:p>
            <a:r>
              <a:rPr lang="en-US" altLang="zh-CN" dirty="0"/>
              <a:t>Readily-deployable </a:t>
            </a:r>
          </a:p>
          <a:p>
            <a:pPr lvl="1"/>
            <a:r>
              <a:rPr lang="en-US" altLang="zh-CN" dirty="0"/>
              <a:t>Legacy Network Stacks &amp; Commodity Switch ASIC </a:t>
            </a:r>
          </a:p>
          <a:p>
            <a:endParaRPr lang="en-US" altLang="zh-CN"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t>100</a:t>
            </a:fld>
            <a:endParaRPr lang="zh-CN" altLang="en-US" dirty="0"/>
          </a:p>
        </p:txBody>
      </p:sp>
      <p:sp useBgFill="1">
        <p:nvSpPr>
          <p:cNvPr id="5" name="Rounded Rectangle 51"/>
          <p:cNvSpPr/>
          <p:nvPr/>
        </p:nvSpPr>
        <p:spPr>
          <a:xfrm>
            <a:off x="1079612" y="5265637"/>
            <a:ext cx="6984776" cy="899667"/>
          </a:xfrm>
          <a:prstGeom prst="roundRect">
            <a:avLst/>
          </a:prstGeom>
          <a:ln w="63500" cap="flat" cmpd="sng" algn="ctr">
            <a:noFill/>
            <a:prstDash val="solid"/>
          </a:ln>
          <a:effectLst>
            <a:innerShdw blurRad="215900">
              <a:prstClr val="black"/>
            </a:innerShdw>
          </a:effectLst>
          <a:scene3d>
            <a:camera prst="orthographicFront">
              <a:rot lat="0" lon="0" rev="0"/>
            </a:camera>
            <a:lightRig rig="threePt" dir="tl"/>
          </a:scene3d>
          <a:sp3d prstMaterial="metal"/>
        </p:spPr>
        <p:txBody>
          <a:bodyPr wrap="square" anchor="ctr">
            <a:noAutofit/>
          </a:bodyPr>
          <a:lstStyle/>
          <a:p>
            <a:pPr marL="0" lvl="1" algn="ctr"/>
            <a:r>
              <a:rPr lang="en-US" altLang="zh-CN" sz="3600" dirty="0">
                <a:solidFill>
                  <a:srgbClr val="0000CC"/>
                </a:solidFill>
              </a:rPr>
              <a:t>B</a:t>
            </a:r>
            <a:r>
              <a:rPr lang="en-US" altLang="zh-CN" sz="3600" dirty="0"/>
              <a:t>uffer-aware </a:t>
            </a:r>
            <a:r>
              <a:rPr lang="en-US" altLang="zh-CN" sz="3600" dirty="0">
                <a:solidFill>
                  <a:srgbClr val="0000CC"/>
                </a:solidFill>
              </a:rPr>
              <a:t>C</a:t>
            </a:r>
            <a:r>
              <a:rPr lang="en-US" altLang="zh-CN" sz="3600" dirty="0"/>
              <a:t>ongestion </a:t>
            </a:r>
            <a:r>
              <a:rPr lang="en-US" altLang="zh-CN" sz="3600" dirty="0">
                <a:solidFill>
                  <a:srgbClr val="0000CC"/>
                </a:solidFill>
              </a:rPr>
              <a:t>C</a:t>
            </a:r>
            <a:r>
              <a:rPr lang="en-US" altLang="zh-CN" sz="3600" dirty="0"/>
              <a:t>ontrol</a:t>
            </a:r>
            <a:endParaRPr lang="zh-CN" altLang="en-US" sz="3600" dirty="0"/>
          </a:p>
        </p:txBody>
      </p:sp>
    </p:spTree>
    <p:extLst>
      <p:ext uri="{BB962C8B-B14F-4D97-AF65-F5344CB8AC3E}">
        <p14:creationId xmlns:p14="http://schemas.microsoft.com/office/powerpoint/2010/main" val="86270595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srgbClr val="0000CC"/>
                </a:solidFill>
                <a:ea typeface="Corbel" charset="0"/>
                <a:cs typeface="Corbel" charset="0"/>
              </a:rPr>
              <a:t>BCC Mechanisms</a:t>
            </a:r>
            <a:endParaRPr lang="zh-CN" altLang="en-US" dirty="0"/>
          </a:p>
        </p:txBody>
      </p:sp>
      <p:sp>
        <p:nvSpPr>
          <p:cNvPr id="3" name="内容占位符 2"/>
          <p:cNvSpPr>
            <a:spLocks noGrp="1"/>
          </p:cNvSpPr>
          <p:nvPr>
            <p:ph idx="1"/>
          </p:nvPr>
        </p:nvSpPr>
        <p:spPr/>
        <p:txBody>
          <a:bodyPr/>
          <a:lstStyle/>
          <a:p>
            <a:r>
              <a:rPr lang="en-US" altLang="zh-CN" dirty="0"/>
              <a:t>End-host</a:t>
            </a:r>
          </a:p>
          <a:p>
            <a:pPr lvl="1"/>
            <a:r>
              <a:rPr lang="en-US" altLang="zh-CN" dirty="0"/>
              <a:t>Legacy ECN-based transports</a:t>
            </a:r>
          </a:p>
          <a:p>
            <a:pPr marL="457200" lvl="1" indent="0">
              <a:buNone/>
            </a:pPr>
            <a:endParaRPr lang="en-US" altLang="zh-CN" dirty="0"/>
          </a:p>
          <a:p>
            <a:r>
              <a:rPr lang="en-US" altLang="zh-CN" dirty="0"/>
              <a:t>Switch</a:t>
            </a:r>
          </a:p>
          <a:p>
            <a:pPr lvl="1"/>
            <a:r>
              <a:rPr lang="en-US" altLang="zh-CN" dirty="0"/>
              <a:t>Per port standard ECN configuration</a:t>
            </a:r>
          </a:p>
          <a:p>
            <a:pPr lvl="1"/>
            <a:r>
              <a:rPr lang="en-US" altLang="zh-CN" dirty="0">
                <a:solidFill>
                  <a:srgbClr val="0000CC"/>
                </a:solidFill>
              </a:rPr>
              <a:t>Shared buffer ECN/RED</a:t>
            </a:r>
            <a:endParaRPr lang="zh-CN" altLang="en-US" dirty="0">
              <a:solidFill>
                <a:srgbClr val="0000CC"/>
              </a:solidFill>
            </a:endParaRPr>
          </a:p>
        </p:txBody>
      </p:sp>
      <p:sp>
        <p:nvSpPr>
          <p:cNvPr id="4" name="灯片编号占位符 3"/>
          <p:cNvSpPr>
            <a:spLocks noGrp="1"/>
          </p:cNvSpPr>
          <p:nvPr>
            <p:ph type="sldNum" sz="quarter" idx="12"/>
          </p:nvPr>
        </p:nvSpPr>
        <p:spPr/>
        <p:txBody>
          <a:bodyPr/>
          <a:lstStyle/>
          <a:p>
            <a:fld id="{0C913308-F349-4B6D-A68A-DD1791B4A57B}" type="slidenum">
              <a:rPr lang="zh-CN" altLang="en-US" smtClean="0"/>
              <a:t>101</a:t>
            </a:fld>
            <a:endParaRPr lang="zh-CN" altLang="en-US" dirty="0"/>
          </a:p>
        </p:txBody>
      </p:sp>
      <p:sp>
        <p:nvSpPr>
          <p:cNvPr id="6" name="右大括号 5"/>
          <p:cNvSpPr/>
          <p:nvPr/>
        </p:nvSpPr>
        <p:spPr>
          <a:xfrm>
            <a:off x="6732240" y="3933056"/>
            <a:ext cx="288032" cy="792088"/>
          </a:xfrm>
          <a:prstGeom prst="rightBrace">
            <a:avLst/>
          </a:prstGeom>
          <a:ln w="38100">
            <a:solidFill>
              <a:srgbClr val="0000CC"/>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7" name="文本框 6"/>
          <p:cNvSpPr txBox="1"/>
          <p:nvPr/>
        </p:nvSpPr>
        <p:spPr>
          <a:xfrm>
            <a:off x="6863640" y="4057908"/>
            <a:ext cx="1053480" cy="523220"/>
          </a:xfrm>
          <a:prstGeom prst="rect">
            <a:avLst/>
          </a:prstGeom>
          <a:noFill/>
        </p:spPr>
        <p:txBody>
          <a:bodyPr wrap="square" rtlCol="0">
            <a:spAutoFit/>
          </a:bodyPr>
          <a:lstStyle/>
          <a:p>
            <a:pPr algn="ctr"/>
            <a:r>
              <a:rPr lang="en-US" altLang="zh-CN" sz="2800" b="1" dirty="0">
                <a:solidFill>
                  <a:srgbClr val="0000CC"/>
                </a:solidFill>
              </a:rPr>
              <a:t>OR</a:t>
            </a:r>
            <a:endParaRPr lang="zh-CN" altLang="en-US" sz="2800" b="1" dirty="0">
              <a:solidFill>
                <a:srgbClr val="0000CC"/>
              </a:solidFill>
            </a:endParaRPr>
          </a:p>
        </p:txBody>
      </p:sp>
    </p:spTree>
    <p:extLst>
      <p:ext uri="{BB962C8B-B14F-4D97-AF65-F5344CB8AC3E}">
        <p14:creationId xmlns:p14="http://schemas.microsoft.com/office/powerpoint/2010/main" val="3063815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srgbClr val="0000CC"/>
                </a:solidFill>
                <a:ea typeface="Corbel" charset="0"/>
                <a:cs typeface="Corbel" charset="0"/>
              </a:rPr>
              <a:t>BCC in 1 Slide</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457200" y="1600200"/>
                <a:ext cx="8229600" cy="4925144"/>
              </a:xfrm>
            </p:spPr>
            <p:txBody>
              <a:bodyPr>
                <a:normAutofit/>
              </a:bodyPr>
              <a:lstStyle/>
              <a:p>
                <a:r>
                  <a:rPr lang="en-US" altLang="zh-CN" dirty="0"/>
                  <a:t>Few Active Ports </a:t>
                </a:r>
                <a14:m>
                  <m:oMath xmlns:m="http://schemas.openxmlformats.org/officeDocument/2006/math">
                    <m:r>
                      <a:rPr lang="en-US" altLang="zh-CN" i="1" smtClean="0">
                        <a:latin typeface="Cambria Math" panose="02040503050406030204" pitchFamily="18" charset="0"/>
                        <a:ea typeface="Cambria Math" panose="02040503050406030204" pitchFamily="18" charset="0"/>
                      </a:rPr>
                      <m:t>→</m:t>
                    </m:r>
                  </m:oMath>
                </a14:m>
                <a:r>
                  <a:rPr lang="en-US" altLang="zh-CN" dirty="0"/>
                  <a:t> Abundant Buffer</a:t>
                </a:r>
              </a:p>
              <a:p>
                <a:pPr lvl="1"/>
                <a:r>
                  <a:rPr lang="en-US" altLang="zh-CN" dirty="0"/>
                  <a:t>Per port standard ECN configuration</a:t>
                </a:r>
              </a:p>
              <a:p>
                <a:pPr lvl="1"/>
                <a:r>
                  <a:rPr lang="en-US" altLang="zh-CN" dirty="0"/>
                  <a:t>Achieve high throughput &amp; low packet loss rate</a:t>
                </a:r>
              </a:p>
              <a:p>
                <a:pPr marL="457200" lvl="1" indent="0">
                  <a:buNone/>
                </a:pPr>
                <a:endParaRPr lang="en-US" altLang="zh-CN" sz="1600" dirty="0"/>
              </a:p>
              <a:p>
                <a:r>
                  <a:rPr lang="en-US" altLang="zh-CN" dirty="0"/>
                  <a:t>Many Active Ports</a:t>
                </a:r>
                <a:r>
                  <a:rPr lang="en-US" altLang="zh-CN" dirty="0">
                    <a:ea typeface="Cambria Math" panose="02040503050406030204" pitchFamily="18" charset="0"/>
                  </a:rPr>
                  <a:t> </a:t>
                </a:r>
                <a14:m>
                  <m:oMath xmlns:m="http://schemas.openxmlformats.org/officeDocument/2006/math">
                    <m:r>
                      <a:rPr lang="en-US" altLang="zh-CN" i="1">
                        <a:latin typeface="Cambria Math" panose="02040503050406030204" pitchFamily="18" charset="0"/>
                        <a:ea typeface="Cambria Math" panose="02040503050406030204" pitchFamily="18" charset="0"/>
                      </a:rPr>
                      <m:t>→</m:t>
                    </m:r>
                  </m:oMath>
                </a14:m>
                <a:r>
                  <a:rPr lang="en-US" altLang="zh-CN" dirty="0"/>
                  <a:t> Scarce Buffer</a:t>
                </a:r>
              </a:p>
              <a:p>
                <a:pPr lvl="1"/>
                <a:r>
                  <a:rPr lang="en-US" altLang="zh-CN" dirty="0"/>
                  <a:t>Shared buffer ECN/RED</a:t>
                </a:r>
              </a:p>
              <a:p>
                <a:pPr lvl="1"/>
                <a:r>
                  <a:rPr lang="en-US" altLang="zh-CN" dirty="0">
                    <a:solidFill>
                      <a:srgbClr val="0000CC"/>
                    </a:solidFill>
                  </a:rPr>
                  <a:t>Trade a little throughput </a:t>
                </a:r>
                <a:r>
                  <a:rPr lang="en-US" altLang="zh-CN" dirty="0"/>
                  <a:t>for low packet loss rate</a:t>
                </a:r>
              </a:p>
              <a:p>
                <a:pPr marL="457200" lvl="1" indent="0">
                  <a:buNone/>
                </a:pPr>
                <a:endParaRPr lang="en-US" altLang="zh-CN" sz="1600"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457200" y="1600200"/>
                <a:ext cx="8229600" cy="4925144"/>
              </a:xfrm>
              <a:blipFill>
                <a:blip r:embed="rId2"/>
                <a:stretch>
                  <a:fillRect l="-1704" t="-1487"/>
                </a:stretch>
              </a:blipFill>
            </p:spPr>
            <p:txBody>
              <a:bodyPr/>
              <a:lstStyle/>
              <a:p>
                <a:r>
                  <a:rPr lang="zh-CN" altLang="en-US">
                    <a:noFill/>
                  </a:rPr>
                  <a:t> </a:t>
                </a:r>
              </a:p>
            </p:txBody>
          </p:sp>
        </mc:Fallback>
      </mc:AlternateContent>
      <p:sp>
        <p:nvSpPr>
          <p:cNvPr id="4" name="灯片编号占位符 3"/>
          <p:cNvSpPr>
            <a:spLocks noGrp="1"/>
          </p:cNvSpPr>
          <p:nvPr>
            <p:ph type="sldNum" sz="quarter" idx="12"/>
          </p:nvPr>
        </p:nvSpPr>
        <p:spPr/>
        <p:txBody>
          <a:bodyPr/>
          <a:lstStyle/>
          <a:p>
            <a:fld id="{0C913308-F349-4B6D-A68A-DD1791B4A57B}" type="slidenum">
              <a:rPr lang="zh-CN" altLang="en-US" smtClean="0"/>
              <a:t>102</a:t>
            </a:fld>
            <a:endParaRPr lang="zh-CN" altLang="en-US" dirty="0"/>
          </a:p>
        </p:txBody>
      </p:sp>
      <p:sp useBgFill="1">
        <p:nvSpPr>
          <p:cNvPr id="5" name="Rounded Rectangle 51"/>
          <p:cNvSpPr/>
          <p:nvPr/>
        </p:nvSpPr>
        <p:spPr>
          <a:xfrm>
            <a:off x="2699792" y="5377357"/>
            <a:ext cx="3744416" cy="830702"/>
          </a:xfrm>
          <a:prstGeom prst="roundRect">
            <a:avLst/>
          </a:prstGeom>
          <a:ln w="63500" cap="flat" cmpd="sng" algn="ctr">
            <a:noFill/>
            <a:prstDash val="solid"/>
          </a:ln>
          <a:effectLst>
            <a:innerShdw blurRad="215900">
              <a:prstClr val="black"/>
            </a:innerShdw>
          </a:effectLst>
          <a:scene3d>
            <a:camera prst="orthographicFront">
              <a:rot lat="0" lon="0" rev="0"/>
            </a:camera>
            <a:lightRig rig="threePt" dir="tl"/>
          </a:scene3d>
          <a:sp3d prstMaterial="metal"/>
        </p:spPr>
        <p:txBody>
          <a:bodyPr wrap="square" anchor="ctr">
            <a:noAutofit/>
          </a:bodyPr>
          <a:lstStyle/>
          <a:p>
            <a:pPr marL="0" lvl="1" algn="ctr"/>
            <a:r>
              <a:rPr lang="en-US" altLang="zh-CN" sz="3200" dirty="0"/>
              <a:t>Buffer Aware</a:t>
            </a:r>
            <a:endParaRPr lang="zh-CN" altLang="en-US" sz="3200" dirty="0"/>
          </a:p>
        </p:txBody>
      </p:sp>
    </p:spTree>
    <p:extLst>
      <p:ext uri="{BB962C8B-B14F-4D97-AF65-F5344CB8AC3E}">
        <p14:creationId xmlns:p14="http://schemas.microsoft.com/office/powerpoint/2010/main" val="3316651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srgbClr val="0000CC"/>
                </a:solidFill>
                <a:ea typeface="Corbel" charset="0"/>
                <a:cs typeface="Corbel" charset="0"/>
              </a:rPr>
              <a:t>BCC in 1 Slide</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457200" y="1600200"/>
                <a:ext cx="8229600" cy="4925144"/>
              </a:xfrm>
            </p:spPr>
            <p:txBody>
              <a:bodyPr>
                <a:normAutofit/>
              </a:bodyPr>
              <a:lstStyle/>
              <a:p>
                <a:r>
                  <a:rPr lang="en-US" altLang="zh-CN" dirty="0"/>
                  <a:t>Few Active Ports </a:t>
                </a:r>
                <a14:m>
                  <m:oMath xmlns:m="http://schemas.openxmlformats.org/officeDocument/2006/math">
                    <m:r>
                      <a:rPr lang="en-US" altLang="zh-CN" i="1" smtClean="0">
                        <a:latin typeface="Cambria Math" panose="02040503050406030204" pitchFamily="18" charset="0"/>
                        <a:ea typeface="Cambria Math" panose="02040503050406030204" pitchFamily="18" charset="0"/>
                      </a:rPr>
                      <m:t>→</m:t>
                    </m:r>
                  </m:oMath>
                </a14:m>
                <a:r>
                  <a:rPr lang="en-US" altLang="zh-CN" dirty="0"/>
                  <a:t> Abundant Buffer</a:t>
                </a:r>
              </a:p>
              <a:p>
                <a:pPr lvl="1"/>
                <a:r>
                  <a:rPr lang="en-US" altLang="zh-CN" dirty="0"/>
                  <a:t>Per port standard ECN configuration</a:t>
                </a:r>
              </a:p>
              <a:p>
                <a:pPr lvl="1"/>
                <a:r>
                  <a:rPr lang="en-US" altLang="zh-CN" dirty="0"/>
                  <a:t>Achieve high throughput &amp; low packet loss rate</a:t>
                </a:r>
              </a:p>
              <a:p>
                <a:pPr marL="457200" lvl="1" indent="0">
                  <a:buNone/>
                </a:pPr>
                <a:endParaRPr lang="en-US" altLang="zh-CN" sz="1600" dirty="0"/>
              </a:p>
              <a:p>
                <a:r>
                  <a:rPr lang="en-US" altLang="zh-CN" dirty="0"/>
                  <a:t>Many Active Ports</a:t>
                </a:r>
                <a:r>
                  <a:rPr lang="en-US" altLang="zh-CN" dirty="0">
                    <a:ea typeface="Cambria Math" panose="02040503050406030204" pitchFamily="18" charset="0"/>
                  </a:rPr>
                  <a:t> </a:t>
                </a:r>
                <a14:m>
                  <m:oMath xmlns:m="http://schemas.openxmlformats.org/officeDocument/2006/math">
                    <m:r>
                      <a:rPr lang="en-US" altLang="zh-CN" i="1">
                        <a:latin typeface="Cambria Math" panose="02040503050406030204" pitchFamily="18" charset="0"/>
                        <a:ea typeface="Cambria Math" panose="02040503050406030204" pitchFamily="18" charset="0"/>
                      </a:rPr>
                      <m:t>→</m:t>
                    </m:r>
                  </m:oMath>
                </a14:m>
                <a:r>
                  <a:rPr lang="en-US" altLang="zh-CN" dirty="0"/>
                  <a:t> Scarce Buffer</a:t>
                </a:r>
              </a:p>
              <a:p>
                <a:pPr lvl="1"/>
                <a:r>
                  <a:rPr lang="en-US" altLang="zh-CN" dirty="0"/>
                  <a:t>Shared buffer ECN/RED</a:t>
                </a:r>
              </a:p>
              <a:p>
                <a:pPr lvl="1"/>
                <a:r>
                  <a:rPr lang="en-US" altLang="zh-CN" dirty="0">
                    <a:solidFill>
                      <a:srgbClr val="0000CC"/>
                    </a:solidFill>
                  </a:rPr>
                  <a:t>Trade a little throughput </a:t>
                </a:r>
                <a:r>
                  <a:rPr lang="en-US" altLang="zh-CN" dirty="0"/>
                  <a:t>for low packet loss rate</a:t>
                </a:r>
              </a:p>
              <a:p>
                <a:pPr marL="457200" lvl="1" indent="0">
                  <a:buNone/>
                </a:pPr>
                <a:endParaRPr lang="en-US" altLang="zh-CN" sz="1600" dirty="0"/>
              </a:p>
              <a:p>
                <a:r>
                  <a:rPr lang="en-US" altLang="zh-CN" dirty="0"/>
                  <a:t>One More ECN Configuration at the Switch</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457200" y="1600200"/>
                <a:ext cx="8229600" cy="4925144"/>
              </a:xfrm>
              <a:blipFill>
                <a:blip r:embed="rId2"/>
                <a:stretch>
                  <a:fillRect l="-1704" t="-1487"/>
                </a:stretch>
              </a:blipFill>
            </p:spPr>
            <p:txBody>
              <a:bodyPr/>
              <a:lstStyle/>
              <a:p>
                <a:r>
                  <a:rPr lang="zh-CN" altLang="en-US">
                    <a:noFill/>
                  </a:rPr>
                  <a:t> </a:t>
                </a:r>
              </a:p>
            </p:txBody>
          </p:sp>
        </mc:Fallback>
      </mc:AlternateContent>
      <p:sp>
        <p:nvSpPr>
          <p:cNvPr id="4" name="灯片编号占位符 3"/>
          <p:cNvSpPr>
            <a:spLocks noGrp="1"/>
          </p:cNvSpPr>
          <p:nvPr>
            <p:ph type="sldNum" sz="quarter" idx="12"/>
          </p:nvPr>
        </p:nvSpPr>
        <p:spPr/>
        <p:txBody>
          <a:bodyPr/>
          <a:lstStyle/>
          <a:p>
            <a:fld id="{0C913308-F349-4B6D-A68A-DD1791B4A57B}" type="slidenum">
              <a:rPr lang="zh-CN" altLang="en-US" smtClean="0"/>
              <a:t>103</a:t>
            </a:fld>
            <a:endParaRPr lang="zh-CN" altLang="en-US" dirty="0"/>
          </a:p>
        </p:txBody>
      </p:sp>
    </p:spTree>
    <p:extLst>
      <p:ext uri="{BB962C8B-B14F-4D97-AF65-F5344CB8AC3E}">
        <p14:creationId xmlns:p14="http://schemas.microsoft.com/office/powerpoint/2010/main" val="152874073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srgbClr val="0000CC"/>
                </a:solidFill>
                <a:ea typeface="Corbel" charset="0"/>
                <a:cs typeface="Corbel" charset="0"/>
              </a:rPr>
              <a:t>Evaluation</a:t>
            </a:r>
            <a:endParaRPr lang="zh-CN" altLang="en-US" dirty="0"/>
          </a:p>
        </p:txBody>
      </p:sp>
      <p:sp>
        <p:nvSpPr>
          <p:cNvPr id="3" name="内容占位符 2"/>
          <p:cNvSpPr>
            <a:spLocks noGrp="1"/>
          </p:cNvSpPr>
          <p:nvPr>
            <p:ph idx="1"/>
          </p:nvPr>
        </p:nvSpPr>
        <p:spPr/>
        <p:txBody>
          <a:bodyPr/>
          <a:lstStyle/>
          <a:p>
            <a:r>
              <a:rPr lang="en-US" altLang="zh-CN" dirty="0"/>
              <a:t>Functionality Validation</a:t>
            </a:r>
          </a:p>
          <a:p>
            <a:pPr lvl="1"/>
            <a:r>
              <a:rPr lang="en-US" altLang="zh-CN" dirty="0"/>
              <a:t>Arista 7060CX-32S switch</a:t>
            </a:r>
          </a:p>
          <a:p>
            <a:pPr marL="457200" lvl="1" indent="0">
              <a:buNone/>
            </a:pPr>
            <a:endParaRPr lang="en-US" altLang="zh-CN" sz="2000" dirty="0"/>
          </a:p>
          <a:p>
            <a:r>
              <a:rPr lang="en-US" altLang="zh-CN" dirty="0"/>
              <a:t>Large-scale NS-2 Simulation</a:t>
            </a:r>
          </a:p>
          <a:p>
            <a:pPr lvl="1"/>
            <a:r>
              <a:rPr lang="en-US" altLang="zh-CN" dirty="0"/>
              <a:t>128-host 100Gbps spine-leaf fabric</a:t>
            </a:r>
          </a:p>
          <a:p>
            <a:pPr lvl="1"/>
            <a:r>
              <a:rPr lang="en-US" altLang="zh-CN" dirty="0"/>
              <a:t>Realistic production traffic </a:t>
            </a:r>
          </a:p>
          <a:p>
            <a:pPr lvl="1"/>
            <a:r>
              <a:rPr lang="en-US" altLang="zh-CN" dirty="0"/>
              <a:t>Schemes compares: </a:t>
            </a:r>
          </a:p>
          <a:p>
            <a:pPr lvl="2"/>
            <a:r>
              <a:rPr lang="en-US" altLang="zh-CN" dirty="0"/>
              <a:t>Standard per port ECN/RED (K = 720KB) </a:t>
            </a:r>
          </a:p>
          <a:p>
            <a:pPr lvl="2"/>
            <a:r>
              <a:rPr lang="en-US" altLang="zh-CN" dirty="0"/>
              <a:t>Conservative per port ECN/RED (K = 200KB)</a:t>
            </a:r>
          </a:p>
          <a:p>
            <a:pPr lvl="1"/>
            <a:endParaRPr lang="en-US" altLang="zh-CN" dirty="0"/>
          </a:p>
          <a:p>
            <a:pPr lvl="1"/>
            <a:endParaRPr lang="en-US" altLang="zh-CN" dirty="0"/>
          </a:p>
          <a:p>
            <a:endParaRPr lang="zh-CN" altLang="en-US"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t>104</a:t>
            </a:fld>
            <a:endParaRPr lang="zh-CN" altLang="en-US" dirty="0"/>
          </a:p>
        </p:txBody>
      </p:sp>
    </p:spTree>
    <p:extLst>
      <p:ext uri="{BB962C8B-B14F-4D97-AF65-F5344CB8AC3E}">
        <p14:creationId xmlns:p14="http://schemas.microsoft.com/office/powerpoint/2010/main" val="178855738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274638"/>
            <a:ext cx="9144000" cy="1143000"/>
          </a:xfrm>
        </p:spPr>
        <p:txBody>
          <a:bodyPr>
            <a:normAutofit/>
          </a:bodyPr>
          <a:lstStyle/>
          <a:p>
            <a:r>
              <a:rPr lang="en-US" altLang="zh-CN" dirty="0">
                <a:solidFill>
                  <a:srgbClr val="0000CC"/>
                </a:solidFill>
                <a:ea typeface="Corbel" charset="0"/>
                <a:cs typeface="Corbel" charset="0"/>
              </a:rPr>
              <a:t>99</a:t>
            </a:r>
            <a:r>
              <a:rPr lang="en-US" altLang="zh-CN" baseline="30000" dirty="0">
                <a:solidFill>
                  <a:srgbClr val="0000CC"/>
                </a:solidFill>
                <a:ea typeface="Corbel" charset="0"/>
                <a:cs typeface="Corbel" charset="0"/>
              </a:rPr>
              <a:t>th</a:t>
            </a:r>
            <a:r>
              <a:rPr lang="en-US" altLang="zh-CN" dirty="0">
                <a:solidFill>
                  <a:srgbClr val="0000CC"/>
                </a:solidFill>
                <a:ea typeface="Corbel" charset="0"/>
                <a:cs typeface="Corbel" charset="0"/>
              </a:rPr>
              <a:t> percentile FCT for Flows &lt;100KB</a:t>
            </a:r>
            <a:endParaRPr lang="zh-CN" altLang="en-US" dirty="0"/>
          </a:p>
        </p:txBody>
      </p:sp>
      <p:pic>
        <p:nvPicPr>
          <p:cNvPr id="6" name="内容占位符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43037" y="1417638"/>
            <a:ext cx="6257925" cy="4000500"/>
          </a:xfrm>
        </p:spPr>
      </p:pic>
      <p:sp>
        <p:nvSpPr>
          <p:cNvPr id="4" name="灯片编号占位符 3"/>
          <p:cNvSpPr>
            <a:spLocks noGrp="1"/>
          </p:cNvSpPr>
          <p:nvPr>
            <p:ph type="sldNum" sz="quarter" idx="12"/>
          </p:nvPr>
        </p:nvSpPr>
        <p:spPr/>
        <p:txBody>
          <a:bodyPr/>
          <a:lstStyle/>
          <a:p>
            <a:fld id="{0C913308-F349-4B6D-A68A-DD1791B4A57B}" type="slidenum">
              <a:rPr lang="zh-CN" altLang="en-US" smtClean="0"/>
              <a:t>105</a:t>
            </a:fld>
            <a:endParaRPr lang="zh-CN" altLang="en-US" dirty="0"/>
          </a:p>
        </p:txBody>
      </p:sp>
      <p:cxnSp>
        <p:nvCxnSpPr>
          <p:cNvPr id="8" name="直接箭头连接符 7"/>
          <p:cNvCxnSpPr/>
          <p:nvPr/>
        </p:nvCxnSpPr>
        <p:spPr>
          <a:xfrm>
            <a:off x="6876256" y="2297282"/>
            <a:ext cx="0" cy="2283846"/>
          </a:xfrm>
          <a:prstGeom prst="straightConnector1">
            <a:avLst/>
          </a:prstGeom>
          <a:ln w="38100">
            <a:solidFill>
              <a:srgbClr val="FF0000"/>
            </a:solidFill>
            <a:prstDash val="dash"/>
            <a:headEnd type="arrow" w="lg" len="med"/>
            <a:tailEnd type="arrow" w="lg" len="med"/>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7158955" y="3254017"/>
            <a:ext cx="1263526" cy="461665"/>
          </a:xfrm>
          <a:prstGeom prst="rect">
            <a:avLst/>
          </a:prstGeom>
          <a:noFill/>
        </p:spPr>
        <p:txBody>
          <a:bodyPr wrap="square" rtlCol="0">
            <a:spAutoFit/>
          </a:bodyPr>
          <a:lstStyle/>
          <a:p>
            <a:r>
              <a:rPr lang="en-US" altLang="zh-CN" sz="2400" b="1" dirty="0">
                <a:solidFill>
                  <a:srgbClr val="FF0000"/>
                </a:solidFill>
              </a:rPr>
              <a:t>TCP RTO</a:t>
            </a:r>
            <a:endParaRPr lang="zh-CN" altLang="en-US" sz="2400" b="1" dirty="0">
              <a:solidFill>
                <a:srgbClr val="FF0000"/>
              </a:solidFill>
            </a:endParaRPr>
          </a:p>
        </p:txBody>
      </p:sp>
      <p:sp useBgFill="1">
        <p:nvSpPr>
          <p:cNvPr id="14" name="Rounded Rectangle 51"/>
          <p:cNvSpPr/>
          <p:nvPr/>
        </p:nvSpPr>
        <p:spPr>
          <a:xfrm>
            <a:off x="1295635" y="5586806"/>
            <a:ext cx="6552728" cy="830702"/>
          </a:xfrm>
          <a:prstGeom prst="roundRect">
            <a:avLst/>
          </a:prstGeom>
          <a:ln w="63500" cap="flat" cmpd="sng" algn="ctr">
            <a:noFill/>
            <a:prstDash val="solid"/>
          </a:ln>
          <a:effectLst>
            <a:innerShdw blurRad="215900">
              <a:prstClr val="black"/>
            </a:innerShdw>
          </a:effectLst>
          <a:scene3d>
            <a:camera prst="orthographicFront">
              <a:rot lat="0" lon="0" rev="0"/>
            </a:camera>
            <a:lightRig rig="threePt" dir="tl"/>
          </a:scene3d>
          <a:sp3d prstMaterial="metal"/>
        </p:spPr>
        <p:txBody>
          <a:bodyPr wrap="square" anchor="ctr">
            <a:noAutofit/>
          </a:bodyPr>
          <a:lstStyle/>
          <a:p>
            <a:pPr marL="0" lvl="1" algn="ctr"/>
            <a:r>
              <a:rPr lang="en-US" altLang="zh-CN" sz="3200" dirty="0"/>
              <a:t>BCC keeps low packet loss rate</a:t>
            </a:r>
            <a:endParaRPr lang="zh-CN" altLang="en-US" sz="3200" dirty="0"/>
          </a:p>
        </p:txBody>
      </p:sp>
    </p:spTree>
    <p:extLst>
      <p:ext uri="{BB962C8B-B14F-4D97-AF65-F5344CB8AC3E}">
        <p14:creationId xmlns:p14="http://schemas.microsoft.com/office/powerpoint/2010/main" val="111212165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solidFill>
                  <a:srgbClr val="0000CC"/>
                </a:solidFill>
                <a:ea typeface="Corbel" charset="0"/>
                <a:cs typeface="Corbel" charset="0"/>
              </a:rPr>
              <a:t>Average FCT for Flows &gt; 10MB </a:t>
            </a:r>
            <a:endParaRPr lang="zh-CN" altLang="en-US" dirty="0"/>
          </a:p>
        </p:txBody>
      </p:sp>
      <p:pic>
        <p:nvPicPr>
          <p:cNvPr id="5" name="内容占位符 4"/>
          <p:cNvPicPr preferRelativeResize="0">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1443600" y="1418400"/>
            <a:ext cx="6256800" cy="3999600"/>
          </a:xfrm>
        </p:spPr>
      </p:pic>
      <p:sp>
        <p:nvSpPr>
          <p:cNvPr id="4" name="灯片编号占位符 3"/>
          <p:cNvSpPr>
            <a:spLocks noGrp="1"/>
          </p:cNvSpPr>
          <p:nvPr>
            <p:ph type="sldNum" sz="quarter" idx="12"/>
          </p:nvPr>
        </p:nvSpPr>
        <p:spPr/>
        <p:txBody>
          <a:bodyPr/>
          <a:lstStyle/>
          <a:p>
            <a:fld id="{0C913308-F349-4B6D-A68A-DD1791B4A57B}" type="slidenum">
              <a:rPr lang="zh-CN" altLang="en-US" smtClean="0"/>
              <a:t>106</a:t>
            </a:fld>
            <a:endParaRPr lang="zh-CN" altLang="en-US" dirty="0"/>
          </a:p>
        </p:txBody>
      </p:sp>
      <p:sp useBgFill="1">
        <p:nvSpPr>
          <p:cNvPr id="7" name="Rounded Rectangle 51"/>
          <p:cNvSpPr/>
          <p:nvPr/>
        </p:nvSpPr>
        <p:spPr>
          <a:xfrm>
            <a:off x="1295635" y="5586806"/>
            <a:ext cx="6552728" cy="830702"/>
          </a:xfrm>
          <a:prstGeom prst="roundRect">
            <a:avLst/>
          </a:prstGeom>
          <a:ln w="63500" cap="flat" cmpd="sng" algn="ctr">
            <a:noFill/>
            <a:prstDash val="solid"/>
          </a:ln>
          <a:effectLst>
            <a:innerShdw blurRad="215900">
              <a:prstClr val="black"/>
            </a:innerShdw>
          </a:effectLst>
          <a:scene3d>
            <a:camera prst="orthographicFront">
              <a:rot lat="0" lon="0" rev="0"/>
            </a:camera>
            <a:lightRig rig="threePt" dir="tl"/>
          </a:scene3d>
          <a:sp3d prstMaterial="metal"/>
        </p:spPr>
        <p:txBody>
          <a:bodyPr wrap="square" anchor="ctr">
            <a:noAutofit/>
          </a:bodyPr>
          <a:lstStyle/>
          <a:p>
            <a:pPr marL="0" lvl="1" algn="ctr"/>
            <a:r>
              <a:rPr lang="en-US" altLang="zh-CN" sz="3200" dirty="0"/>
              <a:t>BCC only trades a little throughput</a:t>
            </a:r>
            <a:endParaRPr lang="zh-CN" altLang="en-US" sz="3200" dirty="0"/>
          </a:p>
        </p:txBody>
      </p:sp>
    </p:spTree>
    <p:extLst>
      <p:ext uri="{BB962C8B-B14F-4D97-AF65-F5344CB8AC3E}">
        <p14:creationId xmlns:p14="http://schemas.microsoft.com/office/powerpoint/2010/main" val="36557572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srgbClr val="0000CC"/>
                </a:solidFill>
                <a:ea typeface="Corbel" charset="0"/>
                <a:cs typeface="Corbel" charset="0"/>
              </a:rPr>
              <a:t>BCC Recap</a:t>
            </a:r>
            <a:endParaRPr lang="zh-CN" altLang="en-US" dirty="0"/>
          </a:p>
        </p:txBody>
      </p:sp>
      <p:sp>
        <p:nvSpPr>
          <p:cNvPr id="3" name="内容占位符 2"/>
          <p:cNvSpPr>
            <a:spLocks noGrp="1"/>
          </p:cNvSpPr>
          <p:nvPr>
            <p:ph idx="1"/>
          </p:nvPr>
        </p:nvSpPr>
        <p:spPr>
          <a:xfrm>
            <a:off x="457200" y="1600200"/>
            <a:ext cx="8229600" cy="4925144"/>
          </a:xfrm>
        </p:spPr>
        <p:txBody>
          <a:bodyPr>
            <a:normAutofit/>
          </a:bodyPr>
          <a:lstStyle/>
          <a:p>
            <a:r>
              <a:rPr lang="en-US" altLang="zh-CN" dirty="0"/>
              <a:t>Abundant Buffer</a:t>
            </a:r>
          </a:p>
          <a:p>
            <a:pPr lvl="1"/>
            <a:r>
              <a:rPr lang="en-US" altLang="zh-CN" dirty="0"/>
              <a:t>Deliver high throughput &amp; low packet loss rate</a:t>
            </a:r>
          </a:p>
          <a:p>
            <a:endParaRPr lang="en-US" altLang="zh-CN" sz="1600" dirty="0"/>
          </a:p>
          <a:p>
            <a:r>
              <a:rPr lang="en-US" altLang="zh-CN" dirty="0"/>
              <a:t>Scarce Buffer</a:t>
            </a:r>
          </a:p>
          <a:p>
            <a:pPr lvl="1"/>
            <a:r>
              <a:rPr lang="en-US" altLang="zh-CN" dirty="0"/>
              <a:t>Trade a little throughput for low packet loss rate</a:t>
            </a:r>
          </a:p>
          <a:p>
            <a:pPr marL="457200" lvl="1" indent="0">
              <a:buNone/>
            </a:pPr>
            <a:endParaRPr lang="en-US" altLang="zh-CN" sz="1600" dirty="0"/>
          </a:p>
          <a:p>
            <a:r>
              <a:rPr lang="en-US" altLang="zh-CN" dirty="0"/>
              <a:t>Readily-deployable</a:t>
            </a:r>
          </a:p>
          <a:p>
            <a:pPr lvl="1"/>
            <a:r>
              <a:rPr lang="en-US" altLang="zh-CN" dirty="0"/>
              <a:t>One more ECN configuration is enough</a:t>
            </a:r>
          </a:p>
          <a:p>
            <a:pPr lvl="1"/>
            <a:endParaRPr lang="en-US" altLang="zh-CN"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t>107</a:t>
            </a:fld>
            <a:endParaRPr lang="zh-CN" altLang="en-US" dirty="0"/>
          </a:p>
        </p:txBody>
      </p:sp>
    </p:spTree>
    <p:extLst>
      <p:ext uri="{BB962C8B-B14F-4D97-AF65-F5344CB8AC3E}">
        <p14:creationId xmlns:p14="http://schemas.microsoft.com/office/powerpoint/2010/main" val="309696700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2564904"/>
            <a:ext cx="8229600" cy="1143000"/>
          </a:xfrm>
        </p:spPr>
        <p:txBody>
          <a:bodyPr>
            <a:normAutofit/>
          </a:bodyPr>
          <a:lstStyle/>
          <a:p>
            <a:r>
              <a:rPr lang="en-US" altLang="zh-CN" sz="5400" b="1" dirty="0">
                <a:solidFill>
                  <a:srgbClr val="0000CC"/>
                </a:solidFill>
                <a:cs typeface="Times New Roman" panose="02020603050405020304" pitchFamily="18" charset="0"/>
              </a:rPr>
              <a:t>Summary</a:t>
            </a:r>
            <a:endParaRPr lang="zh-CN" altLang="en-US" sz="5400" b="1" dirty="0">
              <a:solidFill>
                <a:srgbClr val="0000CC"/>
              </a:solidFill>
              <a:cs typeface="Times New Roman" panose="02020603050405020304" pitchFamily="18" charset="0"/>
            </a:endParaRPr>
          </a:p>
        </p:txBody>
      </p:sp>
      <p:sp>
        <p:nvSpPr>
          <p:cNvPr id="5" name="灯片编号占位符 4"/>
          <p:cNvSpPr>
            <a:spLocks noGrp="1"/>
          </p:cNvSpPr>
          <p:nvPr>
            <p:ph type="sldNum" sz="quarter" idx="12"/>
          </p:nvPr>
        </p:nvSpPr>
        <p:spPr/>
        <p:txBody>
          <a:bodyPr/>
          <a:lstStyle/>
          <a:p>
            <a:fld id="{0C913308-F349-4B6D-A68A-DD1791B4A57B}" type="slidenum">
              <a:rPr lang="zh-CN" altLang="en-US" smtClean="0"/>
              <a:t>108</a:t>
            </a:fld>
            <a:endParaRPr lang="zh-CN" altLang="en-US" dirty="0"/>
          </a:p>
        </p:txBody>
      </p:sp>
    </p:spTree>
    <p:extLst>
      <p:ext uri="{BB962C8B-B14F-4D97-AF65-F5344CB8AC3E}">
        <p14:creationId xmlns:p14="http://schemas.microsoft.com/office/powerpoint/2010/main" val="188155915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solidFill>
                  <a:srgbClr val="0000CC"/>
                </a:solidFill>
                <a:ea typeface="Corbel" charset="0"/>
                <a:cs typeface="Corbel" charset="0"/>
              </a:rPr>
              <a:t>Thesis Contributions</a:t>
            </a:r>
            <a:endParaRPr lang="zh-CN" altLang="en-US" dirty="0">
              <a:solidFill>
                <a:srgbClr val="0000CC"/>
              </a:solidFill>
              <a:ea typeface="Corbel" charset="0"/>
              <a:cs typeface="Corbel" charset="0"/>
            </a:endParaRPr>
          </a:p>
        </p:txBody>
      </p:sp>
      <p:sp>
        <p:nvSpPr>
          <p:cNvPr id="3" name="内容占位符 2"/>
          <p:cNvSpPr>
            <a:spLocks noGrp="1"/>
          </p:cNvSpPr>
          <p:nvPr>
            <p:ph idx="1"/>
          </p:nvPr>
        </p:nvSpPr>
        <p:spPr/>
        <p:txBody>
          <a:bodyPr>
            <a:normAutofit/>
          </a:bodyPr>
          <a:lstStyle/>
          <a:p>
            <a:r>
              <a:rPr lang="en-US" altLang="zh-CN" b="1" dirty="0">
                <a:solidFill>
                  <a:srgbClr val="0000CC"/>
                </a:solidFill>
                <a:cs typeface="Times New Roman" panose="02020603050405020304" pitchFamily="18" charset="0"/>
              </a:rPr>
              <a:t>PIAS</a:t>
            </a:r>
            <a:r>
              <a:rPr lang="en-US" altLang="zh-CN" dirty="0"/>
              <a:t>: a practical information-agnostic flow scheduling to minimize flow completion time</a:t>
            </a:r>
          </a:p>
          <a:p>
            <a:endParaRPr lang="en-US" altLang="zh-CN" sz="400" dirty="0"/>
          </a:p>
          <a:p>
            <a:r>
              <a:rPr lang="en-US" altLang="zh-CN" b="1" dirty="0">
                <a:solidFill>
                  <a:srgbClr val="0000CC"/>
                </a:solidFill>
                <a:cs typeface="Times New Roman" panose="02020603050405020304" pitchFamily="18" charset="0"/>
              </a:rPr>
              <a:t>MQ-ECN &amp; TCN</a:t>
            </a:r>
            <a:r>
              <a:rPr lang="en-US" altLang="zh-CN" dirty="0"/>
              <a:t>: new AQM solutions to enable ECN marking over packet schedulers </a:t>
            </a:r>
          </a:p>
          <a:p>
            <a:endParaRPr lang="en-US" altLang="zh-CN" sz="400" dirty="0"/>
          </a:p>
          <a:p>
            <a:r>
              <a:rPr lang="en-US" altLang="zh-CN" b="1" dirty="0">
                <a:solidFill>
                  <a:srgbClr val="0000CC"/>
                </a:solidFill>
                <a:cs typeface="Times New Roman" panose="02020603050405020304" pitchFamily="18" charset="0"/>
              </a:rPr>
              <a:t>BCC</a:t>
            </a:r>
            <a:r>
              <a:rPr lang="en-US" altLang="zh-CN" dirty="0">
                <a:cs typeface="Times New Roman" panose="02020603050405020304" pitchFamily="18" charset="0"/>
              </a:rPr>
              <a:t>: a simple buffer-aware solution for high speed extremely shallow-buffered DCNs  </a:t>
            </a:r>
            <a:endParaRPr lang="zh-CN" altLang="en-US" b="1" dirty="0">
              <a:solidFill>
                <a:srgbClr val="0000CC"/>
              </a:solidFill>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0C913308-F349-4B6D-A68A-DD1791B4A57B}" type="slidenum">
              <a:rPr lang="zh-CN" altLang="en-US" smtClean="0"/>
              <a:t>109</a:t>
            </a:fld>
            <a:endParaRPr lang="zh-CN" altLang="en-US" dirty="0"/>
          </a:p>
        </p:txBody>
      </p:sp>
    </p:spTree>
    <p:extLst>
      <p:ext uri="{BB962C8B-B14F-4D97-AF65-F5344CB8AC3E}">
        <p14:creationId xmlns:p14="http://schemas.microsoft.com/office/powerpoint/2010/main" val="3492580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0C913308-F349-4B6D-A68A-DD1791B4A57B}" type="slidenum">
              <a:rPr lang="zh-CN" altLang="en-US" smtClean="0"/>
              <a:t>11</a:t>
            </a:fld>
            <a:endParaRPr lang="zh-CN" altLang="en-US" dirty="0"/>
          </a:p>
        </p:txBody>
      </p:sp>
      <p:sp>
        <p:nvSpPr>
          <p:cNvPr id="26" name="TextBox 132"/>
          <p:cNvSpPr txBox="1"/>
          <p:nvPr/>
        </p:nvSpPr>
        <p:spPr>
          <a:xfrm>
            <a:off x="899592" y="2152255"/>
            <a:ext cx="3096344" cy="954107"/>
          </a:xfrm>
          <a:prstGeom prst="rect">
            <a:avLst/>
          </a:prstGeom>
          <a:ln/>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en-US" sz="2800" b="1" dirty="0"/>
              <a:t>Buffer Management</a:t>
            </a:r>
          </a:p>
        </p:txBody>
      </p:sp>
      <p:sp>
        <p:nvSpPr>
          <p:cNvPr id="27" name="TextBox 132"/>
          <p:cNvSpPr txBox="1"/>
          <p:nvPr/>
        </p:nvSpPr>
        <p:spPr>
          <a:xfrm>
            <a:off x="892696" y="3501706"/>
            <a:ext cx="3096344" cy="954107"/>
          </a:xfrm>
          <a:prstGeom prst="rect">
            <a:avLst/>
          </a:prstGeom>
          <a:ln/>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en-US" sz="2800" b="1" dirty="0"/>
              <a:t>Active Queue Management</a:t>
            </a:r>
          </a:p>
        </p:txBody>
      </p:sp>
      <p:sp>
        <p:nvSpPr>
          <p:cNvPr id="28" name="TextBox 132"/>
          <p:cNvSpPr txBox="1"/>
          <p:nvPr/>
        </p:nvSpPr>
        <p:spPr>
          <a:xfrm>
            <a:off x="904176" y="4851157"/>
            <a:ext cx="3096344" cy="954107"/>
          </a:xfrm>
          <a:prstGeom prst="rect">
            <a:avLst/>
          </a:prstGeom>
          <a:ln/>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en-US" sz="2800" b="1" dirty="0"/>
              <a:t>Packet </a:t>
            </a:r>
          </a:p>
          <a:p>
            <a:pPr algn="ctr"/>
            <a:r>
              <a:rPr lang="en-US" sz="2800" b="1" dirty="0"/>
              <a:t>Scheduler</a:t>
            </a:r>
          </a:p>
        </p:txBody>
      </p:sp>
      <p:cxnSp>
        <p:nvCxnSpPr>
          <p:cNvPr id="31" name="直接箭头连接符 30"/>
          <p:cNvCxnSpPr/>
          <p:nvPr/>
        </p:nvCxnSpPr>
        <p:spPr>
          <a:xfrm flipH="1">
            <a:off x="2428096" y="3106362"/>
            <a:ext cx="6896" cy="395344"/>
          </a:xfrm>
          <a:prstGeom prst="straightConnector1">
            <a:avLst/>
          </a:prstGeom>
          <a:ln w="381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36" name="直接箭头连接符 35"/>
          <p:cNvCxnSpPr/>
          <p:nvPr/>
        </p:nvCxnSpPr>
        <p:spPr>
          <a:xfrm flipH="1">
            <a:off x="2421200" y="4475245"/>
            <a:ext cx="6896" cy="395344"/>
          </a:xfrm>
          <a:prstGeom prst="straightConnector1">
            <a:avLst/>
          </a:prstGeom>
          <a:ln w="381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37" name="直接箭头连接符 36"/>
          <p:cNvCxnSpPr/>
          <p:nvPr/>
        </p:nvCxnSpPr>
        <p:spPr>
          <a:xfrm flipH="1">
            <a:off x="2414304" y="5785832"/>
            <a:ext cx="6896" cy="395344"/>
          </a:xfrm>
          <a:prstGeom prst="straightConnector1">
            <a:avLst/>
          </a:prstGeom>
          <a:ln w="381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38" name="直接箭头连接符 37"/>
          <p:cNvCxnSpPr/>
          <p:nvPr/>
        </p:nvCxnSpPr>
        <p:spPr>
          <a:xfrm flipH="1">
            <a:off x="2428096" y="1766627"/>
            <a:ext cx="6896" cy="395344"/>
          </a:xfrm>
          <a:prstGeom prst="straightConnector1">
            <a:avLst/>
          </a:prstGeom>
          <a:ln w="381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sp>
        <p:nvSpPr>
          <p:cNvPr id="39" name="文本框 38"/>
          <p:cNvSpPr txBox="1"/>
          <p:nvPr/>
        </p:nvSpPr>
        <p:spPr>
          <a:xfrm>
            <a:off x="1619672" y="1340768"/>
            <a:ext cx="1728192" cy="523220"/>
          </a:xfrm>
          <a:prstGeom prst="rect">
            <a:avLst/>
          </a:prstGeom>
          <a:noFill/>
        </p:spPr>
        <p:txBody>
          <a:bodyPr wrap="square" rtlCol="0">
            <a:spAutoFit/>
          </a:bodyPr>
          <a:lstStyle/>
          <a:p>
            <a:pPr algn="ctr"/>
            <a:r>
              <a:rPr lang="en-US" altLang="zh-CN" sz="2800" b="1" dirty="0"/>
              <a:t>Packet In</a:t>
            </a:r>
            <a:endParaRPr lang="zh-CN" altLang="en-US" sz="2800" b="1" dirty="0"/>
          </a:p>
        </p:txBody>
      </p:sp>
      <p:sp>
        <p:nvSpPr>
          <p:cNvPr id="40" name="文本框 39"/>
          <p:cNvSpPr txBox="1"/>
          <p:nvPr/>
        </p:nvSpPr>
        <p:spPr>
          <a:xfrm>
            <a:off x="1433344" y="6074132"/>
            <a:ext cx="1914520" cy="523220"/>
          </a:xfrm>
          <a:prstGeom prst="rect">
            <a:avLst/>
          </a:prstGeom>
          <a:noFill/>
        </p:spPr>
        <p:txBody>
          <a:bodyPr wrap="square" rtlCol="0">
            <a:spAutoFit/>
          </a:bodyPr>
          <a:lstStyle/>
          <a:p>
            <a:pPr algn="ctr"/>
            <a:r>
              <a:rPr lang="en-US" altLang="zh-CN" sz="2800" b="1" dirty="0"/>
              <a:t>Packet Out</a:t>
            </a:r>
            <a:endParaRPr lang="zh-CN" altLang="en-US" sz="2800" b="1" dirty="0"/>
          </a:p>
        </p:txBody>
      </p:sp>
      <p:sp>
        <p:nvSpPr>
          <p:cNvPr id="41" name="文本框 40"/>
          <p:cNvSpPr txBox="1"/>
          <p:nvPr/>
        </p:nvSpPr>
        <p:spPr>
          <a:xfrm>
            <a:off x="4592528" y="2152254"/>
            <a:ext cx="4320480" cy="954107"/>
          </a:xfrm>
          <a:prstGeom prst="rect">
            <a:avLst/>
          </a:prstGeom>
          <a:noFill/>
        </p:spPr>
        <p:txBody>
          <a:bodyPr wrap="square" rtlCol="0">
            <a:spAutoFit/>
          </a:bodyPr>
          <a:lstStyle/>
          <a:p>
            <a:pPr algn="ctr"/>
            <a:r>
              <a:rPr lang="en-US" altLang="zh-CN" sz="2800" dirty="0"/>
              <a:t>Accept the packet if there is enough buffer space</a:t>
            </a:r>
            <a:endParaRPr lang="zh-CN" altLang="en-US" sz="2800" dirty="0"/>
          </a:p>
        </p:txBody>
      </p:sp>
      <p:sp>
        <p:nvSpPr>
          <p:cNvPr id="42" name="文本框 41"/>
          <p:cNvSpPr txBox="1"/>
          <p:nvPr/>
        </p:nvSpPr>
        <p:spPr>
          <a:xfrm>
            <a:off x="4572000" y="3521138"/>
            <a:ext cx="4320480" cy="954107"/>
          </a:xfrm>
          <a:prstGeom prst="rect">
            <a:avLst/>
          </a:prstGeom>
          <a:noFill/>
        </p:spPr>
        <p:txBody>
          <a:bodyPr wrap="square" rtlCol="0">
            <a:spAutoFit/>
          </a:bodyPr>
          <a:lstStyle/>
          <a:p>
            <a:pPr algn="ctr"/>
            <a:r>
              <a:rPr lang="en-US" altLang="zh-CN" sz="2800" dirty="0"/>
              <a:t>Mark the packet to reduce switch queueing</a:t>
            </a:r>
            <a:endParaRPr lang="zh-CN" altLang="en-US" sz="2800" dirty="0"/>
          </a:p>
        </p:txBody>
      </p:sp>
      <p:sp>
        <p:nvSpPr>
          <p:cNvPr id="43" name="文本框 42"/>
          <p:cNvSpPr txBox="1"/>
          <p:nvPr/>
        </p:nvSpPr>
        <p:spPr>
          <a:xfrm>
            <a:off x="4392960" y="4890022"/>
            <a:ext cx="4320480" cy="954107"/>
          </a:xfrm>
          <a:prstGeom prst="rect">
            <a:avLst/>
          </a:prstGeom>
          <a:noFill/>
        </p:spPr>
        <p:txBody>
          <a:bodyPr wrap="square" rtlCol="0">
            <a:spAutoFit/>
          </a:bodyPr>
          <a:lstStyle/>
          <a:p>
            <a:pPr algn="ctr"/>
            <a:r>
              <a:rPr lang="en-US" altLang="zh-CN" sz="2800" dirty="0"/>
              <a:t>Decide the sequence of packets to transmit</a:t>
            </a:r>
            <a:endParaRPr lang="zh-CN" altLang="en-US" sz="2800" dirty="0"/>
          </a:p>
        </p:txBody>
      </p:sp>
      <p:sp>
        <p:nvSpPr>
          <p:cNvPr id="3" name="标题 2"/>
          <p:cNvSpPr>
            <a:spLocks noGrp="1"/>
          </p:cNvSpPr>
          <p:nvPr>
            <p:ph type="title"/>
          </p:nvPr>
        </p:nvSpPr>
        <p:spPr/>
        <p:txBody>
          <a:bodyPr/>
          <a:lstStyle/>
          <a:p>
            <a:r>
              <a:rPr lang="en-US" altLang="zh-CN" dirty="0">
                <a:solidFill>
                  <a:srgbClr val="0000CC"/>
                </a:solidFill>
                <a:cs typeface="Times New Roman" panose="02020603050405020304" pitchFamily="18" charset="0"/>
              </a:rPr>
              <a:t> Thesis Components</a:t>
            </a:r>
            <a:endParaRPr lang="zh-CN" altLang="en-US" dirty="0"/>
          </a:p>
        </p:txBody>
      </p:sp>
    </p:spTree>
    <p:extLst>
      <p:ext uri="{BB962C8B-B14F-4D97-AF65-F5344CB8AC3E}">
        <p14:creationId xmlns:p14="http://schemas.microsoft.com/office/powerpoint/2010/main" val="232481392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7504" y="125760"/>
            <a:ext cx="8964488" cy="1143000"/>
          </a:xfrm>
        </p:spPr>
        <p:txBody>
          <a:bodyPr>
            <a:noAutofit/>
          </a:bodyPr>
          <a:lstStyle/>
          <a:p>
            <a:r>
              <a:rPr lang="en-US" altLang="zh-CN" sz="3600">
                <a:solidFill>
                  <a:srgbClr val="0000CC"/>
                </a:solidFill>
                <a:ea typeface="Corbel" charset="0"/>
                <a:cs typeface="Corbel" charset="0"/>
              </a:rPr>
              <a:t>Future Work: High </a:t>
            </a:r>
            <a:r>
              <a:rPr lang="en-US" altLang="zh-CN" sz="3600" dirty="0">
                <a:solidFill>
                  <a:srgbClr val="0000CC"/>
                </a:solidFill>
                <a:ea typeface="Corbel" charset="0"/>
                <a:cs typeface="Corbel" charset="0"/>
              </a:rPr>
              <a:t>Speed Programmable DCNs</a:t>
            </a:r>
          </a:p>
        </p:txBody>
      </p:sp>
      <p:sp>
        <p:nvSpPr>
          <p:cNvPr id="3" name="内容占位符 2"/>
          <p:cNvSpPr>
            <a:spLocks noGrp="1"/>
          </p:cNvSpPr>
          <p:nvPr>
            <p:ph idx="1"/>
          </p:nvPr>
        </p:nvSpPr>
        <p:spPr/>
        <p:txBody>
          <a:bodyPr/>
          <a:lstStyle/>
          <a:p>
            <a:r>
              <a:rPr lang="en-US" altLang="zh-CN" dirty="0"/>
              <a:t>Many open problems in high speed DCNs</a:t>
            </a:r>
          </a:p>
          <a:p>
            <a:endParaRPr lang="en-US" altLang="zh-CN" sz="400" dirty="0"/>
          </a:p>
          <a:p>
            <a:r>
              <a:rPr lang="en-US" altLang="zh-CN" dirty="0"/>
              <a:t>More and more network stacks &amp; functions offloaded to programmable hardware</a:t>
            </a:r>
          </a:p>
        </p:txBody>
      </p:sp>
      <p:sp>
        <p:nvSpPr>
          <p:cNvPr id="4" name="灯片编号占位符 3"/>
          <p:cNvSpPr>
            <a:spLocks noGrp="1"/>
          </p:cNvSpPr>
          <p:nvPr>
            <p:ph type="sldNum" sz="quarter" idx="12"/>
          </p:nvPr>
        </p:nvSpPr>
        <p:spPr/>
        <p:txBody>
          <a:bodyPr/>
          <a:lstStyle/>
          <a:p>
            <a:fld id="{0C913308-F349-4B6D-A68A-DD1791B4A57B}" type="slidenum">
              <a:rPr lang="zh-CN" altLang="en-US" smtClean="0"/>
              <a:t>110</a:t>
            </a:fld>
            <a:endParaRPr lang="zh-CN" altLang="en-US" dirty="0"/>
          </a:p>
        </p:txBody>
      </p:sp>
      <p:pic>
        <p:nvPicPr>
          <p:cNvPr id="7" name="图片 6"/>
          <p:cNvPicPr>
            <a:picLocks noChangeAspect="1"/>
          </p:cNvPicPr>
          <p:nvPr/>
        </p:nvPicPr>
        <p:blipFill>
          <a:blip r:embed="rId2"/>
          <a:stretch>
            <a:fillRect/>
          </a:stretch>
        </p:blipFill>
        <p:spPr>
          <a:xfrm>
            <a:off x="596576" y="3592900"/>
            <a:ext cx="4661912" cy="2307826"/>
          </a:xfrm>
          <a:prstGeom prst="rect">
            <a:avLst/>
          </a:prstGeom>
        </p:spPr>
      </p:pic>
      <p:pic>
        <p:nvPicPr>
          <p:cNvPr id="8" name="图片 7"/>
          <p:cNvPicPr>
            <a:picLocks noChangeAspect="1"/>
          </p:cNvPicPr>
          <p:nvPr/>
        </p:nvPicPr>
        <p:blipFill>
          <a:blip r:embed="rId3"/>
          <a:stretch>
            <a:fillRect/>
          </a:stretch>
        </p:blipFill>
        <p:spPr>
          <a:xfrm>
            <a:off x="5562526" y="3589314"/>
            <a:ext cx="3124274" cy="2303644"/>
          </a:xfrm>
          <a:prstGeom prst="rect">
            <a:avLst/>
          </a:prstGeom>
        </p:spPr>
      </p:pic>
      <p:sp>
        <p:nvSpPr>
          <p:cNvPr id="11" name="TextBox 19"/>
          <p:cNvSpPr txBox="1"/>
          <p:nvPr/>
        </p:nvSpPr>
        <p:spPr>
          <a:xfrm>
            <a:off x="5258488" y="5939988"/>
            <a:ext cx="3744416"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b="1" dirty="0"/>
              <a:t>Tofino @ Barefoot Networks</a:t>
            </a:r>
          </a:p>
        </p:txBody>
      </p:sp>
      <p:sp>
        <p:nvSpPr>
          <p:cNvPr id="12" name="TextBox 19"/>
          <p:cNvSpPr txBox="1"/>
          <p:nvPr/>
        </p:nvSpPr>
        <p:spPr>
          <a:xfrm>
            <a:off x="982032" y="5939988"/>
            <a:ext cx="3744416"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b="1" dirty="0" err="1"/>
              <a:t>SmartNIC</a:t>
            </a:r>
            <a:r>
              <a:rPr lang="en-US" b="1" dirty="0"/>
              <a:t> @ Microsoft Azure</a:t>
            </a:r>
          </a:p>
        </p:txBody>
      </p:sp>
    </p:spTree>
    <p:extLst>
      <p:ext uri="{BB962C8B-B14F-4D97-AF65-F5344CB8AC3E}">
        <p14:creationId xmlns:p14="http://schemas.microsoft.com/office/powerpoint/2010/main" val="254895558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46856" y="-162272"/>
            <a:ext cx="8229600" cy="1143000"/>
          </a:xfrm>
        </p:spPr>
        <p:txBody>
          <a:bodyPr>
            <a:normAutofit/>
          </a:bodyPr>
          <a:lstStyle/>
          <a:p>
            <a:r>
              <a:rPr lang="en-US" altLang="zh-CN" sz="3600" dirty="0">
                <a:solidFill>
                  <a:srgbClr val="0000CC"/>
                </a:solidFill>
                <a:ea typeface="Corbel" charset="0"/>
                <a:cs typeface="Corbel" charset="0"/>
              </a:rPr>
              <a:t>Publication list in PhD study</a:t>
            </a:r>
            <a:endParaRPr lang="zh-CN" altLang="en-US" sz="3600" dirty="0"/>
          </a:p>
        </p:txBody>
      </p:sp>
      <p:sp>
        <p:nvSpPr>
          <p:cNvPr id="3" name="内容占位符 2"/>
          <p:cNvSpPr>
            <a:spLocks noGrp="1"/>
          </p:cNvSpPr>
          <p:nvPr>
            <p:ph idx="1"/>
          </p:nvPr>
        </p:nvSpPr>
        <p:spPr>
          <a:xfrm>
            <a:off x="457200" y="620688"/>
            <a:ext cx="8229600" cy="6237312"/>
          </a:xfrm>
        </p:spPr>
        <p:txBody>
          <a:bodyPr>
            <a:normAutofit fontScale="70000" lnSpcReduction="20000"/>
          </a:bodyPr>
          <a:lstStyle/>
          <a:p>
            <a:pPr marL="457200" indent="-457200">
              <a:buFont typeface="+mj-lt"/>
              <a:buAutoNum type="arabicPeriod"/>
            </a:pPr>
            <a:endParaRPr lang="en-US" altLang="zh-CN" sz="2000" b="1" dirty="0"/>
          </a:p>
          <a:p>
            <a:pPr marL="457200" indent="-457200">
              <a:buFont typeface="+mj-lt"/>
              <a:buAutoNum type="arabicPeriod"/>
            </a:pPr>
            <a:r>
              <a:rPr lang="en-US" altLang="zh-CN" sz="2000" b="1" dirty="0"/>
              <a:t>Wei Bai</a:t>
            </a:r>
            <a:r>
              <a:rPr lang="en-US" altLang="zh-CN" sz="2000" dirty="0"/>
              <a:t>, Li Chen, Kai Chen, </a:t>
            </a:r>
            <a:r>
              <a:rPr lang="en-US" altLang="zh-CN" sz="2000" dirty="0" err="1"/>
              <a:t>Dongsu</a:t>
            </a:r>
            <a:r>
              <a:rPr lang="en-US" altLang="zh-CN" sz="2000" dirty="0"/>
              <a:t> Han, Chen Tian, </a:t>
            </a:r>
            <a:r>
              <a:rPr lang="en-US" altLang="zh-CN" sz="2000" dirty="0" err="1"/>
              <a:t>Hao</a:t>
            </a:r>
            <a:r>
              <a:rPr lang="en-US" altLang="zh-CN" sz="2000" dirty="0"/>
              <a:t> Wang, “Information-Agnostic Flow Scheduling for Commodity Data Centers”, </a:t>
            </a:r>
            <a:r>
              <a:rPr lang="en-US" altLang="zh-CN" sz="2000" b="1" dirty="0"/>
              <a:t>USENIX NSDI 2015 </a:t>
            </a:r>
            <a:r>
              <a:rPr lang="en-US" altLang="zh-CN" sz="2000" dirty="0"/>
              <a:t>(journal version accepted by </a:t>
            </a:r>
            <a:r>
              <a:rPr lang="en-US" altLang="zh-CN" sz="2000" b="1" dirty="0"/>
              <a:t>IEEE/ACM Transactions on Networking </a:t>
            </a:r>
            <a:r>
              <a:rPr lang="en-US" altLang="zh-CN" sz="2000" dirty="0"/>
              <a:t>in 2017)</a:t>
            </a:r>
          </a:p>
          <a:p>
            <a:pPr marL="457200" indent="-457200">
              <a:buAutoNum type="arabicPeriod"/>
            </a:pPr>
            <a:r>
              <a:rPr lang="it-IT" altLang="zh-CN" sz="2000" b="1" dirty="0" err="1"/>
              <a:t>Wei</a:t>
            </a:r>
            <a:r>
              <a:rPr lang="it-IT" altLang="zh-CN" sz="2000" b="1" dirty="0"/>
              <a:t> Bai</a:t>
            </a:r>
            <a:r>
              <a:rPr lang="it-IT" altLang="zh-CN" sz="2000" dirty="0"/>
              <a:t>, Li Chen, Kai Chen, Haitao Wu, </a:t>
            </a:r>
            <a:r>
              <a:rPr lang="en-US" altLang="zh-CN" sz="2000" dirty="0"/>
              <a:t>“</a:t>
            </a:r>
            <a:r>
              <a:rPr lang="it-IT" altLang="zh-CN" sz="2000" dirty="0"/>
              <a:t>Enabling ECN in Multi-Service Multi-Queue Data Centers</a:t>
            </a:r>
            <a:r>
              <a:rPr lang="en-US" altLang="zh-CN" sz="2000" dirty="0"/>
              <a:t>”, </a:t>
            </a:r>
            <a:r>
              <a:rPr lang="en-US" altLang="zh-CN" sz="2000" b="1" dirty="0"/>
              <a:t>USENIX NSDI 2016</a:t>
            </a:r>
          </a:p>
          <a:p>
            <a:pPr marL="457200" indent="-457200">
              <a:buFont typeface="Arial" pitchFamily="34" charset="0"/>
              <a:buAutoNum type="arabicPeriod"/>
            </a:pPr>
            <a:r>
              <a:rPr lang="en-US" altLang="zh-CN" sz="2000" b="1" dirty="0"/>
              <a:t>Wei Bai</a:t>
            </a:r>
            <a:r>
              <a:rPr lang="en-US" altLang="zh-CN" sz="2000" dirty="0"/>
              <a:t>, Kai Chen, Li Chen, </a:t>
            </a:r>
            <a:r>
              <a:rPr lang="en-US" altLang="zh-CN" sz="2000" dirty="0" err="1"/>
              <a:t>Changhoon</a:t>
            </a:r>
            <a:r>
              <a:rPr lang="en-US" altLang="zh-CN" sz="2000" dirty="0"/>
              <a:t> Kim, </a:t>
            </a:r>
            <a:r>
              <a:rPr lang="en-US" altLang="zh-CN" sz="2000" dirty="0" err="1"/>
              <a:t>Haitao</a:t>
            </a:r>
            <a:r>
              <a:rPr lang="en-US" altLang="zh-CN" sz="2000" dirty="0"/>
              <a:t> Wu, “Enabling ECN over Generic Packet Scheduling”, </a:t>
            </a:r>
            <a:r>
              <a:rPr lang="en-US" altLang="zh-CN" sz="2000" b="1" dirty="0"/>
              <a:t>ACM </a:t>
            </a:r>
            <a:r>
              <a:rPr lang="en-US" altLang="zh-CN" sz="2000" b="1" dirty="0" err="1"/>
              <a:t>CoNEXT</a:t>
            </a:r>
            <a:r>
              <a:rPr lang="en-US" altLang="zh-CN" sz="2000" b="1" dirty="0"/>
              <a:t> 2016</a:t>
            </a:r>
          </a:p>
          <a:p>
            <a:pPr marL="457200" indent="-457200">
              <a:buAutoNum type="arabicPeriod"/>
            </a:pPr>
            <a:r>
              <a:rPr lang="en-US" altLang="zh-CN" sz="2000" b="1" dirty="0"/>
              <a:t>Wei Bai</a:t>
            </a:r>
            <a:r>
              <a:rPr lang="en-US" altLang="zh-CN" sz="2000" dirty="0"/>
              <a:t>, Li Chen, Kai Chen, </a:t>
            </a:r>
            <a:r>
              <a:rPr lang="en-US" altLang="zh-CN" sz="2000" dirty="0" err="1"/>
              <a:t>Dongsu</a:t>
            </a:r>
            <a:r>
              <a:rPr lang="en-US" altLang="zh-CN" sz="2000" dirty="0"/>
              <a:t> Han, Chen Tian, </a:t>
            </a:r>
            <a:r>
              <a:rPr lang="en-US" altLang="zh-CN" sz="2000" dirty="0" err="1"/>
              <a:t>Weicheng</a:t>
            </a:r>
            <a:r>
              <a:rPr lang="en-US" altLang="zh-CN" sz="2000" dirty="0"/>
              <a:t> Sun, “PIAS: Practical Information-Agnostic Flow Scheduling for Data Center Networks”, </a:t>
            </a:r>
            <a:r>
              <a:rPr lang="en-US" altLang="zh-CN" sz="2000" b="1" dirty="0"/>
              <a:t>ACM </a:t>
            </a:r>
            <a:r>
              <a:rPr lang="en-US" altLang="zh-CN" sz="2000" b="1" dirty="0" err="1"/>
              <a:t>HotNets</a:t>
            </a:r>
            <a:r>
              <a:rPr lang="en-US" altLang="zh-CN" sz="2000" b="1" dirty="0"/>
              <a:t> 2014</a:t>
            </a:r>
          </a:p>
          <a:p>
            <a:pPr marL="457200" indent="-457200">
              <a:buAutoNum type="arabicPeriod"/>
            </a:pPr>
            <a:r>
              <a:rPr lang="en-US" altLang="zh-CN" sz="2000" b="1" dirty="0"/>
              <a:t>Wei Bai</a:t>
            </a:r>
            <a:r>
              <a:rPr lang="en-US" altLang="zh-CN" sz="2000" dirty="0"/>
              <a:t>, Kai Chen, </a:t>
            </a:r>
            <a:r>
              <a:rPr lang="en-US" altLang="zh-CN" sz="2000" dirty="0" err="1"/>
              <a:t>Haitao</a:t>
            </a:r>
            <a:r>
              <a:rPr lang="en-US" altLang="zh-CN" sz="2000" dirty="0"/>
              <a:t> Wu, </a:t>
            </a:r>
            <a:r>
              <a:rPr lang="en-US" altLang="zh-CN" sz="2000" dirty="0" err="1"/>
              <a:t>Wuwei</a:t>
            </a:r>
            <a:r>
              <a:rPr lang="en-US" altLang="zh-CN" sz="2000" dirty="0"/>
              <a:t> Lan, </a:t>
            </a:r>
            <a:r>
              <a:rPr lang="en-US" altLang="zh-CN" sz="2000" dirty="0" err="1"/>
              <a:t>Yangming</a:t>
            </a:r>
            <a:r>
              <a:rPr lang="en-US" altLang="zh-CN" sz="2000" dirty="0"/>
              <a:t> Zhao, “PAC: Taming TCP </a:t>
            </a:r>
            <a:r>
              <a:rPr lang="en-US" altLang="zh-CN" sz="2000" dirty="0" err="1"/>
              <a:t>Incast</a:t>
            </a:r>
            <a:r>
              <a:rPr lang="en-US" altLang="zh-CN" sz="2000" dirty="0"/>
              <a:t> Congestion Using Proactive ACK Control”, </a:t>
            </a:r>
            <a:r>
              <a:rPr lang="en-US" altLang="zh-CN" sz="2000" b="1" dirty="0"/>
              <a:t>IEEE ICNP 2014</a:t>
            </a:r>
          </a:p>
          <a:p>
            <a:pPr marL="457200" indent="-457200">
              <a:buFont typeface="+mj-lt"/>
              <a:buAutoNum type="arabicPeriod" startAt="6"/>
            </a:pPr>
            <a:r>
              <a:rPr lang="en-US" altLang="zh-CN" sz="2000" dirty="0"/>
              <a:t>Hong Zhang, </a:t>
            </a:r>
            <a:r>
              <a:rPr lang="en-US" altLang="zh-CN" sz="2000" dirty="0" err="1"/>
              <a:t>Junxue</a:t>
            </a:r>
            <a:r>
              <a:rPr lang="en-US" altLang="zh-CN" sz="2000" dirty="0"/>
              <a:t> Zhang,</a:t>
            </a:r>
            <a:r>
              <a:rPr lang="en-US" altLang="zh-CN" sz="2000" b="1" dirty="0"/>
              <a:t> Wei Bai</a:t>
            </a:r>
            <a:r>
              <a:rPr lang="en-US" altLang="zh-CN" sz="2000" dirty="0"/>
              <a:t>, Kai Chen, </a:t>
            </a:r>
            <a:r>
              <a:rPr lang="en-US" altLang="zh-CN" sz="2000" dirty="0" err="1"/>
              <a:t>Mosharaf</a:t>
            </a:r>
            <a:r>
              <a:rPr lang="en-US" altLang="zh-CN" sz="2000" dirty="0"/>
              <a:t> Chowdhury, “Resilient Datacenter Load Balancing in the Wild”,</a:t>
            </a:r>
            <a:r>
              <a:rPr lang="en-US" altLang="zh-CN" sz="2000" b="1" dirty="0"/>
              <a:t> </a:t>
            </a:r>
            <a:r>
              <a:rPr lang="en-US" altLang="zh-CN" sz="2000" i="1" dirty="0"/>
              <a:t>(to appear) </a:t>
            </a:r>
            <a:r>
              <a:rPr lang="en-US" altLang="zh-CN" sz="2000" b="1" dirty="0"/>
              <a:t>ACM SIGCOMM 2017</a:t>
            </a:r>
            <a:r>
              <a:rPr lang="en-US" altLang="zh-CN" sz="2000" dirty="0"/>
              <a:t>.</a:t>
            </a:r>
          </a:p>
          <a:p>
            <a:pPr marL="457200" indent="-457200">
              <a:buFont typeface="+mj-lt"/>
              <a:buAutoNum type="arabicPeriod" startAt="6"/>
            </a:pPr>
            <a:r>
              <a:rPr lang="en-US" altLang="zh-CN" sz="2000" dirty="0" err="1"/>
              <a:t>Ziyang</a:t>
            </a:r>
            <a:r>
              <a:rPr lang="en-US" altLang="zh-CN" sz="2000" dirty="0"/>
              <a:t> Li, Wei Bai, Kai Chen, </a:t>
            </a:r>
            <a:r>
              <a:rPr lang="en-US" altLang="zh-CN" sz="2000" dirty="0" err="1"/>
              <a:t>Dongsu</a:t>
            </a:r>
            <a:r>
              <a:rPr lang="en-US" altLang="zh-CN" sz="2000" dirty="0"/>
              <a:t> Han, </a:t>
            </a:r>
            <a:r>
              <a:rPr lang="en-US" altLang="zh-CN" sz="2000" dirty="0" err="1"/>
              <a:t>Yiming</a:t>
            </a:r>
            <a:r>
              <a:rPr lang="en-US" altLang="zh-CN" sz="2000" dirty="0"/>
              <a:t> Zhang, </a:t>
            </a:r>
            <a:r>
              <a:rPr lang="en-US" altLang="zh-CN" sz="2000" dirty="0" err="1"/>
              <a:t>Dongsheng</a:t>
            </a:r>
            <a:r>
              <a:rPr lang="en-US" altLang="zh-CN" sz="2000" dirty="0"/>
              <a:t> Li, </a:t>
            </a:r>
            <a:r>
              <a:rPr lang="en-US" altLang="zh-CN" sz="2000" dirty="0" err="1"/>
              <a:t>Hongfang</a:t>
            </a:r>
            <a:r>
              <a:rPr lang="en-US" altLang="zh-CN" sz="2000" dirty="0"/>
              <a:t> Yu, “Rate-Aware Flow Scheduling for Commodity Data Center Networks”, </a:t>
            </a:r>
            <a:r>
              <a:rPr lang="en-US" altLang="zh-CN" sz="2000" b="1" dirty="0"/>
              <a:t>IEEE INFOCOM 2017</a:t>
            </a:r>
          </a:p>
          <a:p>
            <a:pPr marL="457200" indent="-457200">
              <a:buFont typeface="+mj-lt"/>
              <a:buAutoNum type="arabicPeriod" startAt="6"/>
            </a:pPr>
            <a:r>
              <a:rPr lang="it-IT" altLang="zh-CN" sz="2000" dirty="0"/>
              <a:t>Li Chen, </a:t>
            </a:r>
            <a:r>
              <a:rPr lang="it-IT" altLang="zh-CN" sz="2000" dirty="0" err="1"/>
              <a:t>Kai</a:t>
            </a:r>
            <a:r>
              <a:rPr lang="it-IT" altLang="zh-CN" sz="2000" dirty="0"/>
              <a:t> Chen, </a:t>
            </a:r>
            <a:r>
              <a:rPr lang="it-IT" altLang="zh-CN" sz="2000" b="1" dirty="0" err="1"/>
              <a:t>Wei</a:t>
            </a:r>
            <a:r>
              <a:rPr lang="it-IT" altLang="zh-CN" sz="2000" b="1" dirty="0"/>
              <a:t> Bai</a:t>
            </a:r>
            <a:r>
              <a:rPr lang="it-IT" altLang="zh-CN" sz="2000" dirty="0"/>
              <a:t>, Mohammad </a:t>
            </a:r>
            <a:r>
              <a:rPr lang="it-IT" altLang="zh-CN" sz="2000" dirty="0" err="1"/>
              <a:t>Alizadeh</a:t>
            </a:r>
            <a:r>
              <a:rPr lang="it-IT" altLang="zh-CN" sz="2000" dirty="0"/>
              <a:t>, </a:t>
            </a:r>
            <a:r>
              <a:rPr lang="en-US" altLang="zh-CN" sz="2000" dirty="0"/>
              <a:t>“Scheduling Mix-flows in Commodity Datacenters with </a:t>
            </a:r>
            <a:r>
              <a:rPr lang="en-US" altLang="zh-CN" sz="2000" dirty="0" err="1"/>
              <a:t>Karuna</a:t>
            </a:r>
            <a:r>
              <a:rPr lang="en-US" altLang="zh-CN" sz="2000" dirty="0"/>
              <a:t>”, </a:t>
            </a:r>
            <a:r>
              <a:rPr lang="en-US" altLang="zh-CN" sz="2000" b="1" dirty="0"/>
              <a:t>ACM SIGCOMM 2016</a:t>
            </a:r>
          </a:p>
          <a:p>
            <a:pPr marL="457200" indent="-457200">
              <a:buFont typeface="+mj-lt"/>
              <a:buAutoNum type="arabicPeriod" startAt="6"/>
            </a:pPr>
            <a:r>
              <a:rPr lang="en-US" altLang="zh-CN" sz="2000" dirty="0" err="1"/>
              <a:t>Shuihai</a:t>
            </a:r>
            <a:r>
              <a:rPr lang="en-US" altLang="zh-CN" sz="2000" dirty="0"/>
              <a:t> Hu, </a:t>
            </a:r>
            <a:r>
              <a:rPr lang="en-US" altLang="zh-CN" sz="2000" b="1" dirty="0"/>
              <a:t>Wei Bai</a:t>
            </a:r>
            <a:r>
              <a:rPr lang="en-US" altLang="zh-CN" sz="2000" dirty="0"/>
              <a:t>, Kai Chen, Chen Tian, Ying Zhang, </a:t>
            </a:r>
            <a:r>
              <a:rPr lang="en-US" altLang="zh-CN" sz="2000" dirty="0" err="1"/>
              <a:t>Haitao</a:t>
            </a:r>
            <a:r>
              <a:rPr lang="en-US" altLang="zh-CN" sz="2000" dirty="0"/>
              <a:t> Wu, “Providing Bandwidth Guarantees, Work Conservation and Low Latency Simultaneously in the Cloud”, </a:t>
            </a:r>
            <a:r>
              <a:rPr lang="en-US" altLang="zh-CN" sz="2000" b="1" dirty="0"/>
              <a:t>IEEE INFOCOM 2016</a:t>
            </a:r>
          </a:p>
          <a:p>
            <a:pPr marL="457200" indent="-457200">
              <a:buFont typeface="+mj-lt"/>
              <a:buAutoNum type="arabicPeriod" startAt="6"/>
            </a:pPr>
            <a:r>
              <a:rPr lang="en-US" altLang="zh-CN" sz="2000" dirty="0"/>
              <a:t>Hong Zhang, Kai Chen, </a:t>
            </a:r>
            <a:r>
              <a:rPr lang="en-US" altLang="zh-CN" sz="2000" b="1" dirty="0"/>
              <a:t>Wei Bai</a:t>
            </a:r>
            <a:r>
              <a:rPr lang="en-US" altLang="zh-CN" sz="2000" dirty="0"/>
              <a:t>, </a:t>
            </a:r>
            <a:r>
              <a:rPr lang="en-US" altLang="zh-CN" sz="2000" dirty="0" err="1"/>
              <a:t>Dongsu</a:t>
            </a:r>
            <a:r>
              <a:rPr lang="en-US" altLang="zh-CN" sz="2000" dirty="0"/>
              <a:t> Han, Chen Tian, </a:t>
            </a:r>
            <a:r>
              <a:rPr lang="en-US" altLang="zh-CN" sz="2000" dirty="0" err="1"/>
              <a:t>Hao</a:t>
            </a:r>
            <a:r>
              <a:rPr lang="en-US" altLang="zh-CN" sz="2000" dirty="0"/>
              <a:t> Wang, </a:t>
            </a:r>
            <a:r>
              <a:rPr lang="en-US" altLang="zh-CN" sz="2000" dirty="0" err="1"/>
              <a:t>Haibing</a:t>
            </a:r>
            <a:r>
              <a:rPr lang="en-US" altLang="zh-CN" sz="2000" dirty="0"/>
              <a:t> Guan, Ming Zhang, “Guaranteeing Deadlines for Inter-Datacenter Transfers”, </a:t>
            </a:r>
            <a:r>
              <a:rPr lang="en-US" altLang="zh-CN" sz="2000" b="1" dirty="0"/>
              <a:t>ACM </a:t>
            </a:r>
            <a:r>
              <a:rPr lang="en-US" altLang="zh-CN" sz="2000" b="1" dirty="0" err="1"/>
              <a:t>EuroSys</a:t>
            </a:r>
            <a:r>
              <a:rPr lang="en-US" altLang="zh-CN" sz="2000" b="1" dirty="0"/>
              <a:t> 2015 </a:t>
            </a:r>
            <a:r>
              <a:rPr lang="en-US" altLang="zh-CN" sz="2000" dirty="0"/>
              <a:t>(journal version in </a:t>
            </a:r>
            <a:r>
              <a:rPr lang="en-US" altLang="zh-CN" sz="2000" b="1" dirty="0"/>
              <a:t>IEEE/ACM Transactions on Networking</a:t>
            </a:r>
            <a:r>
              <a:rPr lang="en-US" altLang="zh-CN" sz="2000" dirty="0"/>
              <a:t>, 2017)</a:t>
            </a:r>
          </a:p>
          <a:p>
            <a:pPr marL="514350" indent="-514350">
              <a:buFont typeface="+mj-lt"/>
              <a:buAutoNum type="arabicPeriod" startAt="11"/>
            </a:pPr>
            <a:r>
              <a:rPr lang="en-US" altLang="zh-CN" sz="2000" dirty="0" err="1"/>
              <a:t>Shuihai</a:t>
            </a:r>
            <a:r>
              <a:rPr lang="en-US" altLang="zh-CN" sz="2000" dirty="0"/>
              <a:t> Hu, Kai Chen, </a:t>
            </a:r>
            <a:r>
              <a:rPr lang="en-US" altLang="zh-CN" sz="2000" dirty="0" err="1"/>
              <a:t>Haitao</a:t>
            </a:r>
            <a:r>
              <a:rPr lang="en-US" altLang="zh-CN" sz="2000" dirty="0"/>
              <a:t> Wu, </a:t>
            </a:r>
            <a:r>
              <a:rPr lang="en-US" altLang="zh-CN" sz="2000" b="1" dirty="0"/>
              <a:t>Wei Bai</a:t>
            </a:r>
            <a:r>
              <a:rPr lang="en-US" altLang="zh-CN" sz="2000" dirty="0"/>
              <a:t>, Chang Lan, </a:t>
            </a:r>
            <a:r>
              <a:rPr lang="en-US" altLang="zh-CN" sz="2000" dirty="0" err="1"/>
              <a:t>Hao</a:t>
            </a:r>
            <a:r>
              <a:rPr lang="en-US" altLang="zh-CN" sz="2000" dirty="0"/>
              <a:t> Wang, </a:t>
            </a:r>
            <a:r>
              <a:rPr lang="en-US" altLang="zh-CN" sz="2000" dirty="0" err="1"/>
              <a:t>Hongze</a:t>
            </a:r>
            <a:r>
              <a:rPr lang="en-US" altLang="zh-CN" sz="2000" dirty="0"/>
              <a:t> Zhao, Chuanxiong </a:t>
            </a:r>
            <a:r>
              <a:rPr lang="en-US" altLang="zh-CN" sz="2000" dirty="0" err="1"/>
              <a:t>Guo</a:t>
            </a:r>
            <a:r>
              <a:rPr lang="en-US" altLang="zh-CN" sz="2000" dirty="0"/>
              <a:t>, “Explicit Path Control in Commodity Data Centers: Design and Applications”, </a:t>
            </a:r>
            <a:r>
              <a:rPr lang="en-US" altLang="zh-CN" sz="2000" b="1" dirty="0"/>
              <a:t>USENIX NSDI 2015 </a:t>
            </a:r>
            <a:r>
              <a:rPr lang="en-US" altLang="zh-CN" sz="2000" dirty="0"/>
              <a:t>(journal version in </a:t>
            </a:r>
            <a:r>
              <a:rPr lang="en-US" altLang="zh-CN" sz="2000" b="1" dirty="0"/>
              <a:t>IEEE/ACM Transactions on Networking</a:t>
            </a:r>
            <a:r>
              <a:rPr lang="en-US" altLang="zh-CN" sz="2000" dirty="0"/>
              <a:t>, 2016)</a:t>
            </a:r>
          </a:p>
          <a:p>
            <a:pPr marL="514350" indent="-514350">
              <a:buFont typeface="+mj-lt"/>
              <a:buAutoNum type="arabicPeriod" startAt="11"/>
            </a:pPr>
            <a:r>
              <a:rPr lang="en-US" altLang="zh-CN" sz="2000" dirty="0" err="1"/>
              <a:t>Yangming</a:t>
            </a:r>
            <a:r>
              <a:rPr lang="en-US" altLang="zh-CN" sz="2000" dirty="0"/>
              <a:t> Zhao, Kai Chen, </a:t>
            </a:r>
            <a:r>
              <a:rPr lang="en-US" altLang="zh-CN" sz="2000" b="1" dirty="0"/>
              <a:t>Wei Bai</a:t>
            </a:r>
            <a:r>
              <a:rPr lang="en-US" altLang="zh-CN" sz="2000" dirty="0"/>
              <a:t>, </a:t>
            </a:r>
            <a:r>
              <a:rPr lang="en-US" altLang="zh-CN" sz="2000" dirty="0" err="1"/>
              <a:t>Minlan</a:t>
            </a:r>
            <a:r>
              <a:rPr lang="en-US" altLang="zh-CN" sz="2000" dirty="0"/>
              <a:t> Yu, Chen Tian, </a:t>
            </a:r>
            <a:r>
              <a:rPr lang="en-US" altLang="zh-CN" sz="2000" dirty="0" err="1"/>
              <a:t>Yanhui</a:t>
            </a:r>
            <a:r>
              <a:rPr lang="en-US" altLang="zh-CN" sz="2000" dirty="0"/>
              <a:t> </a:t>
            </a:r>
            <a:r>
              <a:rPr lang="en-US" altLang="zh-CN" sz="2000" dirty="0" err="1"/>
              <a:t>Geng</a:t>
            </a:r>
            <a:r>
              <a:rPr lang="en-US" altLang="zh-CN" sz="2000" dirty="0"/>
              <a:t>, </a:t>
            </a:r>
            <a:r>
              <a:rPr lang="en-US" altLang="zh-CN" sz="2000" dirty="0" err="1"/>
              <a:t>Yiming</a:t>
            </a:r>
            <a:r>
              <a:rPr lang="en-US" altLang="zh-CN" sz="2000" dirty="0"/>
              <a:t> Zhang, Dan Li, Sheng Wang, “RAPIER: Integrating Routing and Scheduling for </a:t>
            </a:r>
            <a:r>
              <a:rPr lang="en-US" altLang="zh-CN" sz="2000" dirty="0" err="1"/>
              <a:t>Coflow</a:t>
            </a:r>
            <a:r>
              <a:rPr lang="en-US" altLang="zh-CN" sz="2000" dirty="0"/>
              <a:t>-aware Data Center Networks”, </a:t>
            </a:r>
            <a:r>
              <a:rPr lang="en-US" altLang="zh-CN" sz="2000" b="1" dirty="0"/>
              <a:t>IEEE INFOCOM 2015</a:t>
            </a:r>
          </a:p>
          <a:p>
            <a:pPr marL="514350" indent="-514350">
              <a:buFont typeface="+mj-lt"/>
              <a:buAutoNum type="arabicPeriod" startAt="11"/>
            </a:pPr>
            <a:r>
              <a:rPr lang="en-US" altLang="zh-CN" sz="2000" dirty="0"/>
              <a:t>Yang Peng, Kai Chen, </a:t>
            </a:r>
            <a:r>
              <a:rPr lang="en-US" altLang="zh-CN" sz="2000" dirty="0" err="1"/>
              <a:t>Guohui</a:t>
            </a:r>
            <a:r>
              <a:rPr lang="en-US" altLang="zh-CN" sz="2000" dirty="0"/>
              <a:t> Wang, </a:t>
            </a:r>
            <a:r>
              <a:rPr lang="en-US" altLang="zh-CN" sz="2000" b="1" dirty="0"/>
              <a:t>Wei Bai</a:t>
            </a:r>
            <a:r>
              <a:rPr lang="en-US" altLang="zh-CN" sz="2000" dirty="0"/>
              <a:t>, </a:t>
            </a:r>
            <a:r>
              <a:rPr lang="en-US" altLang="zh-CN" sz="2000" dirty="0" err="1"/>
              <a:t>Zhiqiang</a:t>
            </a:r>
            <a:r>
              <a:rPr lang="en-US" altLang="zh-CN" sz="2000" dirty="0"/>
              <a:t> Ma, Lin </a:t>
            </a:r>
            <a:r>
              <a:rPr lang="en-US" altLang="zh-CN" sz="2000" dirty="0" err="1"/>
              <a:t>Gu</a:t>
            </a:r>
            <a:r>
              <a:rPr lang="en-US" altLang="zh-CN" sz="2000" dirty="0"/>
              <a:t>, “</a:t>
            </a:r>
            <a:r>
              <a:rPr lang="en-US" altLang="zh-CN" sz="2000" dirty="0" err="1"/>
              <a:t>HadoopWatch</a:t>
            </a:r>
            <a:r>
              <a:rPr lang="en-US" altLang="zh-CN" sz="2000" dirty="0"/>
              <a:t>: A First Step Towards Comprehensive Traffic Forecasting in Cloud Computing”, </a:t>
            </a:r>
            <a:r>
              <a:rPr lang="en-US" altLang="zh-CN" sz="2000" b="1" dirty="0"/>
              <a:t>IEEE INFOCOM 2014 </a:t>
            </a:r>
            <a:r>
              <a:rPr lang="en-US" altLang="zh-CN" sz="2000" dirty="0"/>
              <a:t>(journal version in </a:t>
            </a:r>
            <a:r>
              <a:rPr lang="en-US" altLang="zh-CN" sz="2000" b="1" dirty="0"/>
              <a:t>IEEE/ACM Transactions on Networking</a:t>
            </a:r>
            <a:r>
              <a:rPr lang="en-US" altLang="zh-CN" sz="2000" dirty="0"/>
              <a:t>, 2016)</a:t>
            </a:r>
          </a:p>
          <a:p>
            <a:pPr marL="457200" indent="-457200">
              <a:buAutoNum type="arabicPeriod"/>
            </a:pPr>
            <a:endParaRPr lang="en-US" altLang="zh-CN" sz="2000" b="1" dirty="0"/>
          </a:p>
          <a:p>
            <a:pPr marL="457200" indent="-457200">
              <a:buAutoNum type="arabicPeriod"/>
            </a:pPr>
            <a:endParaRPr lang="zh-CN" altLang="en-US" sz="2400"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111</a:t>
            </a:fld>
            <a:endParaRPr lang="zh-CN" altLang="en-US" dirty="0"/>
          </a:p>
        </p:txBody>
      </p:sp>
    </p:spTree>
    <p:extLst>
      <p:ext uri="{BB962C8B-B14F-4D97-AF65-F5344CB8AC3E}">
        <p14:creationId xmlns:p14="http://schemas.microsoft.com/office/powerpoint/2010/main" val="167034774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2646040"/>
            <a:ext cx="8229600" cy="1143000"/>
          </a:xfrm>
        </p:spPr>
        <p:txBody>
          <a:bodyPr>
            <a:normAutofit/>
          </a:bodyPr>
          <a:lstStyle/>
          <a:p>
            <a:r>
              <a:rPr lang="en-US" sz="5400" dirty="0">
                <a:solidFill>
                  <a:srgbClr val="0000CC"/>
                </a:solidFill>
                <a:cs typeface="Times New Roman" panose="02020603050405020304" pitchFamily="18" charset="0"/>
              </a:rPr>
              <a:t>Thanks! </a:t>
            </a:r>
            <a:endParaRPr lang="en-US" sz="5400"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t>112</a:t>
            </a:fld>
            <a:endParaRPr lang="zh-CN" altLang="en-US" dirty="0"/>
          </a:p>
        </p:txBody>
      </p:sp>
    </p:spTree>
    <p:extLst>
      <p:ext uri="{BB962C8B-B14F-4D97-AF65-F5344CB8AC3E}">
        <p14:creationId xmlns:p14="http://schemas.microsoft.com/office/powerpoint/2010/main" val="276150554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2646040"/>
            <a:ext cx="8229600" cy="1143000"/>
          </a:xfrm>
        </p:spPr>
        <p:txBody>
          <a:bodyPr>
            <a:normAutofit/>
          </a:bodyPr>
          <a:lstStyle/>
          <a:p>
            <a:r>
              <a:rPr lang="en-US" sz="5400" dirty="0">
                <a:solidFill>
                  <a:srgbClr val="0000CC"/>
                </a:solidFill>
                <a:cs typeface="Times New Roman" panose="02020603050405020304" pitchFamily="18" charset="0"/>
              </a:rPr>
              <a:t>Backup Slides</a:t>
            </a:r>
            <a:endParaRPr lang="en-US" sz="5400"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t>113</a:t>
            </a:fld>
            <a:endParaRPr lang="zh-CN" altLang="en-US" dirty="0"/>
          </a:p>
        </p:txBody>
      </p:sp>
    </p:spTree>
    <p:extLst>
      <p:ext uri="{BB962C8B-B14F-4D97-AF65-F5344CB8AC3E}">
        <p14:creationId xmlns:p14="http://schemas.microsoft.com/office/powerpoint/2010/main" val="304014747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srgbClr val="0000CC"/>
                </a:solidFill>
                <a:ea typeface="Corbel" charset="0"/>
                <a:cs typeface="Corbel" charset="0"/>
              </a:rPr>
              <a:t>Does PIAS lead to Starvation?</a:t>
            </a:r>
            <a:endParaRPr lang="zh-CN" altLang="en-US" dirty="0">
              <a:ea typeface="Corbel" charset="0"/>
              <a:cs typeface="Corbel" charset="0"/>
            </a:endParaRPr>
          </a:p>
        </p:txBody>
      </p:sp>
      <p:sp>
        <p:nvSpPr>
          <p:cNvPr id="3" name="内容占位符 2"/>
          <p:cNvSpPr>
            <a:spLocks noGrp="1"/>
          </p:cNvSpPr>
          <p:nvPr>
            <p:ph idx="1"/>
          </p:nvPr>
        </p:nvSpPr>
        <p:spPr>
          <a:xfrm>
            <a:off x="457200" y="1493837"/>
            <a:ext cx="8229600" cy="4525963"/>
          </a:xfrm>
        </p:spPr>
        <p:txBody>
          <a:bodyPr/>
          <a:lstStyle/>
          <a:p>
            <a:r>
              <a:rPr lang="en-US" altLang="zh-CN" dirty="0">
                <a:ea typeface="Corbel" charset="0"/>
                <a:cs typeface="Corbel" charset="0"/>
              </a:rPr>
              <a:t>Root cause </a:t>
            </a:r>
            <a:r>
              <a:rPr lang="en-US" altLang="zh-CN" i="1" dirty="0">
                <a:ea typeface="Corbel" charset="0"/>
                <a:cs typeface="Corbel" charset="0"/>
              </a:rPr>
              <a:t>of</a:t>
            </a:r>
            <a:r>
              <a:rPr lang="en-US" altLang="zh-CN" dirty="0">
                <a:ea typeface="Corbel" charset="0"/>
                <a:cs typeface="Corbel" charset="0"/>
              </a:rPr>
              <a:t> priority queueing</a:t>
            </a:r>
          </a:p>
          <a:p>
            <a:pPr lvl="1"/>
            <a:r>
              <a:rPr lang="en-US" altLang="zh-CN" dirty="0">
                <a:ea typeface="Corbel" charset="0"/>
                <a:cs typeface="Corbel" charset="0"/>
              </a:rPr>
              <a:t>Flows in low priority queues get stuck if high priority traffic fully utilizes the link capacity</a:t>
            </a:r>
          </a:p>
          <a:p>
            <a:r>
              <a:rPr lang="en-US" altLang="zh-CN" dirty="0">
                <a:ea typeface="Corbel" charset="0"/>
                <a:cs typeface="Corbel" charset="0"/>
              </a:rPr>
              <a:t>Undesirable result</a:t>
            </a:r>
          </a:p>
          <a:p>
            <a:pPr lvl="1"/>
            <a:r>
              <a:rPr lang="en-US" altLang="zh-CN" dirty="0">
                <a:ea typeface="Corbel" charset="0"/>
                <a:cs typeface="Corbel" charset="0"/>
              </a:rPr>
              <a:t>Connections get terminated unexpectedly</a:t>
            </a:r>
          </a:p>
          <a:p>
            <a:pPr lvl="1"/>
            <a:endParaRPr lang="en-US" altLang="zh-CN" dirty="0">
              <a:latin typeface="Corbel" charset="0"/>
              <a:ea typeface="Corbel" charset="0"/>
              <a:cs typeface="Corbel" charset="0"/>
            </a:endParaRPr>
          </a:p>
        </p:txBody>
      </p:sp>
      <p:grpSp>
        <p:nvGrpSpPr>
          <p:cNvPr id="14" name="Group 13"/>
          <p:cNvGrpSpPr/>
          <p:nvPr/>
        </p:nvGrpSpPr>
        <p:grpSpPr>
          <a:xfrm>
            <a:off x="2286000" y="4114800"/>
            <a:ext cx="3771528" cy="2438400"/>
            <a:chOff x="2744688" y="3161420"/>
            <a:chExt cx="3771528" cy="2802247"/>
          </a:xfrm>
        </p:grpSpPr>
        <p:sp>
          <p:nvSpPr>
            <p:cNvPr id="6" name="Rectangle 23"/>
            <p:cNvSpPr>
              <a:spLocks noChangeArrowheads="1"/>
            </p:cNvSpPr>
            <p:nvPr/>
          </p:nvSpPr>
          <p:spPr bwMode="auto">
            <a:xfrm>
              <a:off x="2744688" y="3161420"/>
              <a:ext cx="3771528" cy="280224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prstTxWarp prst="textNoShape">
                <a:avLst/>
              </a:prstTxWarp>
            </a:bodyPr>
            <a:lstStyle/>
            <a:p>
              <a:endParaRPr lang="en-US" sz="2400" dirty="0">
                <a:latin typeface="Corbel" charset="0"/>
                <a:ea typeface="Corbel" charset="0"/>
                <a:cs typeface="Corbel" charset="0"/>
              </a:endParaRPr>
            </a:p>
          </p:txBody>
        </p:sp>
        <p:sp>
          <p:nvSpPr>
            <p:cNvPr id="7" name="矩形 30"/>
            <p:cNvSpPr/>
            <p:nvPr/>
          </p:nvSpPr>
          <p:spPr>
            <a:xfrm>
              <a:off x="3413466" y="3371642"/>
              <a:ext cx="2370235" cy="423992"/>
            </a:xfrm>
            <a:prstGeom prst="rect">
              <a:avLst/>
            </a:prstGeom>
            <a:gradFill>
              <a:gsLst>
                <a:gs pos="0">
                  <a:schemeClr val="dk1">
                    <a:tint val="50000"/>
                    <a:satMod val="300000"/>
                  </a:schemeClr>
                </a:gs>
                <a:gs pos="35000">
                  <a:schemeClr val="dk1">
                    <a:tint val="37000"/>
                    <a:satMod val="300000"/>
                  </a:schemeClr>
                </a:gs>
                <a:gs pos="100000">
                  <a:schemeClr val="dk1">
                    <a:tint val="15000"/>
                    <a:satMod val="350000"/>
                  </a:schemeClr>
                </a:gs>
              </a:gsLst>
              <a:lin ang="16200000" scaled="1"/>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1"/>
                  </a:solidFill>
                  <a:latin typeface="Corbel" charset="0"/>
                  <a:ea typeface="Corbel" charset="0"/>
                  <a:cs typeface="Corbel" charset="0"/>
                </a:rPr>
                <a:t>Priority 1</a:t>
              </a:r>
              <a:endParaRPr lang="zh-CN" altLang="en-US" sz="2400" dirty="0">
                <a:solidFill>
                  <a:schemeClr val="tx1"/>
                </a:solidFill>
                <a:latin typeface="Corbel" charset="0"/>
                <a:ea typeface="Corbel" charset="0"/>
                <a:cs typeface="Corbel" charset="0"/>
              </a:endParaRPr>
            </a:p>
          </p:txBody>
        </p:sp>
        <p:sp>
          <p:nvSpPr>
            <p:cNvPr id="8" name="矩形 34"/>
            <p:cNvSpPr/>
            <p:nvPr/>
          </p:nvSpPr>
          <p:spPr>
            <a:xfrm>
              <a:off x="3413466" y="3965163"/>
              <a:ext cx="2370235" cy="423992"/>
            </a:xfrm>
            <a:prstGeom prst="rect">
              <a:avLst/>
            </a:prstGeom>
            <a:gradFill>
              <a:gsLst>
                <a:gs pos="0">
                  <a:schemeClr val="dk1">
                    <a:tint val="50000"/>
                    <a:satMod val="300000"/>
                  </a:schemeClr>
                </a:gs>
                <a:gs pos="35000">
                  <a:schemeClr val="dk1">
                    <a:tint val="37000"/>
                    <a:satMod val="300000"/>
                  </a:schemeClr>
                </a:gs>
                <a:gs pos="100000">
                  <a:schemeClr val="dk1">
                    <a:tint val="15000"/>
                    <a:satMod val="350000"/>
                  </a:schemeClr>
                </a:gs>
              </a:gsLst>
              <a:lin ang="16200000" scaled="1"/>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1"/>
                  </a:solidFill>
                  <a:latin typeface="Corbel" charset="0"/>
                  <a:ea typeface="Corbel" charset="0"/>
                  <a:cs typeface="Corbel" charset="0"/>
                </a:rPr>
                <a:t>Priority 2</a:t>
              </a:r>
              <a:endParaRPr lang="zh-CN" altLang="en-US" sz="2400" dirty="0">
                <a:solidFill>
                  <a:schemeClr val="tx1"/>
                </a:solidFill>
                <a:latin typeface="Corbel" charset="0"/>
                <a:ea typeface="Corbel" charset="0"/>
                <a:cs typeface="Corbel" charset="0"/>
              </a:endParaRPr>
            </a:p>
          </p:txBody>
        </p:sp>
        <p:sp>
          <p:nvSpPr>
            <p:cNvPr id="9" name="矩形 35"/>
            <p:cNvSpPr/>
            <p:nvPr/>
          </p:nvSpPr>
          <p:spPr>
            <a:xfrm>
              <a:off x="3413466" y="5261307"/>
              <a:ext cx="2370235" cy="423992"/>
            </a:xfrm>
            <a:prstGeom prst="rect">
              <a:avLst/>
            </a:prstGeom>
            <a:gradFill>
              <a:gsLst>
                <a:gs pos="0">
                  <a:schemeClr val="dk1">
                    <a:tint val="50000"/>
                    <a:satMod val="300000"/>
                  </a:schemeClr>
                </a:gs>
                <a:gs pos="35000">
                  <a:schemeClr val="dk1">
                    <a:tint val="37000"/>
                    <a:satMod val="300000"/>
                  </a:schemeClr>
                </a:gs>
                <a:gs pos="100000">
                  <a:schemeClr val="dk1">
                    <a:tint val="15000"/>
                    <a:satMod val="350000"/>
                  </a:schemeClr>
                </a:gs>
              </a:gsLst>
              <a:lin ang="16200000" scaled="1"/>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1"/>
                  </a:solidFill>
                  <a:latin typeface="Corbel" charset="0"/>
                  <a:ea typeface="Corbel" charset="0"/>
                  <a:cs typeface="Corbel" charset="0"/>
                </a:rPr>
                <a:t>Priority K</a:t>
              </a:r>
              <a:endParaRPr lang="zh-CN" altLang="en-US" sz="2400" dirty="0">
                <a:solidFill>
                  <a:schemeClr val="tx1"/>
                </a:solidFill>
                <a:latin typeface="Corbel" charset="0"/>
                <a:ea typeface="Corbel" charset="0"/>
                <a:cs typeface="Corbel" charset="0"/>
              </a:endParaRPr>
            </a:p>
          </p:txBody>
        </p:sp>
        <p:sp>
          <p:nvSpPr>
            <p:cNvPr id="10" name="TextBox 9"/>
            <p:cNvSpPr txBox="1"/>
            <p:nvPr/>
          </p:nvSpPr>
          <p:spPr>
            <a:xfrm>
              <a:off x="4355976" y="4613235"/>
              <a:ext cx="591829" cy="400110"/>
            </a:xfrm>
            <a:prstGeom prst="rect">
              <a:avLst/>
            </a:prstGeom>
            <a:noFill/>
          </p:spPr>
          <p:txBody>
            <a:bodyPr wrap="none" rtlCol="0">
              <a:spAutoFit/>
            </a:bodyPr>
            <a:lstStyle/>
            <a:p>
              <a:r>
                <a:rPr lang="en-US" altLang="zh-CN" sz="2000" dirty="0">
                  <a:latin typeface="Corbel" charset="0"/>
                  <a:ea typeface="Corbel" charset="0"/>
                  <a:cs typeface="Corbel" charset="0"/>
                </a:rPr>
                <a:t>……</a:t>
              </a:r>
              <a:endParaRPr lang="zh-CN" altLang="en-US" sz="2000" dirty="0">
                <a:latin typeface="Corbel" charset="0"/>
                <a:ea typeface="Corbel" charset="0"/>
                <a:cs typeface="Corbel" charset="0"/>
              </a:endParaRPr>
            </a:p>
          </p:txBody>
        </p:sp>
        <p:cxnSp>
          <p:nvCxnSpPr>
            <p:cNvPr id="11" name="直接箭头连接符 45"/>
            <p:cNvCxnSpPr/>
            <p:nvPr/>
          </p:nvCxnSpPr>
          <p:spPr>
            <a:xfrm>
              <a:off x="5796136" y="3515658"/>
              <a:ext cx="497650" cy="0"/>
            </a:xfrm>
            <a:prstGeom prst="straightConnector1">
              <a:avLst/>
            </a:prstGeom>
            <a:ln w="25400">
              <a:solidFill>
                <a:srgbClr val="0000CC"/>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2" name="直接箭头连接符 46"/>
            <p:cNvCxnSpPr/>
            <p:nvPr/>
          </p:nvCxnSpPr>
          <p:spPr>
            <a:xfrm>
              <a:off x="5796136" y="4091722"/>
              <a:ext cx="497650" cy="0"/>
            </a:xfrm>
            <a:prstGeom prst="straightConnector1">
              <a:avLst/>
            </a:prstGeom>
            <a:ln w="25400">
              <a:solidFill>
                <a:srgbClr val="0000CC"/>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3" name="直接箭头连接符 47"/>
            <p:cNvCxnSpPr/>
            <p:nvPr/>
          </p:nvCxnSpPr>
          <p:spPr>
            <a:xfrm>
              <a:off x="5783197" y="5459874"/>
              <a:ext cx="497650" cy="0"/>
            </a:xfrm>
            <a:prstGeom prst="straightConnector1">
              <a:avLst/>
            </a:prstGeom>
            <a:ln w="25400">
              <a:solidFill>
                <a:srgbClr val="0000CC"/>
              </a:solidFill>
              <a:tailEnd type="stealth" w="lg" len="lg"/>
            </a:ln>
          </p:spPr>
          <p:style>
            <a:lnRef idx="1">
              <a:schemeClr val="accent1"/>
            </a:lnRef>
            <a:fillRef idx="0">
              <a:schemeClr val="accent1"/>
            </a:fillRef>
            <a:effectRef idx="0">
              <a:schemeClr val="accent1"/>
            </a:effectRef>
            <a:fontRef idx="minor">
              <a:schemeClr val="tx1"/>
            </a:fontRef>
          </p:style>
        </p:cxnSp>
      </p:grpSp>
      <p:sp>
        <p:nvSpPr>
          <p:cNvPr id="15" name="Rectangle 25"/>
          <p:cNvSpPr/>
          <p:nvPr/>
        </p:nvSpPr>
        <p:spPr>
          <a:xfrm>
            <a:off x="4724400" y="5937296"/>
            <a:ext cx="152400" cy="373679"/>
          </a:xfrm>
          <a:prstGeom prst="rect">
            <a:avLst/>
          </a:prstGeom>
          <a:ln/>
        </p:spPr>
        <p:style>
          <a:lnRef idx="0">
            <a:schemeClr val="accent2"/>
          </a:lnRef>
          <a:fillRef idx="3">
            <a:schemeClr val="accent2"/>
          </a:fillRef>
          <a:effectRef idx="3">
            <a:schemeClr val="accent2"/>
          </a:effectRef>
          <a:fontRef idx="minor">
            <a:schemeClr val="lt1"/>
          </a:fontRef>
        </p:style>
        <p:txBody>
          <a:bodyPr vert="horz"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3600" b="1" dirty="0">
              <a:latin typeface="Corbel" charset="0"/>
              <a:ea typeface="Corbel" charset="0"/>
              <a:cs typeface="Corbel" charset="0"/>
            </a:endParaRPr>
          </a:p>
        </p:txBody>
      </p:sp>
      <p:sp>
        <p:nvSpPr>
          <p:cNvPr id="16" name="Rectangle 25"/>
          <p:cNvSpPr/>
          <p:nvPr/>
        </p:nvSpPr>
        <p:spPr>
          <a:xfrm>
            <a:off x="4876800" y="5940638"/>
            <a:ext cx="152400" cy="373679"/>
          </a:xfrm>
          <a:prstGeom prst="rect">
            <a:avLst/>
          </a:prstGeom>
          <a:ln/>
        </p:spPr>
        <p:style>
          <a:lnRef idx="0">
            <a:schemeClr val="accent2"/>
          </a:lnRef>
          <a:fillRef idx="3">
            <a:schemeClr val="accent2"/>
          </a:fillRef>
          <a:effectRef idx="3">
            <a:schemeClr val="accent2"/>
          </a:effectRef>
          <a:fontRef idx="minor">
            <a:schemeClr val="lt1"/>
          </a:fontRef>
        </p:style>
        <p:txBody>
          <a:bodyPr vert="horz"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3600" b="1" dirty="0">
              <a:latin typeface="Corbel" charset="0"/>
              <a:ea typeface="Corbel" charset="0"/>
              <a:cs typeface="Corbel" charset="0"/>
            </a:endParaRPr>
          </a:p>
        </p:txBody>
      </p:sp>
      <p:sp>
        <p:nvSpPr>
          <p:cNvPr id="17" name="Rectangle 25"/>
          <p:cNvSpPr/>
          <p:nvPr/>
        </p:nvSpPr>
        <p:spPr>
          <a:xfrm>
            <a:off x="5029200" y="5947579"/>
            <a:ext cx="152400" cy="373679"/>
          </a:xfrm>
          <a:prstGeom prst="rect">
            <a:avLst/>
          </a:prstGeom>
          <a:ln/>
        </p:spPr>
        <p:style>
          <a:lnRef idx="0">
            <a:schemeClr val="accent2"/>
          </a:lnRef>
          <a:fillRef idx="3">
            <a:schemeClr val="accent2"/>
          </a:fillRef>
          <a:effectRef idx="3">
            <a:schemeClr val="accent2"/>
          </a:effectRef>
          <a:fontRef idx="minor">
            <a:schemeClr val="lt1"/>
          </a:fontRef>
        </p:style>
        <p:txBody>
          <a:bodyPr vert="horz"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3600" b="1" dirty="0">
              <a:latin typeface="Corbel" charset="0"/>
              <a:ea typeface="Corbel" charset="0"/>
              <a:cs typeface="Corbel" charset="0"/>
            </a:endParaRPr>
          </a:p>
        </p:txBody>
      </p:sp>
      <p:sp>
        <p:nvSpPr>
          <p:cNvPr id="18" name="Rectangle 25"/>
          <p:cNvSpPr/>
          <p:nvPr/>
        </p:nvSpPr>
        <p:spPr>
          <a:xfrm>
            <a:off x="5181600" y="5950921"/>
            <a:ext cx="152400" cy="373679"/>
          </a:xfrm>
          <a:prstGeom prst="rect">
            <a:avLst/>
          </a:prstGeom>
          <a:ln/>
        </p:spPr>
        <p:style>
          <a:lnRef idx="0">
            <a:schemeClr val="accent2"/>
          </a:lnRef>
          <a:fillRef idx="3">
            <a:schemeClr val="accent2"/>
          </a:fillRef>
          <a:effectRef idx="3">
            <a:schemeClr val="accent2"/>
          </a:effectRef>
          <a:fontRef idx="minor">
            <a:schemeClr val="lt1"/>
          </a:fontRef>
        </p:style>
        <p:txBody>
          <a:bodyPr vert="horz"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3600" b="1" dirty="0">
              <a:latin typeface="Corbel" charset="0"/>
              <a:ea typeface="Corbel" charset="0"/>
              <a:cs typeface="Corbel" charset="0"/>
            </a:endParaRPr>
          </a:p>
        </p:txBody>
      </p:sp>
      <p:sp>
        <p:nvSpPr>
          <p:cNvPr id="19" name="Rectangle 25"/>
          <p:cNvSpPr/>
          <p:nvPr/>
        </p:nvSpPr>
        <p:spPr>
          <a:xfrm>
            <a:off x="4123787" y="5930355"/>
            <a:ext cx="152400" cy="373679"/>
          </a:xfrm>
          <a:prstGeom prst="rect">
            <a:avLst/>
          </a:prstGeom>
          <a:ln/>
        </p:spPr>
        <p:style>
          <a:lnRef idx="0">
            <a:schemeClr val="accent2"/>
          </a:lnRef>
          <a:fillRef idx="3">
            <a:schemeClr val="accent2"/>
          </a:fillRef>
          <a:effectRef idx="3">
            <a:schemeClr val="accent2"/>
          </a:effectRef>
          <a:fontRef idx="minor">
            <a:schemeClr val="lt1"/>
          </a:fontRef>
        </p:style>
        <p:txBody>
          <a:bodyPr vert="horz"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3600" b="1" dirty="0">
              <a:latin typeface="Corbel" charset="0"/>
              <a:ea typeface="Corbel" charset="0"/>
              <a:cs typeface="Corbel" charset="0"/>
            </a:endParaRPr>
          </a:p>
        </p:txBody>
      </p:sp>
      <p:sp>
        <p:nvSpPr>
          <p:cNvPr id="20" name="Rectangle 25"/>
          <p:cNvSpPr/>
          <p:nvPr/>
        </p:nvSpPr>
        <p:spPr>
          <a:xfrm>
            <a:off x="4276187" y="5933697"/>
            <a:ext cx="152400" cy="373679"/>
          </a:xfrm>
          <a:prstGeom prst="rect">
            <a:avLst/>
          </a:prstGeom>
          <a:ln/>
        </p:spPr>
        <p:style>
          <a:lnRef idx="0">
            <a:schemeClr val="accent2"/>
          </a:lnRef>
          <a:fillRef idx="3">
            <a:schemeClr val="accent2"/>
          </a:fillRef>
          <a:effectRef idx="3">
            <a:schemeClr val="accent2"/>
          </a:effectRef>
          <a:fontRef idx="minor">
            <a:schemeClr val="lt1"/>
          </a:fontRef>
        </p:style>
        <p:txBody>
          <a:bodyPr vert="horz"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3600" b="1" dirty="0">
              <a:latin typeface="Corbel" charset="0"/>
              <a:ea typeface="Corbel" charset="0"/>
              <a:cs typeface="Corbel" charset="0"/>
            </a:endParaRPr>
          </a:p>
        </p:txBody>
      </p:sp>
      <p:sp>
        <p:nvSpPr>
          <p:cNvPr id="21" name="Rectangle 25"/>
          <p:cNvSpPr/>
          <p:nvPr/>
        </p:nvSpPr>
        <p:spPr>
          <a:xfrm>
            <a:off x="4428587" y="5940638"/>
            <a:ext cx="152400" cy="373679"/>
          </a:xfrm>
          <a:prstGeom prst="rect">
            <a:avLst/>
          </a:prstGeom>
          <a:ln/>
        </p:spPr>
        <p:style>
          <a:lnRef idx="0">
            <a:schemeClr val="accent2"/>
          </a:lnRef>
          <a:fillRef idx="3">
            <a:schemeClr val="accent2"/>
          </a:fillRef>
          <a:effectRef idx="3">
            <a:schemeClr val="accent2"/>
          </a:effectRef>
          <a:fontRef idx="minor">
            <a:schemeClr val="lt1"/>
          </a:fontRef>
        </p:style>
        <p:txBody>
          <a:bodyPr vert="horz"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3600" b="1" dirty="0">
              <a:latin typeface="Corbel" charset="0"/>
              <a:ea typeface="Corbel" charset="0"/>
              <a:cs typeface="Corbel" charset="0"/>
            </a:endParaRPr>
          </a:p>
        </p:txBody>
      </p:sp>
      <p:sp>
        <p:nvSpPr>
          <p:cNvPr id="22" name="Rectangle 25"/>
          <p:cNvSpPr/>
          <p:nvPr/>
        </p:nvSpPr>
        <p:spPr>
          <a:xfrm>
            <a:off x="4580987" y="5943980"/>
            <a:ext cx="152400" cy="373679"/>
          </a:xfrm>
          <a:prstGeom prst="rect">
            <a:avLst/>
          </a:prstGeom>
          <a:ln/>
        </p:spPr>
        <p:style>
          <a:lnRef idx="0">
            <a:schemeClr val="accent2"/>
          </a:lnRef>
          <a:fillRef idx="3">
            <a:schemeClr val="accent2"/>
          </a:fillRef>
          <a:effectRef idx="3">
            <a:schemeClr val="accent2"/>
          </a:effectRef>
          <a:fontRef idx="minor">
            <a:schemeClr val="lt1"/>
          </a:fontRef>
        </p:style>
        <p:txBody>
          <a:bodyPr vert="horz"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3600" b="1" dirty="0">
              <a:latin typeface="Corbel" charset="0"/>
              <a:ea typeface="Corbel" charset="0"/>
              <a:cs typeface="Corbel" charset="0"/>
            </a:endParaRPr>
          </a:p>
        </p:txBody>
      </p:sp>
      <p:sp>
        <p:nvSpPr>
          <p:cNvPr id="23" name="Rectangle 25"/>
          <p:cNvSpPr/>
          <p:nvPr/>
        </p:nvSpPr>
        <p:spPr>
          <a:xfrm>
            <a:off x="3514187" y="5925068"/>
            <a:ext cx="152400" cy="373679"/>
          </a:xfrm>
          <a:prstGeom prst="rect">
            <a:avLst/>
          </a:prstGeom>
          <a:ln/>
        </p:spPr>
        <p:style>
          <a:lnRef idx="0">
            <a:schemeClr val="accent2"/>
          </a:lnRef>
          <a:fillRef idx="3">
            <a:schemeClr val="accent2"/>
          </a:fillRef>
          <a:effectRef idx="3">
            <a:schemeClr val="accent2"/>
          </a:effectRef>
          <a:fontRef idx="minor">
            <a:schemeClr val="lt1"/>
          </a:fontRef>
        </p:style>
        <p:txBody>
          <a:bodyPr vert="horz"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3600" b="1" dirty="0">
              <a:latin typeface="Corbel" charset="0"/>
              <a:ea typeface="Corbel" charset="0"/>
              <a:cs typeface="Corbel" charset="0"/>
            </a:endParaRPr>
          </a:p>
        </p:txBody>
      </p:sp>
      <p:sp>
        <p:nvSpPr>
          <p:cNvPr id="24" name="Rectangle 25"/>
          <p:cNvSpPr/>
          <p:nvPr/>
        </p:nvSpPr>
        <p:spPr>
          <a:xfrm>
            <a:off x="3666587" y="5928410"/>
            <a:ext cx="152400" cy="373679"/>
          </a:xfrm>
          <a:prstGeom prst="rect">
            <a:avLst/>
          </a:prstGeom>
          <a:ln/>
        </p:spPr>
        <p:style>
          <a:lnRef idx="0">
            <a:schemeClr val="accent2"/>
          </a:lnRef>
          <a:fillRef idx="3">
            <a:schemeClr val="accent2"/>
          </a:fillRef>
          <a:effectRef idx="3">
            <a:schemeClr val="accent2"/>
          </a:effectRef>
          <a:fontRef idx="minor">
            <a:schemeClr val="lt1"/>
          </a:fontRef>
        </p:style>
        <p:txBody>
          <a:bodyPr vert="horz"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3600" b="1" dirty="0">
              <a:latin typeface="Corbel" charset="0"/>
              <a:ea typeface="Corbel" charset="0"/>
              <a:cs typeface="Corbel" charset="0"/>
            </a:endParaRPr>
          </a:p>
        </p:txBody>
      </p:sp>
      <p:sp>
        <p:nvSpPr>
          <p:cNvPr id="25" name="Rectangle 25"/>
          <p:cNvSpPr/>
          <p:nvPr/>
        </p:nvSpPr>
        <p:spPr>
          <a:xfrm>
            <a:off x="3818987" y="5935351"/>
            <a:ext cx="152400" cy="373679"/>
          </a:xfrm>
          <a:prstGeom prst="rect">
            <a:avLst/>
          </a:prstGeom>
          <a:ln/>
        </p:spPr>
        <p:style>
          <a:lnRef idx="0">
            <a:schemeClr val="accent2"/>
          </a:lnRef>
          <a:fillRef idx="3">
            <a:schemeClr val="accent2"/>
          </a:fillRef>
          <a:effectRef idx="3">
            <a:schemeClr val="accent2"/>
          </a:effectRef>
          <a:fontRef idx="minor">
            <a:schemeClr val="lt1"/>
          </a:fontRef>
        </p:style>
        <p:txBody>
          <a:bodyPr vert="horz"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3600" b="1" dirty="0">
              <a:latin typeface="Corbel" charset="0"/>
              <a:ea typeface="Corbel" charset="0"/>
              <a:cs typeface="Corbel" charset="0"/>
            </a:endParaRPr>
          </a:p>
        </p:txBody>
      </p:sp>
      <p:sp>
        <p:nvSpPr>
          <p:cNvPr id="26" name="Rectangle 25"/>
          <p:cNvSpPr/>
          <p:nvPr/>
        </p:nvSpPr>
        <p:spPr>
          <a:xfrm>
            <a:off x="3971387" y="5938693"/>
            <a:ext cx="152400" cy="373679"/>
          </a:xfrm>
          <a:prstGeom prst="rect">
            <a:avLst/>
          </a:prstGeom>
          <a:ln/>
        </p:spPr>
        <p:style>
          <a:lnRef idx="0">
            <a:schemeClr val="accent2"/>
          </a:lnRef>
          <a:fillRef idx="3">
            <a:schemeClr val="accent2"/>
          </a:fillRef>
          <a:effectRef idx="3">
            <a:schemeClr val="accent2"/>
          </a:effectRef>
          <a:fontRef idx="minor">
            <a:schemeClr val="lt1"/>
          </a:fontRef>
        </p:style>
        <p:txBody>
          <a:bodyPr vert="horz"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3600" b="1" dirty="0">
              <a:latin typeface="Corbel" charset="0"/>
              <a:ea typeface="Corbel" charset="0"/>
              <a:cs typeface="Corbel" charset="0"/>
            </a:endParaRPr>
          </a:p>
        </p:txBody>
      </p:sp>
      <p:sp>
        <p:nvSpPr>
          <p:cNvPr id="28" name="Rectangle 25"/>
          <p:cNvSpPr/>
          <p:nvPr/>
        </p:nvSpPr>
        <p:spPr>
          <a:xfrm>
            <a:off x="4951276" y="4305543"/>
            <a:ext cx="152400" cy="373679"/>
          </a:xfrm>
          <a:prstGeom prst="rect">
            <a:avLst/>
          </a:prstGeom>
          <a:ln/>
        </p:spPr>
        <p:style>
          <a:lnRef idx="0">
            <a:schemeClr val="accent1"/>
          </a:lnRef>
          <a:fillRef idx="3">
            <a:schemeClr val="accent1"/>
          </a:fillRef>
          <a:effectRef idx="3">
            <a:schemeClr val="accent1"/>
          </a:effectRef>
          <a:fontRef idx="minor">
            <a:schemeClr val="lt1"/>
          </a:fontRef>
        </p:style>
        <p:txBody>
          <a:bodyPr vert="horz"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3600" b="1" dirty="0">
              <a:solidFill>
                <a:srgbClr val="00B050"/>
              </a:solidFill>
              <a:latin typeface="Corbel" charset="0"/>
              <a:ea typeface="Corbel" charset="0"/>
              <a:cs typeface="Corbel" charset="0"/>
            </a:endParaRPr>
          </a:p>
        </p:txBody>
      </p:sp>
      <p:sp>
        <p:nvSpPr>
          <p:cNvPr id="29" name="Rectangle 25"/>
          <p:cNvSpPr/>
          <p:nvPr/>
        </p:nvSpPr>
        <p:spPr>
          <a:xfrm>
            <a:off x="5038818" y="4819334"/>
            <a:ext cx="152400" cy="373679"/>
          </a:xfrm>
          <a:prstGeom prst="rect">
            <a:avLst/>
          </a:prstGeom>
          <a:ln/>
        </p:spPr>
        <p:style>
          <a:lnRef idx="0">
            <a:schemeClr val="accent3"/>
          </a:lnRef>
          <a:fillRef idx="3">
            <a:schemeClr val="accent3"/>
          </a:fillRef>
          <a:effectRef idx="3">
            <a:schemeClr val="accent3"/>
          </a:effectRef>
          <a:fontRef idx="minor">
            <a:schemeClr val="lt1"/>
          </a:fontRef>
        </p:style>
        <p:txBody>
          <a:bodyPr vert="horz"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3600" b="1" dirty="0">
              <a:solidFill>
                <a:srgbClr val="00B050"/>
              </a:solidFill>
              <a:latin typeface="Corbel" charset="0"/>
              <a:ea typeface="Corbel" charset="0"/>
              <a:cs typeface="Corbel" charset="0"/>
            </a:endParaRPr>
          </a:p>
        </p:txBody>
      </p:sp>
      <p:sp>
        <p:nvSpPr>
          <p:cNvPr id="30" name="Rectangle 25"/>
          <p:cNvSpPr/>
          <p:nvPr/>
        </p:nvSpPr>
        <p:spPr>
          <a:xfrm>
            <a:off x="4733387" y="4814184"/>
            <a:ext cx="152400" cy="373679"/>
          </a:xfrm>
          <a:prstGeom prst="rect">
            <a:avLst/>
          </a:prstGeom>
          <a:ln/>
        </p:spPr>
        <p:style>
          <a:lnRef idx="0">
            <a:schemeClr val="accent3"/>
          </a:lnRef>
          <a:fillRef idx="3">
            <a:schemeClr val="accent3"/>
          </a:fillRef>
          <a:effectRef idx="3">
            <a:schemeClr val="accent3"/>
          </a:effectRef>
          <a:fontRef idx="minor">
            <a:schemeClr val="lt1"/>
          </a:fontRef>
        </p:style>
        <p:txBody>
          <a:bodyPr vert="horz"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3600" b="1" dirty="0">
              <a:solidFill>
                <a:srgbClr val="00B050"/>
              </a:solidFill>
              <a:latin typeface="Corbel" charset="0"/>
              <a:ea typeface="Corbel" charset="0"/>
              <a:cs typeface="Corbel" charset="0"/>
            </a:endParaRPr>
          </a:p>
        </p:txBody>
      </p:sp>
      <p:sp>
        <p:nvSpPr>
          <p:cNvPr id="5" name="灯片编号占位符 4"/>
          <p:cNvSpPr>
            <a:spLocks noGrp="1"/>
          </p:cNvSpPr>
          <p:nvPr>
            <p:ph type="sldNum" sz="quarter" idx="12"/>
          </p:nvPr>
        </p:nvSpPr>
        <p:spPr/>
        <p:txBody>
          <a:bodyPr/>
          <a:lstStyle/>
          <a:p>
            <a:fld id="{0C913308-F349-4B6D-A68A-DD1791B4A57B}" type="slidenum">
              <a:rPr lang="zh-CN" altLang="en-US" smtClean="0"/>
              <a:t>114</a:t>
            </a:fld>
            <a:endParaRPr lang="zh-CN" altLang="en-US" dirty="0"/>
          </a:p>
        </p:txBody>
      </p:sp>
    </p:spTree>
    <p:extLst>
      <p:ext uri="{BB962C8B-B14F-4D97-AF65-F5344CB8AC3E}">
        <p14:creationId xmlns:p14="http://schemas.microsoft.com/office/powerpoint/2010/main" val="189126182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solidFill>
                  <a:srgbClr val="0000CC"/>
                </a:solidFill>
                <a:ea typeface="Corbel" charset="0"/>
                <a:cs typeface="Corbel" charset="0"/>
              </a:rPr>
              <a:t>Inspecting Starvation in Practice</a:t>
            </a:r>
            <a:endParaRPr lang="zh-CN" altLang="en-US" dirty="0">
              <a:solidFill>
                <a:srgbClr val="0000CC"/>
              </a:solidFill>
              <a:ea typeface="Corbel" charset="0"/>
              <a:cs typeface="Corbel" charset="0"/>
            </a:endParaRPr>
          </a:p>
        </p:txBody>
      </p:sp>
      <p:sp>
        <p:nvSpPr>
          <p:cNvPr id="3" name="内容占位符 2"/>
          <p:cNvSpPr>
            <a:spLocks noGrp="1"/>
          </p:cNvSpPr>
          <p:nvPr>
            <p:ph idx="1"/>
          </p:nvPr>
        </p:nvSpPr>
        <p:spPr>
          <a:xfrm>
            <a:off x="457200" y="1447800"/>
            <a:ext cx="8458200" cy="4908550"/>
          </a:xfrm>
        </p:spPr>
        <p:txBody>
          <a:bodyPr>
            <a:normAutofit fontScale="47500" lnSpcReduction="20000"/>
          </a:bodyPr>
          <a:lstStyle/>
          <a:p>
            <a:r>
              <a:rPr lang="en-US" altLang="zh-CN" sz="5900" dirty="0">
                <a:ea typeface="Corbel" charset="0"/>
                <a:cs typeface="Corbel" charset="0"/>
              </a:rPr>
              <a:t>Testbed Benchmark traffic</a:t>
            </a:r>
            <a:r>
              <a:rPr lang="zh-CN" altLang="en-US" sz="5900" dirty="0">
                <a:ea typeface="Corbel" charset="0"/>
                <a:cs typeface="Corbel" charset="0"/>
              </a:rPr>
              <a:t> </a:t>
            </a:r>
            <a:r>
              <a:rPr lang="en-US" altLang="zh-CN" sz="5900" dirty="0">
                <a:ea typeface="Corbel" charset="0"/>
                <a:cs typeface="Corbel" charset="0"/>
              </a:rPr>
              <a:t>(from Web search trace)</a:t>
            </a:r>
          </a:p>
          <a:p>
            <a:pPr lvl="1"/>
            <a:r>
              <a:rPr lang="en-US" altLang="zh-CN" sz="5100" dirty="0">
                <a:solidFill>
                  <a:srgbClr val="0000CC"/>
                </a:solidFill>
                <a:ea typeface="Corbel" charset="0"/>
                <a:cs typeface="Corbel" charset="0"/>
              </a:rPr>
              <a:t>5000</a:t>
            </a:r>
            <a:r>
              <a:rPr lang="en-US" altLang="zh-CN" sz="5100" dirty="0">
                <a:solidFill>
                  <a:srgbClr val="C00000"/>
                </a:solidFill>
                <a:ea typeface="Corbel" charset="0"/>
                <a:cs typeface="Corbel" charset="0"/>
              </a:rPr>
              <a:t> </a:t>
            </a:r>
            <a:r>
              <a:rPr lang="en-US" altLang="zh-CN" sz="5100" dirty="0">
                <a:ea typeface="Corbel" charset="0"/>
                <a:cs typeface="Corbel" charset="0"/>
              </a:rPr>
              <a:t>flows (~</a:t>
            </a:r>
            <a:r>
              <a:rPr lang="en-US" sz="5100" dirty="0">
                <a:ea typeface="Corbel" charset="0"/>
                <a:cs typeface="Corbel" charset="0"/>
              </a:rPr>
              <a:t>5.7 million MTU-sized packets</a:t>
            </a:r>
            <a:r>
              <a:rPr lang="en-US" altLang="zh-CN" sz="5100" dirty="0">
                <a:ea typeface="Corbel" charset="0"/>
                <a:cs typeface="Corbel" charset="0"/>
              </a:rPr>
              <a:t>) , </a:t>
            </a:r>
            <a:r>
              <a:rPr lang="en-US" altLang="zh-CN" sz="5100" dirty="0">
                <a:solidFill>
                  <a:srgbClr val="0000CC"/>
                </a:solidFill>
                <a:ea typeface="Corbel" charset="0"/>
                <a:cs typeface="Corbel" charset="0"/>
              </a:rPr>
              <a:t>80%</a:t>
            </a:r>
            <a:r>
              <a:rPr lang="en-US" altLang="zh-CN" sz="5100" b="1" dirty="0">
                <a:solidFill>
                  <a:srgbClr val="FF0000"/>
                </a:solidFill>
                <a:ea typeface="Corbel" charset="0"/>
                <a:cs typeface="Corbel" charset="0"/>
              </a:rPr>
              <a:t> </a:t>
            </a:r>
            <a:r>
              <a:rPr lang="en-US" altLang="zh-CN" sz="5100" dirty="0">
                <a:ea typeface="Corbel" charset="0"/>
                <a:cs typeface="Corbel" charset="0"/>
              </a:rPr>
              <a:t>utilization </a:t>
            </a:r>
          </a:p>
          <a:p>
            <a:pPr lvl="1"/>
            <a:r>
              <a:rPr lang="en-US" altLang="zh-CN" sz="5100" dirty="0">
                <a:solidFill>
                  <a:srgbClr val="0000CC"/>
                </a:solidFill>
                <a:ea typeface="Corbel" charset="0"/>
                <a:cs typeface="Corbel" charset="0"/>
              </a:rPr>
              <a:t>10ms</a:t>
            </a:r>
            <a:r>
              <a:rPr lang="en-US" altLang="zh-CN" sz="5100" dirty="0">
                <a:ea typeface="Corbel" charset="0"/>
                <a:cs typeface="Corbel" charset="0"/>
              </a:rPr>
              <a:t> TCP </a:t>
            </a:r>
            <a:r>
              <a:rPr lang="en-US" altLang="zh-CN" sz="5100" dirty="0" err="1">
                <a:ea typeface="Corbel" charset="0"/>
                <a:cs typeface="Corbel" charset="0"/>
              </a:rPr>
              <a:t>RTOmin</a:t>
            </a:r>
            <a:r>
              <a:rPr lang="en-US" altLang="zh-CN" sz="5100" dirty="0">
                <a:ea typeface="Corbel" charset="0"/>
                <a:cs typeface="Corbel" charset="0"/>
              </a:rPr>
              <a:t> </a:t>
            </a:r>
          </a:p>
          <a:p>
            <a:pPr lvl="1"/>
            <a:endParaRPr lang="en-US" altLang="zh-CN" sz="2400" dirty="0">
              <a:ea typeface="Corbel" charset="0"/>
              <a:cs typeface="Corbel" charset="0"/>
            </a:endParaRPr>
          </a:p>
          <a:p>
            <a:r>
              <a:rPr lang="en-US" altLang="zh-CN" sz="5900" dirty="0">
                <a:ea typeface="Corbel" charset="0"/>
                <a:cs typeface="Corbel" charset="0"/>
              </a:rPr>
              <a:t>Measurement results</a:t>
            </a:r>
          </a:p>
          <a:p>
            <a:pPr lvl="1"/>
            <a:r>
              <a:rPr lang="en-US" altLang="zh-CN" sz="5100" dirty="0">
                <a:solidFill>
                  <a:srgbClr val="0000CC"/>
                </a:solidFill>
                <a:ea typeface="Corbel" charset="0"/>
                <a:cs typeface="Corbel" charset="0"/>
              </a:rPr>
              <a:t>200</a:t>
            </a:r>
            <a:r>
              <a:rPr lang="en-US" altLang="zh-CN" sz="5100" dirty="0">
                <a:solidFill>
                  <a:srgbClr val="C00000"/>
                </a:solidFill>
                <a:ea typeface="Corbel" charset="0"/>
                <a:cs typeface="Corbel" charset="0"/>
              </a:rPr>
              <a:t> </a:t>
            </a:r>
            <a:r>
              <a:rPr lang="en-US" altLang="zh-CN" sz="5100" dirty="0">
                <a:ea typeface="Corbel" charset="0"/>
                <a:cs typeface="Corbel" charset="0"/>
              </a:rPr>
              <a:t>TCP timeouts, </a:t>
            </a:r>
            <a:r>
              <a:rPr lang="en-US" altLang="zh-CN" sz="5100" dirty="0">
                <a:solidFill>
                  <a:srgbClr val="0000CC"/>
                </a:solidFill>
                <a:ea typeface="Corbel" charset="0"/>
                <a:cs typeface="Corbel" charset="0"/>
              </a:rPr>
              <a:t>31</a:t>
            </a:r>
            <a:r>
              <a:rPr lang="en-US" altLang="zh-CN" sz="5100" dirty="0">
                <a:solidFill>
                  <a:srgbClr val="C00000"/>
                </a:solidFill>
                <a:ea typeface="Corbel" charset="0"/>
                <a:cs typeface="Corbel" charset="0"/>
              </a:rPr>
              <a:t> </a:t>
            </a:r>
            <a:r>
              <a:rPr lang="en-US" altLang="zh-CN" sz="5100" dirty="0">
                <a:ea typeface="Corbel" charset="0"/>
                <a:cs typeface="Corbel" charset="0"/>
              </a:rPr>
              <a:t>two consecutive TCP timeouts</a:t>
            </a:r>
          </a:p>
          <a:p>
            <a:pPr lvl="1"/>
            <a:r>
              <a:rPr lang="en-US" altLang="zh-CN" sz="5100" dirty="0">
                <a:solidFill>
                  <a:srgbClr val="0000CC"/>
                </a:solidFill>
                <a:ea typeface="Corbel" charset="0"/>
                <a:cs typeface="Corbel" charset="0"/>
              </a:rPr>
              <a:t>No connection </a:t>
            </a:r>
            <a:r>
              <a:rPr lang="en-US" altLang="zh-CN" sz="5100" dirty="0">
                <a:ea typeface="Corbel" charset="0"/>
                <a:cs typeface="Corbel" charset="0"/>
              </a:rPr>
              <a:t>gets terminated unexpectedly</a:t>
            </a:r>
          </a:p>
          <a:p>
            <a:pPr lvl="1"/>
            <a:endParaRPr lang="en-US" altLang="zh-CN" sz="2400" dirty="0">
              <a:ea typeface="Corbel" charset="0"/>
              <a:cs typeface="Corbel" charset="0"/>
            </a:endParaRPr>
          </a:p>
          <a:p>
            <a:r>
              <a:rPr lang="en-US" altLang="zh-CN" sz="5900" dirty="0">
                <a:ea typeface="Corbel" charset="0"/>
                <a:cs typeface="Corbel" charset="0"/>
              </a:rPr>
              <a:t>Why no starvation?</a:t>
            </a:r>
          </a:p>
          <a:p>
            <a:pPr lvl="1"/>
            <a:r>
              <a:rPr lang="en-US" altLang="zh-CN" sz="5100" dirty="0">
                <a:ea typeface="Corbel" charset="0"/>
                <a:cs typeface="Corbel" charset="0"/>
              </a:rPr>
              <a:t>DCN traffic is </a:t>
            </a:r>
            <a:r>
              <a:rPr lang="en-US" altLang="zh-CN" sz="5100" dirty="0">
                <a:solidFill>
                  <a:srgbClr val="0000CC"/>
                </a:solidFill>
                <a:ea typeface="Corbel" charset="0"/>
                <a:cs typeface="Corbel" charset="0"/>
              </a:rPr>
              <a:t>heavy-tailed</a:t>
            </a:r>
          </a:p>
          <a:p>
            <a:pPr lvl="1"/>
            <a:r>
              <a:rPr lang="en-US" altLang="zh-CN" sz="5100" dirty="0">
                <a:ea typeface="Corbel" charset="0"/>
                <a:cs typeface="Corbel" charset="0"/>
              </a:rPr>
              <a:t>Per-port ECN/RED pushes back high priority traffic</a:t>
            </a:r>
          </a:p>
          <a:p>
            <a:pPr lvl="1"/>
            <a:endParaRPr lang="en-US" altLang="zh-CN" dirty="0">
              <a:ea typeface="Corbel" charset="0"/>
              <a:cs typeface="Corbel" charset="0"/>
            </a:endParaRPr>
          </a:p>
          <a:p>
            <a:r>
              <a:rPr lang="en-US" altLang="zh-CN" sz="5900" dirty="0">
                <a:ea typeface="Corbel" charset="0"/>
                <a:cs typeface="Corbel" charset="0"/>
              </a:rPr>
              <a:t>What if starvation really occurs?</a:t>
            </a:r>
          </a:p>
          <a:p>
            <a:pPr lvl="1"/>
            <a:r>
              <a:rPr lang="en-US" altLang="zh-CN" sz="5100" dirty="0">
                <a:solidFill>
                  <a:srgbClr val="0000CC"/>
                </a:solidFill>
                <a:ea typeface="Corbel" charset="0"/>
                <a:cs typeface="Corbel" charset="0"/>
              </a:rPr>
              <a:t>Aging</a:t>
            </a:r>
            <a:r>
              <a:rPr lang="en-US" altLang="zh-CN" sz="4400" dirty="0">
                <a:ea typeface="Corbel" charset="0"/>
                <a:cs typeface="Corbel" charset="0"/>
              </a:rPr>
              <a:t> or </a:t>
            </a:r>
            <a:r>
              <a:rPr lang="en-US" altLang="zh-CN" sz="5100" dirty="0">
                <a:solidFill>
                  <a:srgbClr val="0000CC"/>
                </a:solidFill>
                <a:ea typeface="Corbel" charset="0"/>
                <a:cs typeface="Corbel" charset="0"/>
              </a:rPr>
              <a:t>Weighted Fair Queueing (WFQ)</a:t>
            </a:r>
          </a:p>
        </p:txBody>
      </p:sp>
      <p:sp>
        <p:nvSpPr>
          <p:cNvPr id="5" name="灯片编号占位符 4"/>
          <p:cNvSpPr>
            <a:spLocks noGrp="1"/>
          </p:cNvSpPr>
          <p:nvPr>
            <p:ph type="sldNum" sz="quarter" idx="12"/>
          </p:nvPr>
        </p:nvSpPr>
        <p:spPr/>
        <p:txBody>
          <a:bodyPr/>
          <a:lstStyle/>
          <a:p>
            <a:fld id="{0C913308-F349-4B6D-A68A-DD1791B4A57B}" type="slidenum">
              <a:rPr lang="zh-CN" altLang="en-US" smtClean="0"/>
              <a:t>115</a:t>
            </a:fld>
            <a:endParaRPr lang="zh-CN" altLang="en-US" dirty="0"/>
          </a:p>
        </p:txBody>
      </p:sp>
    </p:spTree>
    <p:extLst>
      <p:ext uri="{BB962C8B-B14F-4D97-AF65-F5344CB8AC3E}">
        <p14:creationId xmlns:p14="http://schemas.microsoft.com/office/powerpoint/2010/main" val="3164534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12" end="12"/>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srgbClr val="0000CC"/>
                </a:solidFill>
                <a:ea typeface="Corbel" charset="0"/>
                <a:cs typeface="Corbel" charset="0"/>
              </a:rPr>
              <a:t>NS-2: Overall Performance</a:t>
            </a:r>
            <a:endParaRPr lang="zh-CN" altLang="en-US" dirty="0">
              <a:solidFill>
                <a:srgbClr val="0000CC"/>
              </a:solidFill>
              <a:ea typeface="Corbel" charset="0"/>
              <a:cs typeface="Corbel" charset="0"/>
            </a:endParaRPr>
          </a:p>
        </p:txBody>
      </p:sp>
      <p:sp>
        <p:nvSpPr>
          <p:cNvPr id="5" name="TextBox 4"/>
          <p:cNvSpPr txBox="1"/>
          <p:nvPr/>
        </p:nvSpPr>
        <p:spPr>
          <a:xfrm>
            <a:off x="1691680" y="4695527"/>
            <a:ext cx="1800200" cy="461665"/>
          </a:xfrm>
          <a:prstGeom prst="rect">
            <a:avLst/>
          </a:prstGeom>
          <a:noFill/>
        </p:spPr>
        <p:txBody>
          <a:bodyPr wrap="square" rtlCol="0">
            <a:spAutoFit/>
          </a:bodyPr>
          <a:lstStyle/>
          <a:p>
            <a:pPr algn="ctr"/>
            <a:r>
              <a:rPr lang="en-US" altLang="zh-CN" sz="2400" dirty="0">
                <a:latin typeface="Corbel" charset="0"/>
                <a:ea typeface="Corbel" charset="0"/>
                <a:cs typeface="Corbel" charset="0"/>
              </a:rPr>
              <a:t>Web Search </a:t>
            </a:r>
            <a:endParaRPr lang="zh-CN" altLang="en-US" sz="2400" dirty="0">
              <a:latin typeface="Corbel" charset="0"/>
              <a:ea typeface="Corbel" charset="0"/>
              <a:cs typeface="Corbel" charset="0"/>
            </a:endParaRPr>
          </a:p>
        </p:txBody>
      </p:sp>
      <p:sp>
        <p:nvSpPr>
          <p:cNvPr id="9" name="TextBox 8"/>
          <p:cNvSpPr txBox="1"/>
          <p:nvPr/>
        </p:nvSpPr>
        <p:spPr>
          <a:xfrm>
            <a:off x="5940152" y="4695527"/>
            <a:ext cx="1872208" cy="461665"/>
          </a:xfrm>
          <a:prstGeom prst="rect">
            <a:avLst/>
          </a:prstGeom>
          <a:noFill/>
        </p:spPr>
        <p:txBody>
          <a:bodyPr wrap="square" rtlCol="0">
            <a:spAutoFit/>
          </a:bodyPr>
          <a:lstStyle/>
          <a:p>
            <a:pPr algn="ctr"/>
            <a:r>
              <a:rPr lang="en-US" altLang="zh-CN" sz="2400" dirty="0">
                <a:latin typeface="Corbel" charset="0"/>
                <a:ea typeface="Corbel" charset="0"/>
                <a:cs typeface="Corbel" charset="0"/>
              </a:rPr>
              <a:t>Data Mining</a:t>
            </a:r>
            <a:endParaRPr lang="zh-CN" altLang="en-US" sz="2400" dirty="0">
              <a:latin typeface="Corbel" charset="0"/>
              <a:ea typeface="Corbel" charset="0"/>
              <a:cs typeface="Corbel" charset="0"/>
            </a:endParaRPr>
          </a:p>
        </p:txBody>
      </p:sp>
      <p:sp>
        <p:nvSpPr>
          <p:cNvPr id="7" name="圆角矩形 6"/>
          <p:cNvSpPr/>
          <p:nvPr/>
        </p:nvSpPr>
        <p:spPr>
          <a:xfrm>
            <a:off x="914400" y="5271864"/>
            <a:ext cx="7334200" cy="1052736"/>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altLang="zh-CN" sz="2800" dirty="0">
              <a:solidFill>
                <a:schemeClr val="bg1"/>
              </a:solidFill>
              <a:ea typeface="Corbel" charset="0"/>
              <a:cs typeface="Corbel" charset="0"/>
            </a:endParaRPr>
          </a:p>
          <a:p>
            <a:pPr algn="just"/>
            <a:r>
              <a:rPr lang="en-US" altLang="zh-CN" sz="2800" dirty="0">
                <a:solidFill>
                  <a:schemeClr val="bg1"/>
                </a:solidFill>
                <a:ea typeface="Corbel" charset="0"/>
                <a:cs typeface="Corbel" charset="0"/>
              </a:rPr>
              <a:t>PIAS has an obvious advantage over DCTCP in both workloads.</a:t>
            </a:r>
          </a:p>
          <a:p>
            <a:pPr algn="just"/>
            <a:endParaRPr lang="zh-CN" altLang="en-US" sz="2800" dirty="0">
              <a:solidFill>
                <a:schemeClr val="bg1"/>
              </a:solidFill>
              <a:ea typeface="Corbel" charset="0"/>
              <a:cs typeface="Corbel" charset="0"/>
            </a:endParaRPr>
          </a:p>
        </p:txBody>
      </p:sp>
      <p:graphicFrame>
        <p:nvGraphicFramePr>
          <p:cNvPr id="11" name="图表 10"/>
          <p:cNvGraphicFramePr>
            <a:graphicFrameLocks/>
          </p:cNvGraphicFramePr>
          <p:nvPr>
            <p:extLst/>
          </p:nvPr>
        </p:nvGraphicFramePr>
        <p:xfrm>
          <a:off x="251520" y="1590005"/>
          <a:ext cx="4210050" cy="299085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2" name="图表 11"/>
          <p:cNvGraphicFramePr>
            <a:graphicFrameLocks/>
          </p:cNvGraphicFramePr>
          <p:nvPr>
            <p:extLst/>
          </p:nvPr>
        </p:nvGraphicFramePr>
        <p:xfrm>
          <a:off x="4402955" y="1590005"/>
          <a:ext cx="4210050" cy="2990850"/>
        </p:xfrm>
        <a:graphic>
          <a:graphicData uri="http://schemas.openxmlformats.org/drawingml/2006/chart">
            <c:chart xmlns:c="http://schemas.openxmlformats.org/drawingml/2006/chart" xmlns:r="http://schemas.openxmlformats.org/officeDocument/2006/relationships" r:id="rId4"/>
          </a:graphicData>
        </a:graphic>
      </p:graphicFrame>
      <p:sp>
        <p:nvSpPr>
          <p:cNvPr id="4" name="灯片编号占位符 3"/>
          <p:cNvSpPr>
            <a:spLocks noGrp="1"/>
          </p:cNvSpPr>
          <p:nvPr>
            <p:ph type="sldNum" sz="quarter" idx="12"/>
          </p:nvPr>
        </p:nvSpPr>
        <p:spPr/>
        <p:txBody>
          <a:bodyPr/>
          <a:lstStyle/>
          <a:p>
            <a:fld id="{0C913308-F349-4B6D-A68A-DD1791B4A57B}" type="slidenum">
              <a:rPr lang="zh-CN" altLang="en-US" smtClean="0"/>
              <a:t>116</a:t>
            </a:fld>
            <a:endParaRPr lang="zh-CN" altLang="en-US" dirty="0"/>
          </a:p>
        </p:txBody>
      </p:sp>
    </p:spTree>
    <p:extLst>
      <p:ext uri="{BB962C8B-B14F-4D97-AF65-F5344CB8AC3E}">
        <p14:creationId xmlns:p14="http://schemas.microsoft.com/office/powerpoint/2010/main" val="280771628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图表 12"/>
          <p:cNvGraphicFramePr>
            <a:graphicFrameLocks/>
          </p:cNvGraphicFramePr>
          <p:nvPr>
            <p:extLst/>
          </p:nvPr>
        </p:nvGraphicFramePr>
        <p:xfrm>
          <a:off x="4548211" y="1508410"/>
          <a:ext cx="4410075" cy="3086100"/>
        </p:xfrm>
        <a:graphic>
          <a:graphicData uri="http://schemas.openxmlformats.org/drawingml/2006/chart">
            <c:chart xmlns:c="http://schemas.openxmlformats.org/drawingml/2006/chart" xmlns:r="http://schemas.openxmlformats.org/officeDocument/2006/relationships" r:id="rId3"/>
          </a:graphicData>
        </a:graphic>
      </p:graphicFrame>
      <p:sp>
        <p:nvSpPr>
          <p:cNvPr id="2" name="标题 1"/>
          <p:cNvSpPr>
            <a:spLocks noGrp="1"/>
          </p:cNvSpPr>
          <p:nvPr>
            <p:ph type="title"/>
          </p:nvPr>
        </p:nvSpPr>
        <p:spPr/>
        <p:txBody>
          <a:bodyPr>
            <a:normAutofit/>
          </a:bodyPr>
          <a:lstStyle/>
          <a:p>
            <a:r>
              <a:rPr lang="en-US" altLang="zh-CN" dirty="0">
                <a:solidFill>
                  <a:srgbClr val="0000CC"/>
                </a:solidFill>
                <a:ea typeface="Corbel" charset="0"/>
                <a:cs typeface="Corbel" charset="0"/>
              </a:rPr>
              <a:t>NS-2: Small Flows (&lt;100KB)</a:t>
            </a:r>
            <a:endParaRPr lang="zh-CN" altLang="en-US" dirty="0">
              <a:solidFill>
                <a:srgbClr val="0000CC"/>
              </a:solidFill>
              <a:ea typeface="Corbel" charset="0"/>
              <a:cs typeface="Corbel" charset="0"/>
            </a:endParaRPr>
          </a:p>
        </p:txBody>
      </p:sp>
      <p:sp>
        <p:nvSpPr>
          <p:cNvPr id="8" name="圆角矩形 7"/>
          <p:cNvSpPr/>
          <p:nvPr/>
        </p:nvSpPr>
        <p:spPr>
          <a:xfrm>
            <a:off x="914400" y="5782145"/>
            <a:ext cx="7277000" cy="72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altLang="zh-CN" sz="2800" dirty="0">
                <a:solidFill>
                  <a:schemeClr val="bg1"/>
                </a:solidFill>
                <a:latin typeface="Corbel" charset="0"/>
                <a:ea typeface="Corbel" charset="0"/>
                <a:cs typeface="Corbel" charset="0"/>
              </a:rPr>
              <a:t>Simulations confirm </a:t>
            </a:r>
            <a:r>
              <a:rPr lang="en-US" altLang="zh-CN" sz="2800" dirty="0" err="1">
                <a:solidFill>
                  <a:schemeClr val="bg1"/>
                </a:solidFill>
                <a:latin typeface="Corbel" charset="0"/>
                <a:ea typeface="Corbel" charset="0"/>
                <a:cs typeface="Corbel" charset="0"/>
              </a:rPr>
              <a:t>testbed</a:t>
            </a:r>
            <a:r>
              <a:rPr lang="en-US" altLang="zh-CN" sz="2800" dirty="0">
                <a:solidFill>
                  <a:schemeClr val="bg1"/>
                </a:solidFill>
                <a:latin typeface="Corbel" charset="0"/>
                <a:ea typeface="Corbel" charset="0"/>
                <a:cs typeface="Corbel" charset="0"/>
              </a:rPr>
              <a:t> experiment results</a:t>
            </a:r>
            <a:endParaRPr lang="zh-CN" altLang="en-US" sz="2800" dirty="0">
              <a:solidFill>
                <a:schemeClr val="bg1"/>
              </a:solidFill>
              <a:latin typeface="Corbel" charset="0"/>
              <a:ea typeface="Corbel" charset="0"/>
              <a:cs typeface="Corbel" charset="0"/>
            </a:endParaRPr>
          </a:p>
        </p:txBody>
      </p:sp>
      <p:sp>
        <p:nvSpPr>
          <p:cNvPr id="19" name="TextBox 18"/>
          <p:cNvSpPr txBox="1"/>
          <p:nvPr/>
        </p:nvSpPr>
        <p:spPr>
          <a:xfrm>
            <a:off x="1691680" y="4719935"/>
            <a:ext cx="1800200" cy="461665"/>
          </a:xfrm>
          <a:prstGeom prst="rect">
            <a:avLst/>
          </a:prstGeom>
          <a:noFill/>
        </p:spPr>
        <p:txBody>
          <a:bodyPr wrap="square" rtlCol="0">
            <a:spAutoFit/>
          </a:bodyPr>
          <a:lstStyle/>
          <a:p>
            <a:pPr algn="ctr"/>
            <a:r>
              <a:rPr lang="en-US" altLang="zh-CN" sz="2400" dirty="0">
                <a:latin typeface="Corbel" charset="0"/>
                <a:ea typeface="Corbel" charset="0"/>
                <a:cs typeface="Corbel" charset="0"/>
              </a:rPr>
              <a:t>Web Search </a:t>
            </a:r>
            <a:endParaRPr lang="zh-CN" altLang="en-US" sz="2400" dirty="0">
              <a:latin typeface="Corbel" charset="0"/>
              <a:ea typeface="Corbel" charset="0"/>
              <a:cs typeface="Corbel" charset="0"/>
            </a:endParaRPr>
          </a:p>
        </p:txBody>
      </p:sp>
      <p:sp>
        <p:nvSpPr>
          <p:cNvPr id="20" name="TextBox 19"/>
          <p:cNvSpPr txBox="1"/>
          <p:nvPr/>
        </p:nvSpPr>
        <p:spPr>
          <a:xfrm>
            <a:off x="5940152" y="4719935"/>
            <a:ext cx="1872208" cy="461665"/>
          </a:xfrm>
          <a:prstGeom prst="rect">
            <a:avLst/>
          </a:prstGeom>
          <a:noFill/>
        </p:spPr>
        <p:txBody>
          <a:bodyPr wrap="square" rtlCol="0">
            <a:spAutoFit/>
          </a:bodyPr>
          <a:lstStyle/>
          <a:p>
            <a:pPr algn="ctr"/>
            <a:r>
              <a:rPr lang="en-US" altLang="zh-CN" sz="2400" dirty="0">
                <a:latin typeface="Corbel" charset="0"/>
                <a:ea typeface="Corbel" charset="0"/>
                <a:cs typeface="Corbel" charset="0"/>
              </a:rPr>
              <a:t>Data Mining</a:t>
            </a:r>
            <a:endParaRPr lang="zh-CN" altLang="en-US" sz="2400" dirty="0">
              <a:latin typeface="Corbel" charset="0"/>
              <a:ea typeface="Corbel" charset="0"/>
              <a:cs typeface="Corbel" charset="0"/>
            </a:endParaRPr>
          </a:p>
        </p:txBody>
      </p:sp>
      <p:sp>
        <p:nvSpPr>
          <p:cNvPr id="24" name="椭圆 23"/>
          <p:cNvSpPr/>
          <p:nvPr/>
        </p:nvSpPr>
        <p:spPr>
          <a:xfrm>
            <a:off x="3919736" y="2204864"/>
            <a:ext cx="576064" cy="1277225"/>
          </a:xfrm>
          <a:prstGeom prst="ellipse">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orbel" charset="0"/>
              <a:ea typeface="Corbel" charset="0"/>
              <a:cs typeface="Corbel" charset="0"/>
            </a:endParaRPr>
          </a:p>
        </p:txBody>
      </p:sp>
      <p:sp>
        <p:nvSpPr>
          <p:cNvPr id="25" name="椭圆 24"/>
          <p:cNvSpPr/>
          <p:nvPr/>
        </p:nvSpPr>
        <p:spPr>
          <a:xfrm>
            <a:off x="8530297" y="2204864"/>
            <a:ext cx="434191" cy="1407486"/>
          </a:xfrm>
          <a:prstGeom prst="ellipse">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orbel" charset="0"/>
              <a:ea typeface="Corbel" charset="0"/>
              <a:cs typeface="Corbel" charset="0"/>
            </a:endParaRPr>
          </a:p>
        </p:txBody>
      </p:sp>
      <p:sp>
        <p:nvSpPr>
          <p:cNvPr id="26" name="标题 1"/>
          <p:cNvSpPr txBox="1">
            <a:spLocks/>
          </p:cNvSpPr>
          <p:nvPr/>
        </p:nvSpPr>
        <p:spPr>
          <a:xfrm>
            <a:off x="1340985" y="4970785"/>
            <a:ext cx="6307198" cy="854968"/>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sz="3200" b="1" dirty="0">
                <a:solidFill>
                  <a:srgbClr val="0000CC"/>
                </a:solidFill>
                <a:latin typeface="+mn-lt"/>
                <a:ea typeface="Corbel" charset="0"/>
                <a:cs typeface="Corbel" charset="0"/>
              </a:rPr>
              <a:t>Around 50% improvement</a:t>
            </a:r>
            <a:endParaRPr lang="zh-CN" altLang="en-US" sz="3200" b="1" dirty="0">
              <a:solidFill>
                <a:srgbClr val="0000CC"/>
              </a:solidFill>
              <a:latin typeface="+mn-lt"/>
              <a:ea typeface="Corbel" charset="0"/>
              <a:cs typeface="Corbel" charset="0"/>
            </a:endParaRPr>
          </a:p>
        </p:txBody>
      </p:sp>
      <p:graphicFrame>
        <p:nvGraphicFramePr>
          <p:cNvPr id="12" name="图表 11"/>
          <p:cNvGraphicFramePr>
            <a:graphicFrameLocks/>
          </p:cNvGraphicFramePr>
          <p:nvPr>
            <p:extLst/>
          </p:nvPr>
        </p:nvGraphicFramePr>
        <p:xfrm>
          <a:off x="54457" y="1508410"/>
          <a:ext cx="4410075" cy="3086100"/>
        </p:xfrm>
        <a:graphic>
          <a:graphicData uri="http://schemas.openxmlformats.org/drawingml/2006/chart">
            <c:chart xmlns:c="http://schemas.openxmlformats.org/drawingml/2006/chart" xmlns:r="http://schemas.openxmlformats.org/officeDocument/2006/relationships" r:id="rId4"/>
          </a:graphicData>
        </a:graphic>
      </p:graphicFrame>
      <p:sp>
        <p:nvSpPr>
          <p:cNvPr id="4" name="灯片编号占位符 3"/>
          <p:cNvSpPr>
            <a:spLocks noGrp="1"/>
          </p:cNvSpPr>
          <p:nvPr>
            <p:ph type="sldNum" sz="quarter" idx="12"/>
          </p:nvPr>
        </p:nvSpPr>
        <p:spPr/>
        <p:txBody>
          <a:bodyPr/>
          <a:lstStyle/>
          <a:p>
            <a:fld id="{0C913308-F349-4B6D-A68A-DD1791B4A57B}" type="slidenum">
              <a:rPr lang="zh-CN" altLang="en-US" smtClean="0"/>
              <a:t>117</a:t>
            </a:fld>
            <a:endParaRPr lang="zh-CN" altLang="en-US" dirty="0"/>
          </a:p>
        </p:txBody>
      </p:sp>
    </p:spTree>
    <p:extLst>
      <p:ext uri="{BB962C8B-B14F-4D97-AF65-F5344CB8AC3E}">
        <p14:creationId xmlns:p14="http://schemas.microsoft.com/office/powerpoint/2010/main" val="101910272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srgbClr val="0000CC"/>
                </a:solidFill>
              </a:rPr>
              <a:t>Sizing Router Buffers</a:t>
            </a:r>
            <a:endParaRPr lang="zh-CN" altLang="en-US" dirty="0">
              <a:solidFill>
                <a:srgbClr val="0000CC"/>
              </a:solidFill>
            </a:endParaRP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en-US" altLang="zh-CN" dirty="0"/>
                  <a:t>What is the minimum switch buffer size TCP desires for 100% throughput?</a:t>
                </a:r>
              </a:p>
              <a:p>
                <a:endParaRPr lang="en-US" altLang="zh-CN" sz="2000" dirty="0"/>
              </a:p>
              <a:p>
                <a:r>
                  <a:rPr lang="en-US" altLang="zh-CN" dirty="0"/>
                  <a:t>Small # of large flows </a:t>
                </a:r>
                <a14:m>
                  <m:oMath xmlns:m="http://schemas.openxmlformats.org/officeDocument/2006/math">
                    <m:r>
                      <a:rPr lang="en-US" altLang="zh-CN" i="1" smtClean="0">
                        <a:latin typeface="Cambria Math" panose="02040503050406030204" pitchFamily="18" charset="0"/>
                        <a:ea typeface="Cambria Math" panose="02040503050406030204" pitchFamily="18" charset="0"/>
                      </a:rPr>
                      <m:t>→</m:t>
                    </m:r>
                  </m:oMath>
                </a14:m>
                <a:r>
                  <a:rPr lang="en-US" altLang="zh-CN" dirty="0"/>
                  <a:t> Synchronization</a:t>
                </a:r>
              </a:p>
              <a:p>
                <a:pPr lvl="1"/>
                <a14:m>
                  <m:oMath xmlns:m="http://schemas.openxmlformats.org/officeDocument/2006/math">
                    <m:r>
                      <a:rPr lang="en-US" altLang="zh-CN" b="0" i="1" smtClean="0">
                        <a:latin typeface="Cambria Math" panose="02040503050406030204" pitchFamily="18" charset="0"/>
                      </a:rPr>
                      <m:t>𝐶</m:t>
                    </m:r>
                    <m:r>
                      <a:rPr lang="en-US" altLang="zh-CN" b="0" i="1" smtClean="0">
                        <a:latin typeface="Cambria Math" panose="02040503050406030204" pitchFamily="18" charset="0"/>
                      </a:rPr>
                      <m:t>×</m:t>
                    </m:r>
                    <m:r>
                      <a:rPr lang="en-US" altLang="zh-CN" b="0" i="1" smtClean="0">
                        <a:latin typeface="Cambria Math" panose="02040503050406030204" pitchFamily="18" charset="0"/>
                      </a:rPr>
                      <m:t>𝑅𝑇𝑇</m:t>
                    </m:r>
                    <m:r>
                      <a:rPr lang="en-US" altLang="zh-CN" b="0" i="1" smtClean="0">
                        <a:latin typeface="Cambria Math" panose="02040503050406030204" pitchFamily="18" charset="0"/>
                      </a:rPr>
                      <m:t>×</m:t>
                    </m:r>
                    <m:r>
                      <a:rPr lang="en-US" altLang="zh-CN" b="0" i="1" smtClean="0">
                        <a:latin typeface="Cambria Math" panose="02040503050406030204" pitchFamily="18" charset="0"/>
                      </a:rPr>
                      <m:t>𝜆</m:t>
                    </m:r>
                  </m:oMath>
                </a14:m>
                <a:endParaRPr lang="en-US" altLang="zh-CN" b="0" dirty="0"/>
              </a:p>
              <a:p>
                <a:pPr marL="457200" lvl="1" indent="0">
                  <a:buNone/>
                </a:pPr>
                <a:endParaRPr lang="en-US" altLang="zh-CN" sz="2000" dirty="0"/>
              </a:p>
              <a:p>
                <a:r>
                  <a:rPr lang="en-US" altLang="zh-CN" dirty="0"/>
                  <a:t>Large # of large flows </a:t>
                </a:r>
                <a14:m>
                  <m:oMath xmlns:m="http://schemas.openxmlformats.org/officeDocument/2006/math">
                    <m:r>
                      <a:rPr lang="en-US" altLang="zh-CN" i="1" smtClean="0">
                        <a:latin typeface="Cambria Math" panose="02040503050406030204" pitchFamily="18" charset="0"/>
                        <a:ea typeface="Cambria Math" panose="02040503050406030204" pitchFamily="18" charset="0"/>
                      </a:rPr>
                      <m:t>→</m:t>
                    </m:r>
                  </m:oMath>
                </a14:m>
                <a:r>
                  <a:rPr lang="en-US" altLang="zh-CN" dirty="0"/>
                  <a:t> Desynchronization</a:t>
                </a:r>
              </a:p>
              <a:p>
                <a:pPr lvl="1"/>
                <a14:m>
                  <m:oMath xmlns:m="http://schemas.openxmlformats.org/officeDocument/2006/math">
                    <m:r>
                      <a:rPr lang="en-US" altLang="zh-CN" i="1">
                        <a:latin typeface="Cambria Math" panose="02040503050406030204" pitchFamily="18" charset="0"/>
                      </a:rPr>
                      <m:t>𝐶</m:t>
                    </m:r>
                    <m:r>
                      <a:rPr lang="en-US" altLang="zh-CN" i="1">
                        <a:latin typeface="Cambria Math" panose="02040503050406030204" pitchFamily="18" charset="0"/>
                      </a:rPr>
                      <m:t>×</m:t>
                    </m:r>
                    <m:r>
                      <a:rPr lang="en-US" altLang="zh-CN" i="1">
                        <a:latin typeface="Cambria Math" panose="02040503050406030204" pitchFamily="18" charset="0"/>
                      </a:rPr>
                      <m:t>𝑅𝑇𝑇</m:t>
                    </m:r>
                    <m:r>
                      <a:rPr lang="en-US" altLang="zh-CN" i="1">
                        <a:latin typeface="Cambria Math" panose="02040503050406030204" pitchFamily="18" charset="0"/>
                      </a:rPr>
                      <m:t>×</m:t>
                    </m:r>
                    <m:r>
                      <a:rPr lang="en-US" altLang="zh-CN" i="1">
                        <a:latin typeface="Cambria Math" panose="02040503050406030204" pitchFamily="18" charset="0"/>
                      </a:rPr>
                      <m:t>𝜆</m:t>
                    </m:r>
                    <m:r>
                      <a:rPr lang="en-US" altLang="zh-CN" b="0" i="1" smtClean="0">
                        <a:latin typeface="Cambria Math" panose="02040503050406030204" pitchFamily="18" charset="0"/>
                      </a:rPr>
                      <m:t>/</m:t>
                    </m:r>
                    <m:rad>
                      <m:radPr>
                        <m:degHide m:val="on"/>
                        <m:ctrlPr>
                          <a:rPr lang="en-US" altLang="zh-CN" b="0" i="1" smtClean="0">
                            <a:latin typeface="Cambria Math" panose="02040503050406030204" pitchFamily="18" charset="0"/>
                          </a:rPr>
                        </m:ctrlPr>
                      </m:radPr>
                      <m:deg/>
                      <m:e>
                        <m:r>
                          <a:rPr lang="en-US" altLang="zh-CN" b="0" i="1" smtClean="0">
                            <a:latin typeface="Cambria Math" panose="02040503050406030204" pitchFamily="18" charset="0"/>
                          </a:rPr>
                          <m:t>𝑁</m:t>
                        </m:r>
                      </m:e>
                    </m:rad>
                  </m:oMath>
                </a14:m>
                <a:endParaRPr lang="en-US" altLang="zh-CN" dirty="0"/>
              </a:p>
              <a:p>
                <a:pPr lvl="1"/>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457200" lvl="1" indent="0">
                  <a:buNone/>
                </a:pPr>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1704" t="-1752"/>
                </a:stretch>
              </a:blipFill>
            </p:spPr>
            <p:txBody>
              <a:bodyPr/>
              <a:lstStyle/>
              <a:p>
                <a:r>
                  <a:rPr lang="zh-CN" altLang="en-US">
                    <a:noFill/>
                  </a:rPr>
                  <a:t> </a:t>
                </a:r>
              </a:p>
            </p:txBody>
          </p:sp>
        </mc:Fallback>
      </mc:AlternateContent>
      <p:sp>
        <p:nvSpPr>
          <p:cNvPr id="4" name="灯片编号占位符 3"/>
          <p:cNvSpPr>
            <a:spLocks noGrp="1"/>
          </p:cNvSpPr>
          <p:nvPr>
            <p:ph type="sldNum" sz="quarter" idx="12"/>
          </p:nvPr>
        </p:nvSpPr>
        <p:spPr/>
        <p:txBody>
          <a:bodyPr/>
          <a:lstStyle/>
          <a:p>
            <a:fld id="{0C913308-F349-4B6D-A68A-DD1791B4A57B}" type="slidenum">
              <a:rPr lang="zh-CN" altLang="en-US" smtClean="0"/>
              <a:pPr/>
              <a:t>118</a:t>
            </a:fld>
            <a:endParaRPr lang="zh-CN" altLang="en-US" dirty="0"/>
          </a:p>
        </p:txBody>
      </p:sp>
    </p:spTree>
    <p:extLst>
      <p:ext uri="{BB962C8B-B14F-4D97-AF65-F5344CB8AC3E}">
        <p14:creationId xmlns:p14="http://schemas.microsoft.com/office/powerpoint/2010/main" val="302222327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solidFill>
                  <a:srgbClr val="0000CC"/>
                </a:solidFill>
                <a:ea typeface="Corbel" charset="0"/>
                <a:cs typeface="Corbel" charset="0"/>
              </a:rPr>
              <a:t>AQM in DCNs</a:t>
            </a:r>
            <a:endParaRPr lang="zh-CN" altLang="en-US" dirty="0">
              <a:solidFill>
                <a:srgbClr val="0000CC"/>
              </a:solidFill>
              <a:ea typeface="Corbel" charset="0"/>
              <a:cs typeface="Corbel" charset="0"/>
            </a:endParaRP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en-US" altLang="zh-CN" dirty="0"/>
                  <a:t>Network characteristics </a:t>
                </a:r>
              </a:p>
              <a:p>
                <a:pPr lvl="1"/>
                <a:r>
                  <a:rPr lang="en-US" altLang="zh-CN" dirty="0"/>
                  <a:t>Small number of concurrent large flows</a:t>
                </a:r>
              </a:p>
              <a:p>
                <a:pPr lvl="1"/>
                <a:r>
                  <a:rPr lang="en-US" altLang="zh-CN" dirty="0"/>
                  <a:t>Relatively stable RTTs</a:t>
                </a:r>
              </a:p>
              <a:p>
                <a:pPr lvl="1"/>
                <a:r>
                  <a:rPr lang="en-US" altLang="zh-CN" dirty="0"/>
                  <a:t>Know transports at the end host</a:t>
                </a:r>
              </a:p>
              <a:p>
                <a:pPr marL="457200" lvl="1" indent="0">
                  <a:buNone/>
                </a:pPr>
                <a:endParaRPr lang="en-US" altLang="zh-CN" dirty="0"/>
              </a:p>
              <a:p>
                <a:r>
                  <a:rPr lang="en-US" altLang="zh-CN" dirty="0"/>
                  <a:t>AQM design rationale</a:t>
                </a:r>
              </a:p>
              <a:p>
                <a:pPr lvl="1"/>
                <a14:m>
                  <m:oMath xmlns:m="http://schemas.openxmlformats.org/officeDocument/2006/math">
                    <m:r>
                      <a:rPr lang="en-US" altLang="zh-CN" i="1">
                        <a:latin typeface="Cambria Math" panose="02040503050406030204" pitchFamily="18" charset="0"/>
                      </a:rPr>
                      <m:t>𝐶</m:t>
                    </m:r>
                    <m:r>
                      <a:rPr lang="en-US" altLang="zh-CN" i="1">
                        <a:latin typeface="Cambria Math" panose="02040503050406030204" pitchFamily="18" charset="0"/>
                      </a:rPr>
                      <m:t>×</m:t>
                    </m:r>
                    <m:r>
                      <a:rPr lang="en-US" altLang="zh-CN" i="1">
                        <a:latin typeface="Cambria Math" panose="02040503050406030204" pitchFamily="18" charset="0"/>
                      </a:rPr>
                      <m:t>𝑅𝑇𝑇</m:t>
                    </m:r>
                    <m:r>
                      <a:rPr lang="en-US" altLang="zh-CN" i="1">
                        <a:latin typeface="Cambria Math" panose="02040503050406030204" pitchFamily="18" charset="0"/>
                      </a:rPr>
                      <m:t>×</m:t>
                    </m:r>
                    <m:r>
                      <a:rPr lang="en-US" altLang="zh-CN" i="1">
                        <a:latin typeface="Cambria Math" panose="02040503050406030204" pitchFamily="18" charset="0"/>
                      </a:rPr>
                      <m:t>𝜆</m:t>
                    </m:r>
                  </m:oMath>
                </a14:m>
                <a:r>
                  <a:rPr lang="en-US" altLang="zh-CN" dirty="0"/>
                  <a:t> is a static value </a:t>
                </a:r>
              </a:p>
              <a:p>
                <a:pPr lvl="1"/>
                <a:r>
                  <a:rPr lang="en-US" altLang="zh-CN" dirty="0"/>
                  <a:t>Instantaneous ECN marking</a:t>
                </a:r>
              </a:p>
              <a:p>
                <a:pPr lvl="1"/>
                <a:endParaRPr lang="en-US" altLang="zh-CN" dirty="0"/>
              </a:p>
              <a:p>
                <a:pPr lvl="1"/>
                <a:endParaRPr lang="en-US" altLang="zh-CN" dirty="0"/>
              </a:p>
              <a:p>
                <a:pPr lvl="1"/>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1704" t="-1752"/>
                </a:stretch>
              </a:blipFill>
            </p:spPr>
            <p:txBody>
              <a:bodyPr/>
              <a:lstStyle/>
              <a:p>
                <a:r>
                  <a:rPr lang="zh-CN" altLang="en-US">
                    <a:noFill/>
                  </a:rPr>
                  <a:t> </a:t>
                </a:r>
              </a:p>
            </p:txBody>
          </p:sp>
        </mc:Fallback>
      </mc:AlternateContent>
      <p:sp>
        <p:nvSpPr>
          <p:cNvPr id="4" name="灯片编号占位符 3"/>
          <p:cNvSpPr>
            <a:spLocks noGrp="1"/>
          </p:cNvSpPr>
          <p:nvPr>
            <p:ph type="sldNum" sz="quarter" idx="12"/>
          </p:nvPr>
        </p:nvSpPr>
        <p:spPr/>
        <p:txBody>
          <a:bodyPr/>
          <a:lstStyle/>
          <a:p>
            <a:fld id="{0C913308-F349-4B6D-A68A-DD1791B4A57B}" type="slidenum">
              <a:rPr lang="zh-CN" altLang="en-US" smtClean="0"/>
              <a:pPr/>
              <a:t>119</a:t>
            </a:fld>
            <a:endParaRPr lang="zh-CN" altLang="en-US" dirty="0"/>
          </a:p>
        </p:txBody>
      </p:sp>
    </p:spTree>
    <p:extLst>
      <p:ext uri="{BB962C8B-B14F-4D97-AF65-F5344CB8AC3E}">
        <p14:creationId xmlns:p14="http://schemas.microsoft.com/office/powerpoint/2010/main" val="11085424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0C913308-F349-4B6D-A68A-DD1791B4A57B}" type="slidenum">
              <a:rPr lang="zh-CN" altLang="en-US" smtClean="0"/>
              <a:t>12</a:t>
            </a:fld>
            <a:endParaRPr lang="zh-CN" altLang="en-US" dirty="0"/>
          </a:p>
        </p:txBody>
      </p:sp>
      <p:sp>
        <p:nvSpPr>
          <p:cNvPr id="26" name="TextBox 132"/>
          <p:cNvSpPr txBox="1"/>
          <p:nvPr/>
        </p:nvSpPr>
        <p:spPr>
          <a:xfrm>
            <a:off x="899592" y="2152255"/>
            <a:ext cx="3096344" cy="954107"/>
          </a:xfrm>
          <a:prstGeom prst="rect">
            <a:avLst/>
          </a:prstGeom>
          <a:ln/>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en-US" sz="2800" b="1" dirty="0"/>
              <a:t>Buffer Management</a:t>
            </a:r>
          </a:p>
        </p:txBody>
      </p:sp>
      <p:sp>
        <p:nvSpPr>
          <p:cNvPr id="27" name="TextBox 132"/>
          <p:cNvSpPr txBox="1"/>
          <p:nvPr/>
        </p:nvSpPr>
        <p:spPr>
          <a:xfrm>
            <a:off x="892696" y="3501706"/>
            <a:ext cx="3096344" cy="954107"/>
          </a:xfrm>
          <a:prstGeom prst="rect">
            <a:avLst/>
          </a:prstGeom>
          <a:ln/>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en-US" sz="2800" b="1" dirty="0"/>
              <a:t>Active Queue Management</a:t>
            </a:r>
          </a:p>
        </p:txBody>
      </p:sp>
      <p:sp>
        <p:nvSpPr>
          <p:cNvPr id="28" name="TextBox 132"/>
          <p:cNvSpPr txBox="1"/>
          <p:nvPr/>
        </p:nvSpPr>
        <p:spPr>
          <a:xfrm>
            <a:off x="904176" y="4851157"/>
            <a:ext cx="3096344" cy="954107"/>
          </a:xfrm>
          <a:prstGeom prst="rect">
            <a:avLst/>
          </a:prstGeom>
          <a:ln/>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en-US" sz="2800" b="1" dirty="0"/>
              <a:t>Packet </a:t>
            </a:r>
          </a:p>
          <a:p>
            <a:pPr algn="ctr"/>
            <a:r>
              <a:rPr lang="en-US" sz="2800" b="1" dirty="0"/>
              <a:t>Scheduler</a:t>
            </a:r>
          </a:p>
        </p:txBody>
      </p:sp>
      <p:cxnSp>
        <p:nvCxnSpPr>
          <p:cNvPr id="31" name="直接箭头连接符 30"/>
          <p:cNvCxnSpPr/>
          <p:nvPr/>
        </p:nvCxnSpPr>
        <p:spPr>
          <a:xfrm flipH="1">
            <a:off x="2428096" y="3106362"/>
            <a:ext cx="6896" cy="395344"/>
          </a:xfrm>
          <a:prstGeom prst="straightConnector1">
            <a:avLst/>
          </a:prstGeom>
          <a:ln w="381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36" name="直接箭头连接符 35"/>
          <p:cNvCxnSpPr/>
          <p:nvPr/>
        </p:nvCxnSpPr>
        <p:spPr>
          <a:xfrm flipH="1">
            <a:off x="2421200" y="4475245"/>
            <a:ext cx="6896" cy="395344"/>
          </a:xfrm>
          <a:prstGeom prst="straightConnector1">
            <a:avLst/>
          </a:prstGeom>
          <a:ln w="381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37" name="直接箭头连接符 36"/>
          <p:cNvCxnSpPr/>
          <p:nvPr/>
        </p:nvCxnSpPr>
        <p:spPr>
          <a:xfrm flipH="1">
            <a:off x="2414304" y="5785832"/>
            <a:ext cx="6896" cy="395344"/>
          </a:xfrm>
          <a:prstGeom prst="straightConnector1">
            <a:avLst/>
          </a:prstGeom>
          <a:ln w="381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38" name="直接箭头连接符 37"/>
          <p:cNvCxnSpPr/>
          <p:nvPr/>
        </p:nvCxnSpPr>
        <p:spPr>
          <a:xfrm flipH="1">
            <a:off x="2428096" y="1766627"/>
            <a:ext cx="6896" cy="395344"/>
          </a:xfrm>
          <a:prstGeom prst="straightConnector1">
            <a:avLst/>
          </a:prstGeom>
          <a:ln w="381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sp>
        <p:nvSpPr>
          <p:cNvPr id="39" name="文本框 38"/>
          <p:cNvSpPr txBox="1"/>
          <p:nvPr/>
        </p:nvSpPr>
        <p:spPr>
          <a:xfrm>
            <a:off x="1619672" y="1340768"/>
            <a:ext cx="1728192" cy="523220"/>
          </a:xfrm>
          <a:prstGeom prst="rect">
            <a:avLst/>
          </a:prstGeom>
          <a:noFill/>
        </p:spPr>
        <p:txBody>
          <a:bodyPr wrap="square" rtlCol="0">
            <a:spAutoFit/>
          </a:bodyPr>
          <a:lstStyle/>
          <a:p>
            <a:pPr algn="ctr"/>
            <a:r>
              <a:rPr lang="en-US" altLang="zh-CN" sz="2800" b="1" dirty="0"/>
              <a:t>Packet In</a:t>
            </a:r>
            <a:endParaRPr lang="zh-CN" altLang="en-US" sz="2800" b="1" dirty="0"/>
          </a:p>
        </p:txBody>
      </p:sp>
      <p:sp>
        <p:nvSpPr>
          <p:cNvPr id="40" name="文本框 39"/>
          <p:cNvSpPr txBox="1"/>
          <p:nvPr/>
        </p:nvSpPr>
        <p:spPr>
          <a:xfrm>
            <a:off x="1433344" y="6074132"/>
            <a:ext cx="1914520" cy="523220"/>
          </a:xfrm>
          <a:prstGeom prst="rect">
            <a:avLst/>
          </a:prstGeom>
          <a:noFill/>
        </p:spPr>
        <p:txBody>
          <a:bodyPr wrap="square" rtlCol="0">
            <a:spAutoFit/>
          </a:bodyPr>
          <a:lstStyle/>
          <a:p>
            <a:pPr algn="ctr"/>
            <a:r>
              <a:rPr lang="en-US" altLang="zh-CN" sz="2800" b="1" dirty="0"/>
              <a:t>Packet Out</a:t>
            </a:r>
            <a:endParaRPr lang="zh-CN" altLang="en-US" sz="2800" b="1" dirty="0"/>
          </a:p>
        </p:txBody>
      </p:sp>
      <p:sp>
        <p:nvSpPr>
          <p:cNvPr id="3" name="文本框 2"/>
          <p:cNvSpPr txBox="1"/>
          <p:nvPr/>
        </p:nvSpPr>
        <p:spPr>
          <a:xfrm>
            <a:off x="457200" y="4615352"/>
            <a:ext cx="3970784" cy="1368152"/>
          </a:xfrm>
          <a:prstGeom prst="rect">
            <a:avLst/>
          </a:prstGeom>
          <a:noFill/>
          <a:ln w="38100">
            <a:solidFill>
              <a:srgbClr val="FF0000"/>
            </a:solidFill>
            <a:prstDash val="sysDash"/>
          </a:ln>
        </p:spPr>
        <p:txBody>
          <a:bodyPr wrap="square" rtlCol="0">
            <a:spAutoFit/>
          </a:bodyPr>
          <a:lstStyle/>
          <a:p>
            <a:endParaRPr lang="zh-CN" altLang="en-US" dirty="0"/>
          </a:p>
        </p:txBody>
      </p:sp>
      <p:sp>
        <p:nvSpPr>
          <p:cNvPr id="20" name="文本框 19"/>
          <p:cNvSpPr txBox="1"/>
          <p:nvPr/>
        </p:nvSpPr>
        <p:spPr>
          <a:xfrm>
            <a:off x="4830296" y="4725144"/>
            <a:ext cx="3960440" cy="1446550"/>
          </a:xfrm>
          <a:prstGeom prst="rect">
            <a:avLst/>
          </a:prstGeom>
          <a:noFill/>
        </p:spPr>
        <p:txBody>
          <a:bodyPr wrap="square" rtlCol="0">
            <a:spAutoFit/>
          </a:bodyPr>
          <a:lstStyle/>
          <a:p>
            <a:r>
              <a:rPr lang="en-US" altLang="zh-CN" sz="3200" b="1" dirty="0">
                <a:solidFill>
                  <a:srgbClr val="0000CC"/>
                </a:solidFill>
                <a:cs typeface="Times New Roman" panose="02020603050405020304" pitchFamily="18" charset="0"/>
              </a:rPr>
              <a:t>PIAS</a:t>
            </a:r>
            <a:r>
              <a:rPr lang="en-US" altLang="zh-CN" sz="2800" dirty="0"/>
              <a:t>: minimize flow completion time without prior knowledge </a:t>
            </a:r>
            <a:endParaRPr lang="zh-CN" altLang="en-US" sz="2800" dirty="0"/>
          </a:p>
        </p:txBody>
      </p:sp>
      <p:sp>
        <p:nvSpPr>
          <p:cNvPr id="17" name="标题 2"/>
          <p:cNvSpPr>
            <a:spLocks noGrp="1"/>
          </p:cNvSpPr>
          <p:nvPr>
            <p:ph type="title"/>
          </p:nvPr>
        </p:nvSpPr>
        <p:spPr/>
        <p:txBody>
          <a:bodyPr/>
          <a:lstStyle/>
          <a:p>
            <a:r>
              <a:rPr lang="en-US" altLang="zh-CN" dirty="0">
                <a:solidFill>
                  <a:srgbClr val="0000CC"/>
                </a:solidFill>
                <a:cs typeface="Times New Roman" panose="02020603050405020304" pitchFamily="18" charset="0"/>
              </a:rPr>
              <a:t> Thesis Components</a:t>
            </a:r>
            <a:endParaRPr lang="zh-CN" altLang="en-US" dirty="0"/>
          </a:p>
        </p:txBody>
      </p:sp>
    </p:spTree>
    <p:extLst>
      <p:ext uri="{BB962C8B-B14F-4D97-AF65-F5344CB8AC3E}">
        <p14:creationId xmlns:p14="http://schemas.microsoft.com/office/powerpoint/2010/main" val="80940984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srgbClr val="0000CC"/>
                </a:solidFill>
                <a:ea typeface="Corbel" charset="0"/>
                <a:cs typeface="Corbel" charset="0"/>
              </a:rPr>
              <a:t>AQM in Internet</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en-US" altLang="zh-CN" dirty="0"/>
                  <a:t>Internet</a:t>
                </a:r>
              </a:p>
              <a:p>
                <a:pPr lvl="1"/>
                <a:r>
                  <a:rPr lang="en-US" altLang="zh-CN" dirty="0"/>
                  <a:t>Large number of concurrent large flows</a:t>
                </a:r>
              </a:p>
              <a:p>
                <a:pPr lvl="1"/>
                <a:r>
                  <a:rPr lang="en-US" altLang="zh-CN" dirty="0"/>
                  <a:t>Varying RTTs</a:t>
                </a:r>
              </a:p>
              <a:p>
                <a:pPr lvl="1"/>
                <a:r>
                  <a:rPr lang="en-US" altLang="zh-CN" dirty="0"/>
                  <a:t>Unknown transport protocols</a:t>
                </a:r>
              </a:p>
              <a:p>
                <a:pPr marL="457200" lvl="1" indent="0">
                  <a:buNone/>
                </a:pPr>
                <a:endParaRPr lang="en-US" altLang="zh-CN" dirty="0"/>
              </a:p>
              <a:p>
                <a:r>
                  <a:rPr lang="en-US" altLang="zh-CN" dirty="0"/>
                  <a:t>AQM design rationale</a:t>
                </a:r>
              </a:p>
              <a:p>
                <a:pPr lvl="1"/>
                <a14:m>
                  <m:oMath xmlns:m="http://schemas.openxmlformats.org/officeDocument/2006/math">
                    <m:r>
                      <a:rPr lang="en-US" altLang="zh-CN" i="1">
                        <a:latin typeface="Cambria Math" panose="02040503050406030204" pitchFamily="18" charset="0"/>
                      </a:rPr>
                      <m:t>𝐶</m:t>
                    </m:r>
                    <m:r>
                      <a:rPr lang="en-US" altLang="zh-CN" i="1">
                        <a:latin typeface="Cambria Math" panose="02040503050406030204" pitchFamily="18" charset="0"/>
                      </a:rPr>
                      <m:t>×</m:t>
                    </m:r>
                    <m:r>
                      <a:rPr lang="en-US" altLang="zh-CN" i="1">
                        <a:latin typeface="Cambria Math" panose="02040503050406030204" pitchFamily="18" charset="0"/>
                      </a:rPr>
                      <m:t>𝑅𝑇𝑇</m:t>
                    </m:r>
                    <m:r>
                      <a:rPr lang="en-US" altLang="zh-CN" i="1">
                        <a:latin typeface="Cambria Math" panose="02040503050406030204" pitchFamily="18" charset="0"/>
                      </a:rPr>
                      <m:t>×</m:t>
                    </m:r>
                    <m:r>
                      <a:rPr lang="en-US" altLang="zh-CN" i="1">
                        <a:latin typeface="Cambria Math" panose="02040503050406030204" pitchFamily="18" charset="0"/>
                      </a:rPr>
                      <m:t>𝜆</m:t>
                    </m:r>
                    <m:r>
                      <a:rPr lang="en-US" altLang="zh-CN" i="1">
                        <a:latin typeface="Cambria Math" panose="02040503050406030204" pitchFamily="18" charset="0"/>
                      </a:rPr>
                      <m:t>/</m:t>
                    </m:r>
                    <m:rad>
                      <m:radPr>
                        <m:degHide m:val="on"/>
                        <m:ctrlPr>
                          <a:rPr lang="en-US" altLang="zh-CN" i="1">
                            <a:latin typeface="Cambria Math" panose="02040503050406030204" pitchFamily="18" charset="0"/>
                          </a:rPr>
                        </m:ctrlPr>
                      </m:radPr>
                      <m:deg/>
                      <m:e>
                        <m:r>
                          <a:rPr lang="en-US" altLang="zh-CN" i="1">
                            <a:latin typeface="Cambria Math" panose="02040503050406030204" pitchFamily="18" charset="0"/>
                          </a:rPr>
                          <m:t>𝑁</m:t>
                        </m:r>
                      </m:e>
                    </m:rad>
                  </m:oMath>
                </a14:m>
                <a:r>
                  <a:rPr lang="en-US" altLang="zh-CN" dirty="0"/>
                  <a:t> dynamically changes</a:t>
                </a:r>
              </a:p>
              <a:p>
                <a:pPr lvl="1"/>
                <a:r>
                  <a:rPr lang="en-US" altLang="zh-CN" dirty="0"/>
                  <a:t>Track the </a:t>
                </a:r>
                <a:r>
                  <a:rPr lang="en-US" altLang="zh-CN" dirty="0">
                    <a:solidFill>
                      <a:srgbClr val="0000CC"/>
                    </a:solidFill>
                  </a:rPr>
                  <a:t>persistent</a:t>
                </a:r>
                <a:r>
                  <a:rPr lang="en-US" altLang="zh-CN" dirty="0"/>
                  <a:t> congestion state</a:t>
                </a:r>
              </a:p>
              <a:p>
                <a:pPr lvl="2"/>
                <a:endParaRPr lang="en-US" altLang="zh-CN" dirty="0"/>
              </a:p>
              <a:p>
                <a:endParaRPr lang="en-US" altLang="zh-CN" dirty="0"/>
              </a:p>
              <a:p>
                <a:pPr marL="457200" lvl="1" indent="0">
                  <a:buNone/>
                </a:pPr>
                <a:endParaRPr lang="en-US" altLang="zh-CN" dirty="0"/>
              </a:p>
              <a:p>
                <a:pPr marL="0" indent="0">
                  <a:buNone/>
                </a:pPr>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1704" t="-1752"/>
                </a:stretch>
              </a:blipFill>
            </p:spPr>
            <p:txBody>
              <a:bodyPr/>
              <a:lstStyle/>
              <a:p>
                <a:r>
                  <a:rPr lang="zh-CN" altLang="en-US">
                    <a:noFill/>
                  </a:rPr>
                  <a:t> </a:t>
                </a:r>
              </a:p>
            </p:txBody>
          </p:sp>
        </mc:Fallback>
      </mc:AlternateContent>
      <p:sp>
        <p:nvSpPr>
          <p:cNvPr id="4" name="灯片编号占位符 3"/>
          <p:cNvSpPr>
            <a:spLocks noGrp="1"/>
          </p:cNvSpPr>
          <p:nvPr>
            <p:ph type="sldNum" sz="quarter" idx="12"/>
          </p:nvPr>
        </p:nvSpPr>
        <p:spPr/>
        <p:txBody>
          <a:bodyPr/>
          <a:lstStyle/>
          <a:p>
            <a:fld id="{0C913308-F349-4B6D-A68A-DD1791B4A57B}" type="slidenum">
              <a:rPr lang="zh-CN" altLang="en-US" smtClean="0"/>
              <a:pPr/>
              <a:t>120</a:t>
            </a:fld>
            <a:endParaRPr lang="zh-CN" altLang="en-US" dirty="0"/>
          </a:p>
        </p:txBody>
      </p:sp>
    </p:spTree>
    <p:extLst>
      <p:ext uri="{BB962C8B-B14F-4D97-AF65-F5344CB8AC3E}">
        <p14:creationId xmlns:p14="http://schemas.microsoft.com/office/powerpoint/2010/main" val="107627221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srgbClr val="0000CC"/>
                </a:solidFill>
                <a:ea typeface="Corbel" charset="0"/>
                <a:cs typeface="Corbel" charset="0"/>
              </a:rPr>
              <a:t>BCC Model</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457200" y="1600200"/>
                <a:ext cx="8229600" cy="4925144"/>
              </a:xfrm>
            </p:spPr>
            <p:txBody>
              <a:bodyPr>
                <a:normAutofit lnSpcReduction="10000"/>
              </a:bodyPr>
              <a:lstStyle/>
              <a:p>
                <a:r>
                  <a:rPr lang="en-US" altLang="zh-CN" dirty="0"/>
                  <a:t>Shared buffer size: </a:t>
                </a:r>
                <a14:m>
                  <m:oMath xmlns:m="http://schemas.openxmlformats.org/officeDocument/2006/math">
                    <m:r>
                      <a:rPr lang="en-US" altLang="zh-CN" b="0" i="1" smtClean="0">
                        <a:solidFill>
                          <a:srgbClr val="0000CC"/>
                        </a:solidFill>
                        <a:latin typeface="Cambria Math" panose="02040503050406030204" pitchFamily="18" charset="0"/>
                      </a:rPr>
                      <m:t>𝐵</m:t>
                    </m:r>
                  </m:oMath>
                </a14:m>
                <a:endParaRPr lang="en-US" altLang="zh-CN" dirty="0">
                  <a:solidFill>
                    <a:srgbClr val="0000CC"/>
                  </a:solidFill>
                </a:endParaRPr>
              </a:p>
              <a:p>
                <a:pPr marL="0" indent="0">
                  <a:buNone/>
                </a:pPr>
                <a:endParaRPr lang="en-US" altLang="zh-CN" sz="1600" dirty="0">
                  <a:solidFill>
                    <a:srgbClr val="0000CC"/>
                  </a:solidFill>
                </a:endParaRPr>
              </a:p>
              <a:p>
                <a:r>
                  <a:rPr lang="en-US" altLang="zh-CN" dirty="0"/>
                  <a:t>Queue length of queue (port) </a:t>
                </a:r>
                <a14:m>
                  <m:oMath xmlns:m="http://schemas.openxmlformats.org/officeDocument/2006/math">
                    <m:r>
                      <a:rPr lang="en-US" altLang="zh-CN" i="1" dirty="0">
                        <a:latin typeface="Cambria Math" panose="02040503050406030204" pitchFamily="18" charset="0"/>
                      </a:rPr>
                      <m:t>𝑖</m:t>
                    </m:r>
                  </m:oMath>
                </a14:m>
                <a:r>
                  <a:rPr lang="en-US" altLang="zh-CN" dirty="0"/>
                  <a:t>: </a:t>
                </a:r>
                <a14:m>
                  <m:oMath xmlns:m="http://schemas.openxmlformats.org/officeDocument/2006/math">
                    <m:sSub>
                      <m:sSubPr>
                        <m:ctrlPr>
                          <a:rPr lang="en-US" altLang="zh-CN" i="1" smtClean="0">
                            <a:solidFill>
                              <a:srgbClr val="0000CC"/>
                            </a:solidFill>
                            <a:latin typeface="Cambria Math" panose="02040503050406030204" pitchFamily="18" charset="0"/>
                          </a:rPr>
                        </m:ctrlPr>
                      </m:sSubPr>
                      <m:e>
                        <m:r>
                          <a:rPr lang="en-US" altLang="zh-CN" i="1">
                            <a:solidFill>
                              <a:srgbClr val="0000CC"/>
                            </a:solidFill>
                            <a:latin typeface="Cambria Math" panose="02040503050406030204" pitchFamily="18" charset="0"/>
                          </a:rPr>
                          <m:t>𝑄</m:t>
                        </m:r>
                      </m:e>
                      <m:sub>
                        <m:r>
                          <a:rPr lang="en-US" altLang="zh-CN" i="1">
                            <a:solidFill>
                              <a:srgbClr val="0000CC"/>
                            </a:solidFill>
                            <a:latin typeface="Cambria Math" panose="02040503050406030204" pitchFamily="18" charset="0"/>
                          </a:rPr>
                          <m:t>𝑖</m:t>
                        </m:r>
                      </m:sub>
                    </m:sSub>
                  </m:oMath>
                </a14:m>
                <a:endParaRPr lang="en-US" altLang="zh-CN" dirty="0"/>
              </a:p>
              <a:p>
                <a:pPr marL="0" indent="0">
                  <a:buNone/>
                </a:pPr>
                <a:endParaRPr lang="en-US" altLang="zh-CN" sz="1600" dirty="0"/>
              </a:p>
              <a:p>
                <a:r>
                  <a:rPr lang="en-US" altLang="zh-CN" dirty="0"/>
                  <a:t>Queue length threshold of queue (port) </a:t>
                </a:r>
                <a14:m>
                  <m:oMath xmlns:m="http://schemas.openxmlformats.org/officeDocument/2006/math">
                    <m:r>
                      <a:rPr lang="en-US" altLang="zh-CN" i="1" dirty="0">
                        <a:latin typeface="Cambria Math" panose="02040503050406030204" pitchFamily="18" charset="0"/>
                      </a:rPr>
                      <m:t>𝑖</m:t>
                    </m:r>
                  </m:oMath>
                </a14:m>
                <a:r>
                  <a:rPr lang="en-US" altLang="zh-CN" dirty="0"/>
                  <a:t>:  </a:t>
                </a:r>
                <a14:m>
                  <m:oMath xmlns:m="http://schemas.openxmlformats.org/officeDocument/2006/math">
                    <m:sSub>
                      <m:sSubPr>
                        <m:ctrlPr>
                          <a:rPr lang="en-US" altLang="zh-CN" i="1" smtClean="0">
                            <a:solidFill>
                              <a:srgbClr val="0000CC"/>
                            </a:solidFill>
                            <a:latin typeface="Cambria Math" panose="02040503050406030204" pitchFamily="18" charset="0"/>
                          </a:rPr>
                        </m:ctrlPr>
                      </m:sSubPr>
                      <m:e>
                        <m:r>
                          <a:rPr lang="en-US" altLang="zh-CN" i="1">
                            <a:solidFill>
                              <a:srgbClr val="0000CC"/>
                            </a:solidFill>
                            <a:latin typeface="Cambria Math" panose="02040503050406030204" pitchFamily="18" charset="0"/>
                          </a:rPr>
                          <m:t>𝑇</m:t>
                        </m:r>
                      </m:e>
                      <m:sub>
                        <m:r>
                          <a:rPr lang="en-US" altLang="zh-CN" i="1">
                            <a:solidFill>
                              <a:srgbClr val="0000CC"/>
                            </a:solidFill>
                            <a:latin typeface="Cambria Math" panose="02040503050406030204" pitchFamily="18" charset="0"/>
                          </a:rPr>
                          <m:t>𝑖</m:t>
                        </m:r>
                      </m:sub>
                    </m:sSub>
                  </m:oMath>
                </a14:m>
                <a:endParaRPr lang="en-US" altLang="zh-CN" dirty="0"/>
              </a:p>
              <a:p>
                <a:pPr lvl="1"/>
                <a:r>
                  <a:rPr lang="en-US" altLang="zh-CN" dirty="0"/>
                  <a:t>Packets get dropped if </a:t>
                </a:r>
                <a14:m>
                  <m:oMath xmlns:m="http://schemas.openxmlformats.org/officeDocument/2006/math">
                    <m:sSub>
                      <m:sSubPr>
                        <m:ctrlPr>
                          <a:rPr lang="en-US" altLang="zh-CN" i="1">
                            <a:solidFill>
                              <a:srgbClr val="0000CC"/>
                            </a:solidFill>
                            <a:latin typeface="Cambria Math" panose="02040503050406030204" pitchFamily="18" charset="0"/>
                          </a:rPr>
                        </m:ctrlPr>
                      </m:sSubPr>
                      <m:e>
                        <m:r>
                          <a:rPr lang="en-US" altLang="zh-CN" i="1">
                            <a:solidFill>
                              <a:srgbClr val="0000CC"/>
                            </a:solidFill>
                            <a:latin typeface="Cambria Math" panose="02040503050406030204" pitchFamily="18" charset="0"/>
                          </a:rPr>
                          <m:t>𝑄</m:t>
                        </m:r>
                      </m:e>
                      <m:sub>
                        <m:r>
                          <a:rPr lang="en-US" altLang="zh-CN" i="1">
                            <a:solidFill>
                              <a:srgbClr val="0000CC"/>
                            </a:solidFill>
                            <a:latin typeface="Cambria Math" panose="02040503050406030204" pitchFamily="18" charset="0"/>
                          </a:rPr>
                          <m:t>𝑖</m:t>
                        </m:r>
                      </m:sub>
                    </m:sSub>
                    <m:r>
                      <a:rPr lang="en-US" altLang="zh-CN" i="1">
                        <a:solidFill>
                          <a:srgbClr val="0000CC"/>
                        </a:solidFill>
                        <a:latin typeface="Cambria Math" panose="02040503050406030204" pitchFamily="18" charset="0"/>
                      </a:rPr>
                      <m:t>&gt;</m:t>
                    </m:r>
                    <m:sSub>
                      <m:sSubPr>
                        <m:ctrlPr>
                          <a:rPr lang="en-US" altLang="zh-CN" i="1">
                            <a:solidFill>
                              <a:srgbClr val="0000CC"/>
                            </a:solidFill>
                            <a:latin typeface="Cambria Math" panose="02040503050406030204" pitchFamily="18" charset="0"/>
                          </a:rPr>
                        </m:ctrlPr>
                      </m:sSubPr>
                      <m:e>
                        <m:r>
                          <a:rPr lang="en-US" altLang="zh-CN" i="1">
                            <a:solidFill>
                              <a:srgbClr val="0000CC"/>
                            </a:solidFill>
                            <a:latin typeface="Cambria Math" panose="02040503050406030204" pitchFamily="18" charset="0"/>
                          </a:rPr>
                          <m:t>𝑇</m:t>
                        </m:r>
                      </m:e>
                      <m:sub>
                        <m:r>
                          <a:rPr lang="en-US" altLang="zh-CN" i="1">
                            <a:solidFill>
                              <a:srgbClr val="0000CC"/>
                            </a:solidFill>
                            <a:latin typeface="Cambria Math" panose="02040503050406030204" pitchFamily="18" charset="0"/>
                          </a:rPr>
                          <m:t>𝑖</m:t>
                        </m:r>
                      </m:sub>
                    </m:sSub>
                  </m:oMath>
                </a14:m>
                <a:endParaRPr lang="en-US" altLang="zh-CN" dirty="0"/>
              </a:p>
              <a:p>
                <a:pPr lvl="1"/>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𝑇</m:t>
                        </m:r>
                      </m:e>
                      <m:sub>
                        <m:r>
                          <a:rPr lang="en-US" altLang="zh-CN" i="1">
                            <a:latin typeface="Cambria Math" panose="02040503050406030204" pitchFamily="18" charset="0"/>
                          </a:rPr>
                          <m:t>𝑖</m:t>
                        </m:r>
                      </m:sub>
                    </m:sSub>
                    <m:r>
                      <a:rPr lang="en-US" altLang="zh-CN" i="1">
                        <a:latin typeface="Cambria Math" panose="02040503050406030204" pitchFamily="18" charset="0"/>
                      </a:rPr>
                      <m:t>=</m:t>
                    </m:r>
                    <m:r>
                      <a:rPr lang="en-US" altLang="zh-CN" b="0" i="1" smtClean="0">
                        <a:solidFill>
                          <a:srgbClr val="0000CC"/>
                        </a:solidFill>
                        <a:latin typeface="Cambria Math" panose="02040503050406030204" pitchFamily="18" charset="0"/>
                      </a:rPr>
                      <m:t>𝛼</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𝐵</m:t>
                    </m:r>
                    <m:r>
                      <a:rPr lang="en-US" altLang="zh-CN" i="1">
                        <a:latin typeface="Cambria Math" panose="02040503050406030204" pitchFamily="18" charset="0"/>
                        <a:ea typeface="Cambria Math" panose="02040503050406030204" pitchFamily="18" charset="0"/>
                      </a:rPr>
                      <m:t>−</m:t>
                    </m:r>
                    <m:nary>
                      <m:naryPr>
                        <m:chr m:val="∑"/>
                        <m:subHide m:val="on"/>
                        <m:supHide m:val="on"/>
                        <m:ctrlPr>
                          <a:rPr lang="en-US" altLang="zh-CN" i="1">
                            <a:latin typeface="Cambria Math" panose="02040503050406030204" pitchFamily="18" charset="0"/>
                            <a:ea typeface="Cambria Math" panose="02040503050406030204" pitchFamily="18" charset="0"/>
                          </a:rPr>
                        </m:ctrlPr>
                      </m:naryPr>
                      <m:sub/>
                      <m:sup/>
                      <m:e>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𝑄</m:t>
                            </m:r>
                          </m:e>
                          <m:sub>
                            <m:r>
                              <a:rPr lang="en-US" altLang="zh-CN" i="1">
                                <a:latin typeface="Cambria Math" panose="02040503050406030204" pitchFamily="18" charset="0"/>
                                <a:ea typeface="Cambria Math" panose="02040503050406030204" pitchFamily="18" charset="0"/>
                              </a:rPr>
                              <m:t>𝑖</m:t>
                            </m:r>
                          </m:sub>
                        </m:sSub>
                      </m:e>
                    </m:nary>
                    <m:r>
                      <a:rPr lang="en-US" altLang="zh-CN" i="1">
                        <a:latin typeface="Cambria Math" panose="02040503050406030204" pitchFamily="18" charset="0"/>
                        <a:ea typeface="Cambria Math" panose="02040503050406030204" pitchFamily="18" charset="0"/>
                      </a:rPr>
                      <m:t>)</m:t>
                    </m:r>
                  </m:oMath>
                </a14:m>
                <a:endParaRPr lang="en-US" altLang="zh-CN" dirty="0"/>
              </a:p>
              <a:p>
                <a:pPr marL="457200" lvl="1" indent="0">
                  <a:buNone/>
                </a:pPr>
                <a:endParaRPr lang="en-US" altLang="zh-CN" sz="1600" dirty="0"/>
              </a:p>
              <a:p>
                <a:r>
                  <a:rPr lang="en-US" altLang="zh-CN" dirty="0"/>
                  <a:t>Per-queue required buffer: </a:t>
                </a:r>
                <a14:m>
                  <m:oMath xmlns:m="http://schemas.openxmlformats.org/officeDocument/2006/math">
                    <m:sSub>
                      <m:sSubPr>
                        <m:ctrlPr>
                          <a:rPr lang="en-US" altLang="zh-CN" i="1">
                            <a:solidFill>
                              <a:srgbClr val="0000CC"/>
                            </a:solidFill>
                            <a:latin typeface="Cambria Math" panose="02040503050406030204" pitchFamily="18" charset="0"/>
                          </a:rPr>
                        </m:ctrlPr>
                      </m:sSubPr>
                      <m:e>
                        <m:r>
                          <a:rPr lang="en-US" altLang="zh-CN" b="0" i="1" smtClean="0">
                            <a:solidFill>
                              <a:srgbClr val="0000CC"/>
                            </a:solidFill>
                            <a:latin typeface="Cambria Math" panose="02040503050406030204" pitchFamily="18" charset="0"/>
                          </a:rPr>
                          <m:t>𝐵</m:t>
                        </m:r>
                      </m:e>
                      <m:sub>
                        <m:r>
                          <a:rPr lang="en-US" altLang="zh-CN" b="0" i="1" smtClean="0">
                            <a:solidFill>
                              <a:srgbClr val="0000CC"/>
                            </a:solidFill>
                            <a:latin typeface="Cambria Math" panose="02040503050406030204" pitchFamily="18" charset="0"/>
                          </a:rPr>
                          <m:t>𝑅</m:t>
                        </m:r>
                      </m:sub>
                    </m:sSub>
                  </m:oMath>
                </a14:m>
                <a:r>
                  <a:rPr lang="en-US" altLang="zh-CN" dirty="0"/>
                  <a:t>  </a:t>
                </a:r>
              </a:p>
              <a:p>
                <a:pPr lvl="1"/>
                <a:r>
                  <a:rPr lang="en-US" altLang="zh-CN" dirty="0"/>
                  <a:t>For 100% throughput and low packet rate</a:t>
                </a:r>
              </a:p>
              <a:p>
                <a:pPr lvl="1"/>
                <a14:m>
                  <m:oMath xmlns:m="http://schemas.openxmlformats.org/officeDocument/2006/math">
                    <m:sSub>
                      <m:sSubPr>
                        <m:ctrlPr>
                          <a:rPr lang="en-US" altLang="zh-CN" i="1" smtClean="0">
                            <a:solidFill>
                              <a:srgbClr val="0000CC"/>
                            </a:solidFill>
                            <a:latin typeface="Cambria Math" panose="02040503050406030204" pitchFamily="18" charset="0"/>
                          </a:rPr>
                        </m:ctrlPr>
                      </m:sSubPr>
                      <m:e>
                        <m:r>
                          <a:rPr lang="en-US" altLang="zh-CN" b="0" i="1" smtClean="0">
                            <a:solidFill>
                              <a:srgbClr val="0000CC"/>
                            </a:solidFill>
                            <a:latin typeface="Cambria Math" panose="02040503050406030204" pitchFamily="18" charset="0"/>
                          </a:rPr>
                          <m:t>𝐵</m:t>
                        </m:r>
                      </m:e>
                      <m:sub>
                        <m:r>
                          <a:rPr lang="en-US" altLang="zh-CN" b="0" i="1" smtClean="0">
                            <a:solidFill>
                              <a:srgbClr val="0000CC"/>
                            </a:solidFill>
                            <a:latin typeface="Cambria Math" panose="02040503050406030204" pitchFamily="18" charset="0"/>
                          </a:rPr>
                          <m:t>𝑅</m:t>
                        </m:r>
                      </m:sub>
                    </m:sSub>
                    <m:r>
                      <a:rPr lang="en-US" altLang="zh-CN" b="0" i="1" smtClean="0">
                        <a:solidFill>
                          <a:srgbClr val="0000CC"/>
                        </a:solidFill>
                        <a:latin typeface="Cambria Math" panose="02040503050406030204" pitchFamily="18" charset="0"/>
                      </a:rPr>
                      <m:t>=</m:t>
                    </m:r>
                    <m:r>
                      <a:rPr lang="en-US" altLang="zh-CN" b="0" i="1" smtClean="0">
                        <a:solidFill>
                          <a:srgbClr val="0000CC"/>
                        </a:solidFill>
                        <a:latin typeface="Cambria Math" panose="02040503050406030204" pitchFamily="18" charset="0"/>
                      </a:rPr>
                      <m:t>𝐶</m:t>
                    </m:r>
                    <m:r>
                      <a:rPr lang="en-US" altLang="zh-CN" b="0" i="1" smtClean="0">
                        <a:solidFill>
                          <a:srgbClr val="0000CC"/>
                        </a:solidFill>
                        <a:latin typeface="Cambria Math" panose="02040503050406030204" pitchFamily="18" charset="0"/>
                      </a:rPr>
                      <m:t>×</m:t>
                    </m:r>
                    <m:r>
                      <a:rPr lang="en-US" altLang="zh-CN" b="0" i="1" smtClean="0">
                        <a:solidFill>
                          <a:srgbClr val="0000CC"/>
                        </a:solidFill>
                        <a:latin typeface="Cambria Math" panose="02040503050406030204" pitchFamily="18" charset="0"/>
                      </a:rPr>
                      <m:t>𝑅𝑇𝑇</m:t>
                    </m:r>
                    <m:r>
                      <a:rPr lang="en-US" altLang="zh-CN" b="0" i="1" smtClean="0">
                        <a:solidFill>
                          <a:srgbClr val="0000CC"/>
                        </a:solidFill>
                        <a:latin typeface="Cambria Math" panose="02040503050406030204" pitchFamily="18" charset="0"/>
                      </a:rPr>
                      <m:t>×(1+</m:t>
                    </m:r>
                    <m:r>
                      <a:rPr lang="en-US" altLang="zh-CN" b="0" i="1" smtClean="0">
                        <a:solidFill>
                          <a:srgbClr val="0000CC"/>
                        </a:solidFill>
                        <a:latin typeface="Cambria Math" panose="02040503050406030204" pitchFamily="18" charset="0"/>
                      </a:rPr>
                      <m:t>𝜆</m:t>
                    </m:r>
                    <m:r>
                      <a:rPr lang="en-US" altLang="zh-CN" b="0" i="1" smtClean="0">
                        <a:solidFill>
                          <a:srgbClr val="0000CC"/>
                        </a:solidFill>
                        <a:latin typeface="Cambria Math" panose="02040503050406030204" pitchFamily="18" charset="0"/>
                      </a:rPr>
                      <m:t>)</m:t>
                    </m:r>
                  </m:oMath>
                </a14:m>
                <a:endParaRPr lang="en-US" altLang="zh-CN" dirty="0"/>
              </a:p>
              <a:p>
                <a:pPr lvl="1"/>
                <a:endParaRPr lang="en-US" altLang="zh-CN" dirty="0"/>
              </a:p>
              <a:p>
                <a:pPr lvl="1"/>
                <a:endParaRPr lang="en-US" altLang="zh-CN" dirty="0"/>
              </a:p>
              <a:p>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457200" y="1600200"/>
                <a:ext cx="8229600" cy="4925144"/>
              </a:xfrm>
              <a:blipFill>
                <a:blip r:embed="rId2"/>
                <a:stretch>
                  <a:fillRect l="-1704" t="-2478"/>
                </a:stretch>
              </a:blipFill>
            </p:spPr>
            <p:txBody>
              <a:bodyPr/>
              <a:lstStyle/>
              <a:p>
                <a:r>
                  <a:rPr lang="zh-CN" altLang="en-US">
                    <a:noFill/>
                  </a:rPr>
                  <a:t> </a:t>
                </a:r>
              </a:p>
            </p:txBody>
          </p:sp>
        </mc:Fallback>
      </mc:AlternateContent>
      <p:sp>
        <p:nvSpPr>
          <p:cNvPr id="4" name="灯片编号占位符 3"/>
          <p:cNvSpPr>
            <a:spLocks noGrp="1"/>
          </p:cNvSpPr>
          <p:nvPr>
            <p:ph type="sldNum" sz="quarter" idx="12"/>
          </p:nvPr>
        </p:nvSpPr>
        <p:spPr/>
        <p:txBody>
          <a:bodyPr/>
          <a:lstStyle/>
          <a:p>
            <a:fld id="{0C913308-F349-4B6D-A68A-DD1791B4A57B}" type="slidenum">
              <a:rPr lang="zh-CN" altLang="en-US" smtClean="0"/>
              <a:t>121</a:t>
            </a:fld>
            <a:endParaRPr lang="zh-CN" altLang="en-US" dirty="0"/>
          </a:p>
        </p:txBody>
      </p:sp>
    </p:spTree>
    <p:extLst>
      <p:ext uri="{BB962C8B-B14F-4D97-AF65-F5344CB8AC3E}">
        <p14:creationId xmlns:p14="http://schemas.microsoft.com/office/powerpoint/2010/main" val="82264813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srgbClr val="0000CC"/>
                </a:solidFill>
                <a:ea typeface="Corbel" charset="0"/>
                <a:cs typeface="Corbel" charset="0"/>
              </a:rPr>
              <a:t>BCC Model</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en-US" altLang="zh-CN" dirty="0"/>
                  <a:t>Property of </a:t>
                </a:r>
                <a14:m>
                  <m:oMath xmlns:m="http://schemas.openxmlformats.org/officeDocument/2006/math">
                    <m:sSub>
                      <m:sSubPr>
                        <m:ctrlPr>
                          <a:rPr lang="en-US" altLang="zh-CN" i="1">
                            <a:solidFill>
                              <a:srgbClr val="0000CC"/>
                            </a:solidFill>
                            <a:latin typeface="Cambria Math" panose="02040503050406030204" pitchFamily="18" charset="0"/>
                          </a:rPr>
                        </m:ctrlPr>
                      </m:sSubPr>
                      <m:e>
                        <m:r>
                          <a:rPr lang="en-US" altLang="zh-CN" i="1">
                            <a:solidFill>
                              <a:srgbClr val="0000CC"/>
                            </a:solidFill>
                            <a:latin typeface="Cambria Math" panose="02040503050406030204" pitchFamily="18" charset="0"/>
                          </a:rPr>
                          <m:t>𝑇</m:t>
                        </m:r>
                      </m:e>
                      <m:sub>
                        <m:r>
                          <a:rPr lang="en-US" altLang="zh-CN" i="1">
                            <a:solidFill>
                              <a:srgbClr val="0000CC"/>
                            </a:solidFill>
                            <a:latin typeface="Cambria Math" panose="02040503050406030204" pitchFamily="18" charset="0"/>
                          </a:rPr>
                          <m:t>𝑖</m:t>
                        </m:r>
                      </m:sub>
                    </m:sSub>
                  </m:oMath>
                </a14:m>
                <a:endParaRPr lang="en-US" altLang="zh-CN" dirty="0"/>
              </a:p>
              <a:p>
                <a:pPr lvl="1"/>
                <a:r>
                  <a:rPr lang="en-US" altLang="zh-CN" dirty="0"/>
                  <a:t># of active queues: </a:t>
                </a:r>
                <a14:m>
                  <m:oMath xmlns:m="http://schemas.openxmlformats.org/officeDocument/2006/math">
                    <m:r>
                      <a:rPr lang="en-US" altLang="zh-CN" i="1" dirty="0">
                        <a:solidFill>
                          <a:srgbClr val="0000CC"/>
                        </a:solidFill>
                        <a:latin typeface="Cambria Math" panose="02040503050406030204" pitchFamily="18" charset="0"/>
                      </a:rPr>
                      <m:t>𝑀</m:t>
                    </m:r>
                  </m:oMath>
                </a14:m>
                <a:endParaRPr lang="en-US" altLang="zh-CN" dirty="0">
                  <a:solidFill>
                    <a:srgbClr val="0000CC"/>
                  </a:solidFill>
                </a:endParaRPr>
              </a:p>
              <a:p>
                <a:pPr lvl="1"/>
                <a14:m>
                  <m:oMath xmlns:m="http://schemas.openxmlformats.org/officeDocument/2006/math">
                    <m:sSub>
                      <m:sSubPr>
                        <m:ctrlPr>
                          <a:rPr lang="en-US" altLang="zh-CN" i="1">
                            <a:solidFill>
                              <a:srgbClr val="0000CC"/>
                            </a:solidFill>
                            <a:latin typeface="Cambria Math" panose="02040503050406030204" pitchFamily="18" charset="0"/>
                          </a:rPr>
                        </m:ctrlPr>
                      </m:sSubPr>
                      <m:e>
                        <m:r>
                          <a:rPr lang="en-US" altLang="zh-CN" i="1">
                            <a:solidFill>
                              <a:srgbClr val="0000CC"/>
                            </a:solidFill>
                            <a:latin typeface="Cambria Math" panose="02040503050406030204" pitchFamily="18" charset="0"/>
                          </a:rPr>
                          <m:t>𝑇</m:t>
                        </m:r>
                      </m:e>
                      <m:sub>
                        <m:r>
                          <a:rPr lang="en-US" altLang="zh-CN" i="1">
                            <a:solidFill>
                              <a:srgbClr val="0000CC"/>
                            </a:solidFill>
                            <a:latin typeface="Cambria Math" panose="02040503050406030204" pitchFamily="18" charset="0"/>
                          </a:rPr>
                          <m:t>𝑖</m:t>
                        </m:r>
                      </m:sub>
                    </m:sSub>
                    <m:r>
                      <a:rPr lang="en-US" altLang="zh-CN">
                        <a:solidFill>
                          <a:srgbClr val="0000CC"/>
                        </a:solidFill>
                        <a:latin typeface="Cambria Math" panose="02040503050406030204" pitchFamily="18" charset="0"/>
                      </a:rPr>
                      <m:t>=</m:t>
                    </m:r>
                    <m:f>
                      <m:fPr>
                        <m:type m:val="lin"/>
                        <m:ctrlPr>
                          <a:rPr lang="en-US" altLang="zh-CN" i="1">
                            <a:solidFill>
                              <a:srgbClr val="0000CC"/>
                            </a:solidFill>
                            <a:latin typeface="Cambria Math" panose="02040503050406030204" pitchFamily="18" charset="0"/>
                          </a:rPr>
                        </m:ctrlPr>
                      </m:fPr>
                      <m:num>
                        <m:r>
                          <a:rPr lang="en-US" altLang="zh-CN" i="1">
                            <a:solidFill>
                              <a:srgbClr val="0000CC"/>
                            </a:solidFill>
                            <a:latin typeface="Cambria Math" panose="02040503050406030204" pitchFamily="18" charset="0"/>
                          </a:rPr>
                          <m:t>𝐵</m:t>
                        </m:r>
                        <m:r>
                          <a:rPr lang="en-US" altLang="zh-CN" i="1">
                            <a:solidFill>
                              <a:srgbClr val="0000CC"/>
                            </a:solidFill>
                            <a:latin typeface="Cambria Math" panose="02040503050406030204" pitchFamily="18" charset="0"/>
                          </a:rPr>
                          <m:t>×</m:t>
                        </m:r>
                        <m:r>
                          <a:rPr lang="en-US" altLang="zh-CN" i="1">
                            <a:solidFill>
                              <a:srgbClr val="0000CC"/>
                            </a:solidFill>
                            <a:latin typeface="Cambria Math" panose="02040503050406030204" pitchFamily="18" charset="0"/>
                          </a:rPr>
                          <m:t>𝛼</m:t>
                        </m:r>
                      </m:num>
                      <m:den>
                        <m:r>
                          <a:rPr lang="en-US" altLang="zh-CN" i="1">
                            <a:solidFill>
                              <a:srgbClr val="0000CC"/>
                            </a:solidFill>
                            <a:latin typeface="Cambria Math" panose="02040503050406030204" pitchFamily="18" charset="0"/>
                          </a:rPr>
                          <m:t>(1+</m:t>
                        </m:r>
                        <m:r>
                          <a:rPr lang="en-US" altLang="zh-CN" i="1">
                            <a:solidFill>
                              <a:srgbClr val="0000CC"/>
                            </a:solidFill>
                            <a:latin typeface="Cambria Math" panose="02040503050406030204" pitchFamily="18" charset="0"/>
                          </a:rPr>
                          <m:t>𝑀</m:t>
                        </m:r>
                        <m:r>
                          <a:rPr lang="en-US" altLang="zh-CN" i="1">
                            <a:solidFill>
                              <a:srgbClr val="0000CC"/>
                            </a:solidFill>
                            <a:latin typeface="Cambria Math" panose="02040503050406030204" pitchFamily="18" charset="0"/>
                          </a:rPr>
                          <m:t>×</m:t>
                        </m:r>
                        <m:r>
                          <a:rPr lang="en-US" altLang="zh-CN" i="1">
                            <a:solidFill>
                              <a:srgbClr val="0000CC"/>
                            </a:solidFill>
                            <a:latin typeface="Cambria Math" panose="02040503050406030204" pitchFamily="18" charset="0"/>
                          </a:rPr>
                          <m:t>𝛼</m:t>
                        </m:r>
                        <m:r>
                          <a:rPr lang="en-US" altLang="zh-CN" i="1">
                            <a:solidFill>
                              <a:srgbClr val="0000CC"/>
                            </a:solidFill>
                            <a:latin typeface="Cambria Math" panose="02040503050406030204" pitchFamily="18" charset="0"/>
                          </a:rPr>
                          <m:t>)</m:t>
                        </m:r>
                      </m:den>
                    </m:f>
                  </m:oMath>
                </a14:m>
                <a:endParaRPr lang="en-US" altLang="zh-CN" dirty="0"/>
              </a:p>
              <a:p>
                <a:pPr lvl="1"/>
                <a:r>
                  <a:rPr lang="en-US" altLang="zh-CN" dirty="0"/>
                  <a:t>Larger </a:t>
                </a:r>
                <a14:m>
                  <m:oMath xmlns:m="http://schemas.openxmlformats.org/officeDocument/2006/math">
                    <m:r>
                      <a:rPr lang="en-US" altLang="zh-CN" i="1" dirty="0">
                        <a:solidFill>
                          <a:srgbClr val="0000CC"/>
                        </a:solidFill>
                        <a:latin typeface="Cambria Math" panose="02040503050406030204" pitchFamily="18" charset="0"/>
                      </a:rPr>
                      <m:t>𝑀</m:t>
                    </m:r>
                  </m:oMath>
                </a14:m>
                <a:r>
                  <a:rPr lang="en-US" altLang="zh-CN" dirty="0"/>
                  <a:t> </a:t>
                </a:r>
                <a14:m>
                  <m:oMath xmlns:m="http://schemas.openxmlformats.org/officeDocument/2006/math">
                    <m:r>
                      <a:rPr lang="en-US" altLang="zh-CN" i="1">
                        <a:latin typeface="Cambria Math" panose="02040503050406030204" pitchFamily="18" charset="0"/>
                        <a:ea typeface="Cambria Math" panose="02040503050406030204" pitchFamily="18" charset="0"/>
                      </a:rPr>
                      <m:t>→</m:t>
                    </m:r>
                  </m:oMath>
                </a14:m>
                <a:r>
                  <a:rPr lang="en-US" altLang="zh-CN" dirty="0"/>
                  <a:t> Smaller </a:t>
                </a:r>
                <a14:m>
                  <m:oMath xmlns:m="http://schemas.openxmlformats.org/officeDocument/2006/math">
                    <m:sSub>
                      <m:sSubPr>
                        <m:ctrlPr>
                          <a:rPr lang="en-US" altLang="zh-CN" i="1">
                            <a:solidFill>
                              <a:srgbClr val="0000CC"/>
                            </a:solidFill>
                            <a:latin typeface="Cambria Math" panose="02040503050406030204" pitchFamily="18" charset="0"/>
                          </a:rPr>
                        </m:ctrlPr>
                      </m:sSubPr>
                      <m:e>
                        <m:r>
                          <a:rPr lang="en-US" altLang="zh-CN" i="1">
                            <a:solidFill>
                              <a:srgbClr val="0000CC"/>
                            </a:solidFill>
                            <a:latin typeface="Cambria Math" panose="02040503050406030204" pitchFamily="18" charset="0"/>
                          </a:rPr>
                          <m:t>𝑇</m:t>
                        </m:r>
                      </m:e>
                      <m:sub>
                        <m:r>
                          <a:rPr lang="en-US" altLang="zh-CN" i="1">
                            <a:solidFill>
                              <a:srgbClr val="0000CC"/>
                            </a:solidFill>
                            <a:latin typeface="Cambria Math" panose="02040503050406030204" pitchFamily="18" charset="0"/>
                          </a:rPr>
                          <m:t>𝑖</m:t>
                        </m:r>
                      </m:sub>
                    </m:sSub>
                  </m:oMath>
                </a14:m>
                <a:endParaRPr lang="en-US" altLang="zh-CN" dirty="0"/>
              </a:p>
              <a:p>
                <a:pPr marL="457200" lvl="1" indent="0">
                  <a:buNone/>
                </a:pPr>
                <a:endParaRPr lang="en-US" altLang="zh-CN" sz="1600" dirty="0"/>
              </a:p>
              <a:p>
                <a:r>
                  <a:rPr lang="en-US" altLang="zh-CN" dirty="0"/>
                  <a:t>When </a:t>
                </a:r>
                <a14:m>
                  <m:oMath xmlns:m="http://schemas.openxmlformats.org/officeDocument/2006/math">
                    <m:sSub>
                      <m:sSubPr>
                        <m:ctrlPr>
                          <a:rPr lang="en-US" altLang="zh-CN" i="1" smtClean="0">
                            <a:solidFill>
                              <a:srgbClr val="0000CC"/>
                            </a:solidFill>
                            <a:latin typeface="Cambria Math" panose="02040503050406030204" pitchFamily="18" charset="0"/>
                          </a:rPr>
                        </m:ctrlPr>
                      </m:sSubPr>
                      <m:e>
                        <m:r>
                          <a:rPr lang="en-US" altLang="zh-CN" i="1">
                            <a:solidFill>
                              <a:srgbClr val="0000CC"/>
                            </a:solidFill>
                            <a:latin typeface="Cambria Math" panose="02040503050406030204" pitchFamily="18" charset="0"/>
                          </a:rPr>
                          <m:t>𝑇</m:t>
                        </m:r>
                      </m:e>
                      <m:sub>
                        <m:r>
                          <a:rPr lang="en-US" altLang="zh-CN" i="1">
                            <a:solidFill>
                              <a:srgbClr val="0000CC"/>
                            </a:solidFill>
                            <a:latin typeface="Cambria Math" panose="02040503050406030204" pitchFamily="18" charset="0"/>
                          </a:rPr>
                          <m:t>𝑖</m:t>
                        </m:r>
                      </m:sub>
                    </m:sSub>
                    <m:r>
                      <a:rPr lang="en-US" altLang="zh-CN" i="1">
                        <a:solidFill>
                          <a:srgbClr val="0000CC"/>
                        </a:solidFill>
                        <a:latin typeface="Cambria Math" panose="02040503050406030204" pitchFamily="18" charset="0"/>
                        <a:ea typeface="Cambria Math" panose="02040503050406030204" pitchFamily="18" charset="0"/>
                      </a:rPr>
                      <m:t>&lt;</m:t>
                    </m:r>
                    <m:sSub>
                      <m:sSubPr>
                        <m:ctrlPr>
                          <a:rPr lang="en-US" altLang="zh-CN" i="1">
                            <a:solidFill>
                              <a:srgbClr val="0000CC"/>
                            </a:solidFill>
                            <a:latin typeface="Cambria Math" panose="02040503050406030204" pitchFamily="18" charset="0"/>
                            <a:ea typeface="Cambria Math" panose="02040503050406030204" pitchFamily="18" charset="0"/>
                          </a:rPr>
                        </m:ctrlPr>
                      </m:sSubPr>
                      <m:e>
                        <m:r>
                          <a:rPr lang="en-US" altLang="zh-CN" i="1">
                            <a:solidFill>
                              <a:srgbClr val="0000CC"/>
                            </a:solidFill>
                            <a:latin typeface="Cambria Math" panose="02040503050406030204" pitchFamily="18" charset="0"/>
                            <a:ea typeface="Cambria Math" panose="02040503050406030204" pitchFamily="18" charset="0"/>
                          </a:rPr>
                          <m:t>𝐵</m:t>
                        </m:r>
                      </m:e>
                      <m:sub>
                        <m:r>
                          <a:rPr lang="en-US" altLang="zh-CN" i="1">
                            <a:solidFill>
                              <a:srgbClr val="0000CC"/>
                            </a:solidFill>
                            <a:latin typeface="Cambria Math" panose="02040503050406030204" pitchFamily="18" charset="0"/>
                            <a:ea typeface="Cambria Math" panose="02040503050406030204" pitchFamily="18" charset="0"/>
                          </a:rPr>
                          <m:t>𝑅</m:t>
                        </m:r>
                      </m:sub>
                    </m:sSub>
                  </m:oMath>
                </a14:m>
                <a:r>
                  <a:rPr lang="en-US" altLang="zh-CN" dirty="0"/>
                  <a:t>, no enough buffer</a:t>
                </a:r>
              </a:p>
              <a:p>
                <a:pPr lvl="1"/>
                <a14:m>
                  <m:oMath xmlns:m="http://schemas.openxmlformats.org/officeDocument/2006/math">
                    <m:sSub>
                      <m:sSubPr>
                        <m:ctrlPr>
                          <a:rPr lang="en-US" altLang="zh-CN" i="1" smtClean="0">
                            <a:solidFill>
                              <a:srgbClr val="0000CC"/>
                            </a:solidFill>
                            <a:latin typeface="Cambria Math" panose="02040503050406030204" pitchFamily="18" charset="0"/>
                          </a:rPr>
                        </m:ctrlPr>
                      </m:sSubPr>
                      <m:e>
                        <m:r>
                          <a:rPr lang="en-US" altLang="zh-CN" i="1">
                            <a:solidFill>
                              <a:srgbClr val="0000CC"/>
                            </a:solidFill>
                            <a:latin typeface="Cambria Math" panose="02040503050406030204" pitchFamily="18" charset="0"/>
                          </a:rPr>
                          <m:t>𝑇</m:t>
                        </m:r>
                      </m:e>
                      <m:sub>
                        <m:r>
                          <a:rPr lang="en-US" altLang="zh-CN" i="1">
                            <a:solidFill>
                              <a:srgbClr val="0000CC"/>
                            </a:solidFill>
                            <a:latin typeface="Cambria Math" panose="02040503050406030204" pitchFamily="18" charset="0"/>
                          </a:rPr>
                          <m:t>𝑖</m:t>
                        </m:r>
                      </m:sub>
                    </m:sSub>
                    <m:r>
                      <a:rPr lang="en-US" altLang="zh-CN" i="1">
                        <a:solidFill>
                          <a:srgbClr val="0000CC"/>
                        </a:solidFill>
                        <a:latin typeface="Cambria Math" panose="02040503050406030204" pitchFamily="18" charset="0"/>
                      </a:rPr>
                      <m:t>=</m:t>
                    </m:r>
                    <m:sSub>
                      <m:sSubPr>
                        <m:ctrlPr>
                          <a:rPr lang="en-US" altLang="zh-CN" i="1">
                            <a:solidFill>
                              <a:srgbClr val="0000CC"/>
                            </a:solidFill>
                            <a:latin typeface="Cambria Math" panose="02040503050406030204" pitchFamily="18" charset="0"/>
                          </a:rPr>
                        </m:ctrlPr>
                      </m:sSubPr>
                      <m:e>
                        <m:r>
                          <a:rPr lang="zh-CN" altLang="en-US" i="1">
                            <a:solidFill>
                              <a:srgbClr val="0000CC"/>
                            </a:solidFill>
                            <a:latin typeface="Cambria Math" panose="02040503050406030204" pitchFamily="18" charset="0"/>
                          </a:rPr>
                          <m:t>𝛼</m:t>
                        </m:r>
                      </m:e>
                      <m:sub>
                        <m:r>
                          <a:rPr lang="en-US" altLang="zh-CN" i="1">
                            <a:solidFill>
                              <a:srgbClr val="0000CC"/>
                            </a:solidFill>
                            <a:latin typeface="Cambria Math" panose="02040503050406030204" pitchFamily="18" charset="0"/>
                          </a:rPr>
                          <m:t>𝑖</m:t>
                        </m:r>
                      </m:sub>
                    </m:sSub>
                    <m:r>
                      <a:rPr lang="en-US" altLang="zh-CN" i="1">
                        <a:solidFill>
                          <a:srgbClr val="0000CC"/>
                        </a:solidFill>
                        <a:latin typeface="Cambria Math" panose="02040503050406030204" pitchFamily="18" charset="0"/>
                        <a:ea typeface="Cambria Math" panose="02040503050406030204" pitchFamily="18" charset="0"/>
                      </a:rPr>
                      <m:t>×</m:t>
                    </m:r>
                    <m:d>
                      <m:dPr>
                        <m:ctrlPr>
                          <a:rPr lang="en-US" altLang="zh-CN" i="1">
                            <a:solidFill>
                              <a:srgbClr val="0000CC"/>
                            </a:solidFill>
                            <a:latin typeface="Cambria Math" panose="02040503050406030204" pitchFamily="18" charset="0"/>
                            <a:ea typeface="Cambria Math" panose="02040503050406030204" pitchFamily="18" charset="0"/>
                          </a:rPr>
                        </m:ctrlPr>
                      </m:dPr>
                      <m:e>
                        <m:r>
                          <a:rPr lang="en-US" altLang="zh-CN" i="1">
                            <a:solidFill>
                              <a:srgbClr val="0000CC"/>
                            </a:solidFill>
                            <a:latin typeface="Cambria Math" panose="02040503050406030204" pitchFamily="18" charset="0"/>
                            <a:ea typeface="Cambria Math" panose="02040503050406030204" pitchFamily="18" charset="0"/>
                          </a:rPr>
                          <m:t>𝐵</m:t>
                        </m:r>
                        <m:r>
                          <a:rPr lang="en-US" altLang="zh-CN" i="1">
                            <a:solidFill>
                              <a:srgbClr val="0000CC"/>
                            </a:solidFill>
                            <a:latin typeface="Cambria Math" panose="02040503050406030204" pitchFamily="18" charset="0"/>
                            <a:ea typeface="Cambria Math" panose="02040503050406030204" pitchFamily="18" charset="0"/>
                          </a:rPr>
                          <m:t>−</m:t>
                        </m:r>
                        <m:nary>
                          <m:naryPr>
                            <m:chr m:val="∑"/>
                            <m:subHide m:val="on"/>
                            <m:supHide m:val="on"/>
                            <m:ctrlPr>
                              <a:rPr lang="en-US" altLang="zh-CN" i="1">
                                <a:solidFill>
                                  <a:srgbClr val="0000CC"/>
                                </a:solidFill>
                                <a:latin typeface="Cambria Math" panose="02040503050406030204" pitchFamily="18" charset="0"/>
                                <a:ea typeface="Cambria Math" panose="02040503050406030204" pitchFamily="18" charset="0"/>
                              </a:rPr>
                            </m:ctrlPr>
                          </m:naryPr>
                          <m:sub/>
                          <m:sup/>
                          <m:e>
                            <m:sSub>
                              <m:sSubPr>
                                <m:ctrlPr>
                                  <a:rPr lang="en-US" altLang="zh-CN" i="1">
                                    <a:solidFill>
                                      <a:srgbClr val="0000CC"/>
                                    </a:solidFill>
                                    <a:latin typeface="Cambria Math" panose="02040503050406030204" pitchFamily="18" charset="0"/>
                                    <a:ea typeface="Cambria Math" panose="02040503050406030204" pitchFamily="18" charset="0"/>
                                  </a:rPr>
                                </m:ctrlPr>
                              </m:sSubPr>
                              <m:e>
                                <m:r>
                                  <a:rPr lang="en-US" altLang="zh-CN" i="1">
                                    <a:solidFill>
                                      <a:srgbClr val="0000CC"/>
                                    </a:solidFill>
                                    <a:latin typeface="Cambria Math" panose="02040503050406030204" pitchFamily="18" charset="0"/>
                                    <a:ea typeface="Cambria Math" panose="02040503050406030204" pitchFamily="18" charset="0"/>
                                  </a:rPr>
                                  <m:t>𝑄</m:t>
                                </m:r>
                              </m:e>
                              <m:sub>
                                <m:r>
                                  <a:rPr lang="en-US" altLang="zh-CN" i="1">
                                    <a:solidFill>
                                      <a:srgbClr val="0000CC"/>
                                    </a:solidFill>
                                    <a:latin typeface="Cambria Math" panose="02040503050406030204" pitchFamily="18" charset="0"/>
                                    <a:ea typeface="Cambria Math" panose="02040503050406030204" pitchFamily="18" charset="0"/>
                                  </a:rPr>
                                  <m:t>𝑖</m:t>
                                </m:r>
                              </m:sub>
                            </m:sSub>
                          </m:e>
                        </m:nary>
                      </m:e>
                    </m:d>
                    <m:r>
                      <a:rPr lang="en-US" altLang="zh-CN" b="0" i="1" smtClean="0">
                        <a:solidFill>
                          <a:srgbClr val="0000CC"/>
                        </a:solidFill>
                        <a:latin typeface="Cambria Math" panose="02040503050406030204" pitchFamily="18" charset="0"/>
                        <a:ea typeface="Cambria Math" panose="02040503050406030204" pitchFamily="18" charset="0"/>
                      </a:rPr>
                      <m:t>&lt;</m:t>
                    </m:r>
                    <m:sSub>
                      <m:sSubPr>
                        <m:ctrlPr>
                          <a:rPr lang="en-US" altLang="zh-CN" i="1">
                            <a:solidFill>
                              <a:srgbClr val="0000CC"/>
                            </a:solidFill>
                            <a:latin typeface="Cambria Math" panose="02040503050406030204" pitchFamily="18" charset="0"/>
                            <a:ea typeface="Cambria Math" panose="02040503050406030204" pitchFamily="18" charset="0"/>
                          </a:rPr>
                        </m:ctrlPr>
                      </m:sSubPr>
                      <m:e>
                        <m:r>
                          <a:rPr lang="en-US" altLang="zh-CN" i="1">
                            <a:solidFill>
                              <a:srgbClr val="0000CC"/>
                            </a:solidFill>
                            <a:latin typeface="Cambria Math" panose="02040503050406030204" pitchFamily="18" charset="0"/>
                            <a:ea typeface="Cambria Math" panose="02040503050406030204" pitchFamily="18" charset="0"/>
                          </a:rPr>
                          <m:t>𝐵</m:t>
                        </m:r>
                      </m:e>
                      <m:sub>
                        <m:r>
                          <a:rPr lang="en-US" altLang="zh-CN" i="1">
                            <a:solidFill>
                              <a:srgbClr val="0000CC"/>
                            </a:solidFill>
                            <a:latin typeface="Cambria Math" panose="02040503050406030204" pitchFamily="18" charset="0"/>
                            <a:ea typeface="Cambria Math" panose="02040503050406030204" pitchFamily="18" charset="0"/>
                          </a:rPr>
                          <m:t>𝑅</m:t>
                        </m:r>
                      </m:sub>
                    </m:sSub>
                  </m:oMath>
                </a14:m>
                <a:endParaRPr lang="en-US" altLang="zh-CN" dirty="0"/>
              </a:p>
              <a:p>
                <a:pPr lvl="1"/>
                <a:r>
                  <a:rPr lang="en-US" altLang="zh-CN" dirty="0"/>
                  <a:t>BCC throttles the shared buffer occupancy </a:t>
                </a:r>
              </a:p>
              <a:p>
                <a:pPr lvl="1"/>
                <a:endParaRPr lang="en-US" altLang="zh-CN" dirty="0"/>
              </a:p>
              <a:p>
                <a:pPr lvl="1"/>
                <a:endParaRPr lang="en-US" altLang="zh-CN" dirty="0"/>
              </a:p>
              <a:p>
                <a:pPr marL="457200" lvl="1" indent="0">
                  <a:buNone/>
                </a:pPr>
                <a:endParaRPr lang="en-US" altLang="zh-CN" dirty="0"/>
              </a:p>
              <a:p>
                <a:pPr lvl="1"/>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1704" t="-1617"/>
                </a:stretch>
              </a:blipFill>
            </p:spPr>
            <p:txBody>
              <a:bodyPr/>
              <a:lstStyle/>
              <a:p>
                <a:r>
                  <a:rPr lang="zh-CN" altLang="en-US">
                    <a:noFill/>
                  </a:rPr>
                  <a:t> </a:t>
                </a:r>
              </a:p>
            </p:txBody>
          </p:sp>
        </mc:Fallback>
      </mc:AlternateContent>
      <p:sp>
        <p:nvSpPr>
          <p:cNvPr id="4" name="灯片编号占位符 3"/>
          <p:cNvSpPr>
            <a:spLocks noGrp="1"/>
          </p:cNvSpPr>
          <p:nvPr>
            <p:ph type="sldNum" sz="quarter" idx="12"/>
          </p:nvPr>
        </p:nvSpPr>
        <p:spPr/>
        <p:txBody>
          <a:bodyPr/>
          <a:lstStyle/>
          <a:p>
            <a:fld id="{0C913308-F349-4B6D-A68A-DD1791B4A57B}" type="slidenum">
              <a:rPr lang="zh-CN" altLang="en-US" smtClean="0"/>
              <a:t>122</a:t>
            </a:fld>
            <a:endParaRPr lang="zh-CN" altLang="en-US" dirty="0"/>
          </a:p>
        </p:txBody>
      </p:sp>
    </p:spTree>
    <p:extLst>
      <p:ext uri="{BB962C8B-B14F-4D97-AF65-F5344CB8AC3E}">
        <p14:creationId xmlns:p14="http://schemas.microsoft.com/office/powerpoint/2010/main" val="4814561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0C913308-F349-4B6D-A68A-DD1791B4A57B}" type="slidenum">
              <a:rPr lang="zh-CN" altLang="en-US" smtClean="0"/>
              <a:t>13</a:t>
            </a:fld>
            <a:endParaRPr lang="zh-CN" altLang="en-US" dirty="0"/>
          </a:p>
        </p:txBody>
      </p:sp>
      <p:sp>
        <p:nvSpPr>
          <p:cNvPr id="26" name="TextBox 132"/>
          <p:cNvSpPr txBox="1"/>
          <p:nvPr/>
        </p:nvSpPr>
        <p:spPr>
          <a:xfrm>
            <a:off x="899592" y="2152255"/>
            <a:ext cx="3096344" cy="954107"/>
          </a:xfrm>
          <a:prstGeom prst="rect">
            <a:avLst/>
          </a:prstGeom>
          <a:ln/>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en-US" sz="2800" b="1" dirty="0"/>
              <a:t>Buffer Management</a:t>
            </a:r>
          </a:p>
        </p:txBody>
      </p:sp>
      <p:sp>
        <p:nvSpPr>
          <p:cNvPr id="27" name="TextBox 132"/>
          <p:cNvSpPr txBox="1"/>
          <p:nvPr/>
        </p:nvSpPr>
        <p:spPr>
          <a:xfrm>
            <a:off x="892696" y="3501706"/>
            <a:ext cx="3096344" cy="954107"/>
          </a:xfrm>
          <a:prstGeom prst="rect">
            <a:avLst/>
          </a:prstGeom>
          <a:ln/>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en-US" sz="2800" b="1" dirty="0"/>
              <a:t>Active Queue Management</a:t>
            </a:r>
          </a:p>
        </p:txBody>
      </p:sp>
      <p:sp>
        <p:nvSpPr>
          <p:cNvPr id="28" name="TextBox 132"/>
          <p:cNvSpPr txBox="1"/>
          <p:nvPr/>
        </p:nvSpPr>
        <p:spPr>
          <a:xfrm>
            <a:off x="904176" y="4851157"/>
            <a:ext cx="3096344" cy="954107"/>
          </a:xfrm>
          <a:prstGeom prst="rect">
            <a:avLst/>
          </a:prstGeom>
          <a:ln/>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en-US" sz="2800" b="1" dirty="0"/>
              <a:t>Packet </a:t>
            </a:r>
          </a:p>
          <a:p>
            <a:pPr algn="ctr"/>
            <a:r>
              <a:rPr lang="en-US" sz="2800" b="1" dirty="0"/>
              <a:t>Scheduler</a:t>
            </a:r>
          </a:p>
        </p:txBody>
      </p:sp>
      <p:cxnSp>
        <p:nvCxnSpPr>
          <p:cNvPr id="31" name="直接箭头连接符 30"/>
          <p:cNvCxnSpPr/>
          <p:nvPr/>
        </p:nvCxnSpPr>
        <p:spPr>
          <a:xfrm flipH="1">
            <a:off x="2428096" y="3106362"/>
            <a:ext cx="6896" cy="395344"/>
          </a:xfrm>
          <a:prstGeom prst="straightConnector1">
            <a:avLst/>
          </a:prstGeom>
          <a:ln w="381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36" name="直接箭头连接符 35"/>
          <p:cNvCxnSpPr/>
          <p:nvPr/>
        </p:nvCxnSpPr>
        <p:spPr>
          <a:xfrm flipH="1">
            <a:off x="2421200" y="4475245"/>
            <a:ext cx="6896" cy="395344"/>
          </a:xfrm>
          <a:prstGeom prst="straightConnector1">
            <a:avLst/>
          </a:prstGeom>
          <a:ln w="381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37" name="直接箭头连接符 36"/>
          <p:cNvCxnSpPr/>
          <p:nvPr/>
        </p:nvCxnSpPr>
        <p:spPr>
          <a:xfrm flipH="1">
            <a:off x="2414304" y="5785832"/>
            <a:ext cx="6896" cy="395344"/>
          </a:xfrm>
          <a:prstGeom prst="straightConnector1">
            <a:avLst/>
          </a:prstGeom>
          <a:ln w="381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38" name="直接箭头连接符 37"/>
          <p:cNvCxnSpPr/>
          <p:nvPr/>
        </p:nvCxnSpPr>
        <p:spPr>
          <a:xfrm flipH="1">
            <a:off x="2428096" y="1766627"/>
            <a:ext cx="6896" cy="395344"/>
          </a:xfrm>
          <a:prstGeom prst="straightConnector1">
            <a:avLst/>
          </a:prstGeom>
          <a:ln w="381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sp>
        <p:nvSpPr>
          <p:cNvPr id="39" name="文本框 38"/>
          <p:cNvSpPr txBox="1"/>
          <p:nvPr/>
        </p:nvSpPr>
        <p:spPr>
          <a:xfrm>
            <a:off x="1619672" y="1340768"/>
            <a:ext cx="1728192" cy="523220"/>
          </a:xfrm>
          <a:prstGeom prst="rect">
            <a:avLst/>
          </a:prstGeom>
          <a:noFill/>
        </p:spPr>
        <p:txBody>
          <a:bodyPr wrap="square" rtlCol="0">
            <a:spAutoFit/>
          </a:bodyPr>
          <a:lstStyle/>
          <a:p>
            <a:pPr algn="ctr"/>
            <a:r>
              <a:rPr lang="en-US" altLang="zh-CN" sz="2800" b="1" dirty="0"/>
              <a:t>Packet In</a:t>
            </a:r>
            <a:endParaRPr lang="zh-CN" altLang="en-US" sz="2800" b="1" dirty="0"/>
          </a:p>
        </p:txBody>
      </p:sp>
      <p:sp>
        <p:nvSpPr>
          <p:cNvPr id="40" name="文本框 39"/>
          <p:cNvSpPr txBox="1"/>
          <p:nvPr/>
        </p:nvSpPr>
        <p:spPr>
          <a:xfrm>
            <a:off x="1433344" y="6074132"/>
            <a:ext cx="1914520" cy="523220"/>
          </a:xfrm>
          <a:prstGeom prst="rect">
            <a:avLst/>
          </a:prstGeom>
          <a:noFill/>
        </p:spPr>
        <p:txBody>
          <a:bodyPr wrap="square" rtlCol="0">
            <a:spAutoFit/>
          </a:bodyPr>
          <a:lstStyle/>
          <a:p>
            <a:pPr algn="ctr"/>
            <a:r>
              <a:rPr lang="en-US" altLang="zh-CN" sz="2800" b="1" dirty="0"/>
              <a:t>Packet Out</a:t>
            </a:r>
            <a:endParaRPr lang="zh-CN" altLang="en-US" sz="2800" b="1" dirty="0"/>
          </a:p>
        </p:txBody>
      </p:sp>
      <p:sp>
        <p:nvSpPr>
          <p:cNvPr id="3" name="文本框 2"/>
          <p:cNvSpPr txBox="1"/>
          <p:nvPr/>
        </p:nvSpPr>
        <p:spPr>
          <a:xfrm>
            <a:off x="457200" y="3363957"/>
            <a:ext cx="3970784" cy="2585323"/>
          </a:xfrm>
          <a:prstGeom prst="rect">
            <a:avLst/>
          </a:prstGeom>
          <a:noFill/>
          <a:ln w="38100">
            <a:solidFill>
              <a:srgbClr val="FF0000"/>
            </a:solidFill>
            <a:prstDash val="sysDash"/>
          </a:ln>
        </p:spPr>
        <p:txBody>
          <a:bodyPr wrap="square" rtlCol="0">
            <a:spAutoFit/>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p:txBody>
      </p:sp>
      <p:sp>
        <p:nvSpPr>
          <p:cNvPr id="19" name="文本框 18"/>
          <p:cNvSpPr txBox="1"/>
          <p:nvPr/>
        </p:nvSpPr>
        <p:spPr>
          <a:xfrm>
            <a:off x="4830296" y="4725144"/>
            <a:ext cx="3960440" cy="1446550"/>
          </a:xfrm>
          <a:prstGeom prst="rect">
            <a:avLst/>
          </a:prstGeom>
          <a:noFill/>
        </p:spPr>
        <p:txBody>
          <a:bodyPr wrap="square" rtlCol="0">
            <a:spAutoFit/>
          </a:bodyPr>
          <a:lstStyle/>
          <a:p>
            <a:r>
              <a:rPr lang="en-US" altLang="zh-CN" sz="3200" b="1" dirty="0">
                <a:solidFill>
                  <a:srgbClr val="0000CC"/>
                </a:solidFill>
                <a:cs typeface="Times New Roman" panose="02020603050405020304" pitchFamily="18" charset="0"/>
              </a:rPr>
              <a:t>PIAS</a:t>
            </a:r>
            <a:r>
              <a:rPr lang="en-US" altLang="zh-CN" sz="2800" dirty="0"/>
              <a:t>: minimize flow completion time without prior knowledge</a:t>
            </a:r>
            <a:endParaRPr lang="zh-CN" altLang="en-US" sz="2800" dirty="0"/>
          </a:p>
        </p:txBody>
      </p:sp>
      <p:sp>
        <p:nvSpPr>
          <p:cNvPr id="16" name="文本框 15"/>
          <p:cNvSpPr txBox="1"/>
          <p:nvPr/>
        </p:nvSpPr>
        <p:spPr>
          <a:xfrm>
            <a:off x="4830296" y="3206586"/>
            <a:ext cx="3960440" cy="1446550"/>
          </a:xfrm>
          <a:prstGeom prst="rect">
            <a:avLst/>
          </a:prstGeom>
          <a:noFill/>
        </p:spPr>
        <p:txBody>
          <a:bodyPr wrap="square" rtlCol="0">
            <a:spAutoFit/>
          </a:bodyPr>
          <a:lstStyle/>
          <a:p>
            <a:r>
              <a:rPr lang="en-US" altLang="zh-CN" sz="3200" b="1" dirty="0">
                <a:solidFill>
                  <a:srgbClr val="0000CC"/>
                </a:solidFill>
                <a:cs typeface="Times New Roman" panose="02020603050405020304" pitchFamily="18" charset="0"/>
              </a:rPr>
              <a:t>MQ-ECN (&amp; TCN)</a:t>
            </a:r>
            <a:r>
              <a:rPr lang="en-US" altLang="zh-CN" sz="2800" dirty="0"/>
              <a:t>: enable ECN marking over packet schedulers</a:t>
            </a:r>
            <a:endParaRPr lang="zh-CN" altLang="en-US" sz="2800" dirty="0"/>
          </a:p>
        </p:txBody>
      </p:sp>
      <p:sp>
        <p:nvSpPr>
          <p:cNvPr id="18" name="标题 2"/>
          <p:cNvSpPr>
            <a:spLocks noGrp="1"/>
          </p:cNvSpPr>
          <p:nvPr>
            <p:ph type="title"/>
          </p:nvPr>
        </p:nvSpPr>
        <p:spPr>
          <a:xfrm>
            <a:off x="457200" y="274638"/>
            <a:ext cx="8229600" cy="1143000"/>
          </a:xfrm>
        </p:spPr>
        <p:txBody>
          <a:bodyPr/>
          <a:lstStyle/>
          <a:p>
            <a:r>
              <a:rPr lang="en-US" altLang="zh-CN" dirty="0">
                <a:solidFill>
                  <a:srgbClr val="0000CC"/>
                </a:solidFill>
                <a:cs typeface="Times New Roman" panose="02020603050405020304" pitchFamily="18" charset="0"/>
              </a:rPr>
              <a:t> Thesis Components</a:t>
            </a:r>
            <a:endParaRPr lang="zh-CN" altLang="en-US" dirty="0"/>
          </a:p>
        </p:txBody>
      </p:sp>
    </p:spTree>
    <p:extLst>
      <p:ext uri="{BB962C8B-B14F-4D97-AF65-F5344CB8AC3E}">
        <p14:creationId xmlns:p14="http://schemas.microsoft.com/office/powerpoint/2010/main" val="23983742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0C913308-F349-4B6D-A68A-DD1791B4A57B}" type="slidenum">
              <a:rPr lang="zh-CN" altLang="en-US" smtClean="0"/>
              <a:t>14</a:t>
            </a:fld>
            <a:endParaRPr lang="zh-CN" altLang="en-US" dirty="0"/>
          </a:p>
        </p:txBody>
      </p:sp>
      <p:sp>
        <p:nvSpPr>
          <p:cNvPr id="26" name="TextBox 132"/>
          <p:cNvSpPr txBox="1"/>
          <p:nvPr/>
        </p:nvSpPr>
        <p:spPr>
          <a:xfrm>
            <a:off x="899592" y="2152255"/>
            <a:ext cx="3096344" cy="954107"/>
          </a:xfrm>
          <a:prstGeom prst="rect">
            <a:avLst/>
          </a:prstGeom>
          <a:ln/>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en-US" sz="2800" b="1" dirty="0"/>
              <a:t>Buffer Management</a:t>
            </a:r>
          </a:p>
        </p:txBody>
      </p:sp>
      <p:sp>
        <p:nvSpPr>
          <p:cNvPr id="27" name="TextBox 132"/>
          <p:cNvSpPr txBox="1"/>
          <p:nvPr/>
        </p:nvSpPr>
        <p:spPr>
          <a:xfrm>
            <a:off x="892696" y="3501706"/>
            <a:ext cx="3096344" cy="954107"/>
          </a:xfrm>
          <a:prstGeom prst="rect">
            <a:avLst/>
          </a:prstGeom>
          <a:ln/>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en-US" sz="2800" b="1" dirty="0"/>
              <a:t>Active Queue Management</a:t>
            </a:r>
          </a:p>
        </p:txBody>
      </p:sp>
      <p:sp>
        <p:nvSpPr>
          <p:cNvPr id="28" name="TextBox 132"/>
          <p:cNvSpPr txBox="1"/>
          <p:nvPr/>
        </p:nvSpPr>
        <p:spPr>
          <a:xfrm>
            <a:off x="904176" y="4851157"/>
            <a:ext cx="3096344" cy="954107"/>
          </a:xfrm>
          <a:prstGeom prst="rect">
            <a:avLst/>
          </a:prstGeom>
          <a:ln/>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en-US" sz="2800" b="1" dirty="0"/>
              <a:t>Packet </a:t>
            </a:r>
          </a:p>
          <a:p>
            <a:pPr algn="ctr"/>
            <a:r>
              <a:rPr lang="en-US" sz="2800" b="1" dirty="0"/>
              <a:t>Scheduler</a:t>
            </a:r>
          </a:p>
        </p:txBody>
      </p:sp>
      <p:cxnSp>
        <p:nvCxnSpPr>
          <p:cNvPr id="31" name="直接箭头连接符 30"/>
          <p:cNvCxnSpPr/>
          <p:nvPr/>
        </p:nvCxnSpPr>
        <p:spPr>
          <a:xfrm flipH="1">
            <a:off x="2428096" y="3106362"/>
            <a:ext cx="6896" cy="395344"/>
          </a:xfrm>
          <a:prstGeom prst="straightConnector1">
            <a:avLst/>
          </a:prstGeom>
          <a:ln w="381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36" name="直接箭头连接符 35"/>
          <p:cNvCxnSpPr/>
          <p:nvPr/>
        </p:nvCxnSpPr>
        <p:spPr>
          <a:xfrm flipH="1">
            <a:off x="2421200" y="4475245"/>
            <a:ext cx="6896" cy="395344"/>
          </a:xfrm>
          <a:prstGeom prst="straightConnector1">
            <a:avLst/>
          </a:prstGeom>
          <a:ln w="381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37" name="直接箭头连接符 36"/>
          <p:cNvCxnSpPr/>
          <p:nvPr/>
        </p:nvCxnSpPr>
        <p:spPr>
          <a:xfrm flipH="1">
            <a:off x="2414304" y="5785832"/>
            <a:ext cx="6896" cy="395344"/>
          </a:xfrm>
          <a:prstGeom prst="straightConnector1">
            <a:avLst/>
          </a:prstGeom>
          <a:ln w="381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38" name="直接箭头连接符 37"/>
          <p:cNvCxnSpPr/>
          <p:nvPr/>
        </p:nvCxnSpPr>
        <p:spPr>
          <a:xfrm flipH="1">
            <a:off x="2428096" y="1766627"/>
            <a:ext cx="6896" cy="395344"/>
          </a:xfrm>
          <a:prstGeom prst="straightConnector1">
            <a:avLst/>
          </a:prstGeom>
          <a:ln w="381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sp>
        <p:nvSpPr>
          <p:cNvPr id="39" name="文本框 38"/>
          <p:cNvSpPr txBox="1"/>
          <p:nvPr/>
        </p:nvSpPr>
        <p:spPr>
          <a:xfrm>
            <a:off x="1619672" y="1340768"/>
            <a:ext cx="1728192" cy="523220"/>
          </a:xfrm>
          <a:prstGeom prst="rect">
            <a:avLst/>
          </a:prstGeom>
          <a:noFill/>
        </p:spPr>
        <p:txBody>
          <a:bodyPr wrap="square" rtlCol="0">
            <a:spAutoFit/>
          </a:bodyPr>
          <a:lstStyle/>
          <a:p>
            <a:pPr algn="ctr"/>
            <a:r>
              <a:rPr lang="en-US" altLang="zh-CN" sz="2800" b="1" dirty="0"/>
              <a:t>Packet In</a:t>
            </a:r>
            <a:endParaRPr lang="zh-CN" altLang="en-US" sz="2800" b="1" dirty="0"/>
          </a:p>
        </p:txBody>
      </p:sp>
      <p:sp>
        <p:nvSpPr>
          <p:cNvPr id="40" name="文本框 39"/>
          <p:cNvSpPr txBox="1"/>
          <p:nvPr/>
        </p:nvSpPr>
        <p:spPr>
          <a:xfrm>
            <a:off x="1433344" y="6074132"/>
            <a:ext cx="1914520" cy="523220"/>
          </a:xfrm>
          <a:prstGeom prst="rect">
            <a:avLst/>
          </a:prstGeom>
          <a:noFill/>
        </p:spPr>
        <p:txBody>
          <a:bodyPr wrap="square" rtlCol="0">
            <a:spAutoFit/>
          </a:bodyPr>
          <a:lstStyle/>
          <a:p>
            <a:pPr algn="ctr"/>
            <a:r>
              <a:rPr lang="en-US" altLang="zh-CN" sz="2800" b="1" dirty="0"/>
              <a:t>Packet Out</a:t>
            </a:r>
            <a:endParaRPr lang="zh-CN" altLang="en-US" sz="2800" b="1" dirty="0"/>
          </a:p>
        </p:txBody>
      </p:sp>
      <p:sp>
        <p:nvSpPr>
          <p:cNvPr id="15" name="文本框 14"/>
          <p:cNvSpPr txBox="1"/>
          <p:nvPr/>
        </p:nvSpPr>
        <p:spPr>
          <a:xfrm>
            <a:off x="457200" y="1988840"/>
            <a:ext cx="3970784" cy="2585323"/>
          </a:xfrm>
          <a:prstGeom prst="rect">
            <a:avLst/>
          </a:prstGeom>
          <a:noFill/>
          <a:ln w="38100">
            <a:solidFill>
              <a:srgbClr val="FF0000"/>
            </a:solidFill>
            <a:prstDash val="sysDash"/>
          </a:ln>
        </p:spPr>
        <p:txBody>
          <a:bodyPr wrap="square" rtlCol="0">
            <a:spAutoFit/>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p:txBody>
      </p:sp>
      <p:sp>
        <p:nvSpPr>
          <p:cNvPr id="17" name="文本框 16"/>
          <p:cNvSpPr txBox="1"/>
          <p:nvPr/>
        </p:nvSpPr>
        <p:spPr>
          <a:xfrm>
            <a:off x="4830296" y="4725144"/>
            <a:ext cx="3960440" cy="1446550"/>
          </a:xfrm>
          <a:prstGeom prst="rect">
            <a:avLst/>
          </a:prstGeom>
          <a:noFill/>
        </p:spPr>
        <p:txBody>
          <a:bodyPr wrap="square" rtlCol="0">
            <a:spAutoFit/>
          </a:bodyPr>
          <a:lstStyle/>
          <a:p>
            <a:r>
              <a:rPr lang="en-US" altLang="zh-CN" sz="3200" b="1" dirty="0">
                <a:solidFill>
                  <a:srgbClr val="0000CC"/>
                </a:solidFill>
                <a:cs typeface="Times New Roman" panose="02020603050405020304" pitchFamily="18" charset="0"/>
              </a:rPr>
              <a:t>PIAS</a:t>
            </a:r>
            <a:r>
              <a:rPr lang="en-US" altLang="zh-CN" sz="2800" dirty="0"/>
              <a:t>: minimize flow completion time without prior knowledge </a:t>
            </a:r>
            <a:endParaRPr lang="zh-CN" altLang="en-US" sz="2800" dirty="0"/>
          </a:p>
        </p:txBody>
      </p:sp>
      <p:sp>
        <p:nvSpPr>
          <p:cNvPr id="18" name="文本框 17"/>
          <p:cNvSpPr txBox="1"/>
          <p:nvPr/>
        </p:nvSpPr>
        <p:spPr>
          <a:xfrm>
            <a:off x="4826436" y="1766627"/>
            <a:ext cx="3990548" cy="1446550"/>
          </a:xfrm>
          <a:prstGeom prst="rect">
            <a:avLst/>
          </a:prstGeom>
          <a:noFill/>
        </p:spPr>
        <p:txBody>
          <a:bodyPr wrap="square" rtlCol="0">
            <a:spAutoFit/>
          </a:bodyPr>
          <a:lstStyle/>
          <a:p>
            <a:r>
              <a:rPr lang="en-US" altLang="zh-CN" sz="3200" b="1" dirty="0">
                <a:solidFill>
                  <a:srgbClr val="0000CC"/>
                </a:solidFill>
                <a:cs typeface="Times New Roman" panose="02020603050405020304" pitchFamily="18" charset="0"/>
              </a:rPr>
              <a:t>BCC</a:t>
            </a:r>
            <a:r>
              <a:rPr lang="en-US" altLang="zh-CN" sz="2800" dirty="0"/>
              <a:t>: a simple solution for high speed extremely shallow-buffered DCNs</a:t>
            </a:r>
            <a:endParaRPr lang="zh-CN" altLang="en-US" sz="2800" dirty="0"/>
          </a:p>
        </p:txBody>
      </p:sp>
      <p:sp>
        <p:nvSpPr>
          <p:cNvPr id="19" name="文本框 18"/>
          <p:cNvSpPr txBox="1"/>
          <p:nvPr/>
        </p:nvSpPr>
        <p:spPr>
          <a:xfrm>
            <a:off x="4830296" y="3206586"/>
            <a:ext cx="3960440" cy="1446550"/>
          </a:xfrm>
          <a:prstGeom prst="rect">
            <a:avLst/>
          </a:prstGeom>
          <a:noFill/>
        </p:spPr>
        <p:txBody>
          <a:bodyPr wrap="square" rtlCol="0">
            <a:spAutoFit/>
          </a:bodyPr>
          <a:lstStyle/>
          <a:p>
            <a:r>
              <a:rPr lang="en-US" altLang="zh-CN" sz="3200" b="1" dirty="0">
                <a:solidFill>
                  <a:srgbClr val="0000CC"/>
                </a:solidFill>
                <a:cs typeface="Times New Roman" panose="02020603050405020304" pitchFamily="18" charset="0"/>
              </a:rPr>
              <a:t>MQ-ECN (&amp; TCN)</a:t>
            </a:r>
            <a:r>
              <a:rPr lang="en-US" altLang="zh-CN" sz="2800" dirty="0"/>
              <a:t>: enable ECN marking over packet schedulers</a:t>
            </a:r>
            <a:endParaRPr lang="zh-CN" altLang="en-US" sz="2800" dirty="0"/>
          </a:p>
        </p:txBody>
      </p:sp>
      <p:sp>
        <p:nvSpPr>
          <p:cNvPr id="21" name="标题 2"/>
          <p:cNvSpPr>
            <a:spLocks noGrp="1"/>
          </p:cNvSpPr>
          <p:nvPr>
            <p:ph type="title"/>
          </p:nvPr>
        </p:nvSpPr>
        <p:spPr>
          <a:xfrm>
            <a:off x="457200" y="274638"/>
            <a:ext cx="8229600" cy="1143000"/>
          </a:xfrm>
        </p:spPr>
        <p:txBody>
          <a:bodyPr/>
          <a:lstStyle/>
          <a:p>
            <a:r>
              <a:rPr lang="en-US" altLang="zh-CN" dirty="0">
                <a:solidFill>
                  <a:srgbClr val="0000CC"/>
                </a:solidFill>
                <a:cs typeface="Times New Roman" panose="02020603050405020304" pitchFamily="18" charset="0"/>
              </a:rPr>
              <a:t> Thesis Components</a:t>
            </a:r>
            <a:endParaRPr lang="zh-CN" altLang="en-US" dirty="0"/>
          </a:p>
        </p:txBody>
      </p:sp>
    </p:spTree>
    <p:extLst>
      <p:ext uri="{BB962C8B-B14F-4D97-AF65-F5344CB8AC3E}">
        <p14:creationId xmlns:p14="http://schemas.microsoft.com/office/powerpoint/2010/main" val="40576461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srgbClr val="0000CC"/>
                </a:solidFill>
                <a:cs typeface="Times New Roman" panose="02020603050405020304" pitchFamily="18" charset="0"/>
              </a:rPr>
              <a:t>Outline</a:t>
            </a:r>
            <a:endParaRPr lang="zh-CN" altLang="en-US"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t>15</a:t>
            </a:fld>
            <a:endParaRPr lang="zh-CN" altLang="en-US" dirty="0"/>
          </a:p>
        </p:txBody>
      </p:sp>
      <p:sp>
        <p:nvSpPr>
          <p:cNvPr id="26" name="TextBox 132"/>
          <p:cNvSpPr txBox="1"/>
          <p:nvPr/>
        </p:nvSpPr>
        <p:spPr>
          <a:xfrm>
            <a:off x="899592" y="2152255"/>
            <a:ext cx="3096344" cy="954107"/>
          </a:xfrm>
          <a:prstGeom prst="rect">
            <a:avLst/>
          </a:prstGeom>
          <a:ln/>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en-US" sz="2800" b="1" dirty="0"/>
              <a:t>Buffer Management</a:t>
            </a:r>
          </a:p>
        </p:txBody>
      </p:sp>
      <p:sp>
        <p:nvSpPr>
          <p:cNvPr id="27" name="TextBox 132"/>
          <p:cNvSpPr txBox="1"/>
          <p:nvPr/>
        </p:nvSpPr>
        <p:spPr>
          <a:xfrm>
            <a:off x="892696" y="3501706"/>
            <a:ext cx="3096344" cy="954107"/>
          </a:xfrm>
          <a:prstGeom prst="rect">
            <a:avLst/>
          </a:prstGeom>
          <a:ln/>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en-US" sz="2800" b="1" dirty="0"/>
              <a:t>Active Queue Management</a:t>
            </a:r>
          </a:p>
        </p:txBody>
      </p:sp>
      <p:sp>
        <p:nvSpPr>
          <p:cNvPr id="28" name="TextBox 132"/>
          <p:cNvSpPr txBox="1"/>
          <p:nvPr/>
        </p:nvSpPr>
        <p:spPr>
          <a:xfrm>
            <a:off x="904176" y="4851157"/>
            <a:ext cx="3096344" cy="954107"/>
          </a:xfrm>
          <a:prstGeom prst="rect">
            <a:avLst/>
          </a:prstGeom>
          <a:ln/>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en-US" sz="2800" b="1" dirty="0"/>
              <a:t>Packet </a:t>
            </a:r>
          </a:p>
          <a:p>
            <a:pPr algn="ctr"/>
            <a:r>
              <a:rPr lang="en-US" sz="2800" b="1" dirty="0"/>
              <a:t>Scheduler</a:t>
            </a:r>
          </a:p>
        </p:txBody>
      </p:sp>
      <p:cxnSp>
        <p:nvCxnSpPr>
          <p:cNvPr id="31" name="直接箭头连接符 30"/>
          <p:cNvCxnSpPr/>
          <p:nvPr/>
        </p:nvCxnSpPr>
        <p:spPr>
          <a:xfrm flipH="1">
            <a:off x="2428096" y="3106362"/>
            <a:ext cx="6896" cy="395344"/>
          </a:xfrm>
          <a:prstGeom prst="straightConnector1">
            <a:avLst/>
          </a:prstGeom>
          <a:ln w="381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36" name="直接箭头连接符 35"/>
          <p:cNvCxnSpPr/>
          <p:nvPr/>
        </p:nvCxnSpPr>
        <p:spPr>
          <a:xfrm flipH="1">
            <a:off x="2421200" y="4475245"/>
            <a:ext cx="6896" cy="395344"/>
          </a:xfrm>
          <a:prstGeom prst="straightConnector1">
            <a:avLst/>
          </a:prstGeom>
          <a:ln w="381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37" name="直接箭头连接符 36"/>
          <p:cNvCxnSpPr/>
          <p:nvPr/>
        </p:nvCxnSpPr>
        <p:spPr>
          <a:xfrm flipH="1">
            <a:off x="2414304" y="5785832"/>
            <a:ext cx="6896" cy="395344"/>
          </a:xfrm>
          <a:prstGeom prst="straightConnector1">
            <a:avLst/>
          </a:prstGeom>
          <a:ln w="381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38" name="直接箭头连接符 37"/>
          <p:cNvCxnSpPr/>
          <p:nvPr/>
        </p:nvCxnSpPr>
        <p:spPr>
          <a:xfrm flipH="1">
            <a:off x="2428096" y="1766627"/>
            <a:ext cx="6896" cy="395344"/>
          </a:xfrm>
          <a:prstGeom prst="straightConnector1">
            <a:avLst/>
          </a:prstGeom>
          <a:ln w="381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sp>
        <p:nvSpPr>
          <p:cNvPr id="39" name="文本框 38"/>
          <p:cNvSpPr txBox="1"/>
          <p:nvPr/>
        </p:nvSpPr>
        <p:spPr>
          <a:xfrm>
            <a:off x="1619672" y="1340768"/>
            <a:ext cx="1728192" cy="523220"/>
          </a:xfrm>
          <a:prstGeom prst="rect">
            <a:avLst/>
          </a:prstGeom>
          <a:noFill/>
        </p:spPr>
        <p:txBody>
          <a:bodyPr wrap="square" rtlCol="0">
            <a:spAutoFit/>
          </a:bodyPr>
          <a:lstStyle/>
          <a:p>
            <a:pPr algn="ctr"/>
            <a:r>
              <a:rPr lang="en-US" altLang="zh-CN" sz="2800" b="1" dirty="0"/>
              <a:t>Packet In</a:t>
            </a:r>
            <a:endParaRPr lang="zh-CN" altLang="en-US" sz="2800" b="1" dirty="0"/>
          </a:p>
        </p:txBody>
      </p:sp>
      <p:sp>
        <p:nvSpPr>
          <p:cNvPr id="40" name="文本框 39"/>
          <p:cNvSpPr txBox="1"/>
          <p:nvPr/>
        </p:nvSpPr>
        <p:spPr>
          <a:xfrm>
            <a:off x="1433344" y="6074132"/>
            <a:ext cx="1914520" cy="523220"/>
          </a:xfrm>
          <a:prstGeom prst="rect">
            <a:avLst/>
          </a:prstGeom>
          <a:noFill/>
        </p:spPr>
        <p:txBody>
          <a:bodyPr wrap="square" rtlCol="0">
            <a:spAutoFit/>
          </a:bodyPr>
          <a:lstStyle/>
          <a:p>
            <a:pPr algn="ctr"/>
            <a:r>
              <a:rPr lang="en-US" altLang="zh-CN" sz="2800" b="1" dirty="0"/>
              <a:t>Packet Out</a:t>
            </a:r>
            <a:endParaRPr lang="zh-CN" altLang="en-US" sz="2800" b="1" dirty="0"/>
          </a:p>
        </p:txBody>
      </p:sp>
      <p:sp>
        <p:nvSpPr>
          <p:cNvPr id="3" name="文本框 2"/>
          <p:cNvSpPr txBox="1"/>
          <p:nvPr/>
        </p:nvSpPr>
        <p:spPr>
          <a:xfrm>
            <a:off x="457200" y="4615352"/>
            <a:ext cx="3970784" cy="1368152"/>
          </a:xfrm>
          <a:prstGeom prst="rect">
            <a:avLst/>
          </a:prstGeom>
          <a:noFill/>
          <a:ln w="38100">
            <a:solidFill>
              <a:srgbClr val="FF0000"/>
            </a:solidFill>
            <a:prstDash val="sysDash"/>
          </a:ln>
        </p:spPr>
        <p:txBody>
          <a:bodyPr wrap="square" rtlCol="0">
            <a:spAutoFit/>
          </a:bodyPr>
          <a:lstStyle/>
          <a:p>
            <a:endParaRPr lang="zh-CN" altLang="en-US" dirty="0"/>
          </a:p>
        </p:txBody>
      </p:sp>
      <p:sp>
        <p:nvSpPr>
          <p:cNvPr id="20" name="文本框 19"/>
          <p:cNvSpPr txBox="1"/>
          <p:nvPr/>
        </p:nvSpPr>
        <p:spPr>
          <a:xfrm>
            <a:off x="4607496" y="2770420"/>
            <a:ext cx="4536504" cy="1569660"/>
          </a:xfrm>
          <a:prstGeom prst="rect">
            <a:avLst/>
          </a:prstGeom>
          <a:noFill/>
        </p:spPr>
        <p:txBody>
          <a:bodyPr wrap="square" rtlCol="0">
            <a:spAutoFit/>
          </a:bodyPr>
          <a:lstStyle/>
          <a:p>
            <a:r>
              <a:rPr lang="en-US" altLang="zh-CN" sz="3200" b="1" dirty="0">
                <a:solidFill>
                  <a:srgbClr val="0000CC"/>
                </a:solidFill>
                <a:cs typeface="Times New Roman" panose="02020603050405020304" pitchFamily="18" charset="0"/>
              </a:rPr>
              <a:t>PIAS</a:t>
            </a:r>
            <a:r>
              <a:rPr lang="en-US" altLang="zh-CN" sz="3200" dirty="0"/>
              <a:t>: minimize flow completion time without prior knowledge </a:t>
            </a:r>
            <a:endParaRPr lang="zh-CN" altLang="en-US" sz="3200" dirty="0"/>
          </a:p>
        </p:txBody>
      </p:sp>
      <p:sp>
        <p:nvSpPr>
          <p:cNvPr id="5" name="矩形 4"/>
          <p:cNvSpPr/>
          <p:nvPr/>
        </p:nvSpPr>
        <p:spPr>
          <a:xfrm>
            <a:off x="5287405" y="4615352"/>
            <a:ext cx="2531590" cy="523220"/>
          </a:xfrm>
          <a:prstGeom prst="rect">
            <a:avLst/>
          </a:prstGeom>
        </p:spPr>
        <p:txBody>
          <a:bodyPr wrap="none">
            <a:spAutoFit/>
          </a:bodyPr>
          <a:lstStyle/>
          <a:p>
            <a:r>
              <a:rPr lang="en-US" altLang="zh-CN" sz="2800" dirty="0">
                <a:solidFill>
                  <a:srgbClr val="0000CC"/>
                </a:solidFill>
              </a:rPr>
              <a:t>NSDI’15, ToN’17</a:t>
            </a:r>
            <a:endParaRPr lang="zh-CN" altLang="en-US" sz="2800" dirty="0">
              <a:solidFill>
                <a:srgbClr val="0000CC"/>
              </a:solidFill>
            </a:endParaRPr>
          </a:p>
        </p:txBody>
      </p:sp>
    </p:spTree>
    <p:extLst>
      <p:ext uri="{BB962C8B-B14F-4D97-AF65-F5344CB8AC3E}">
        <p14:creationId xmlns:p14="http://schemas.microsoft.com/office/powerpoint/2010/main" val="20286513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274638"/>
            <a:ext cx="9144000" cy="1143000"/>
          </a:xfrm>
        </p:spPr>
        <p:txBody>
          <a:bodyPr>
            <a:normAutofit/>
          </a:bodyPr>
          <a:lstStyle/>
          <a:p>
            <a:r>
              <a:rPr lang="en-US" altLang="zh-CN" dirty="0">
                <a:solidFill>
                  <a:srgbClr val="0000CC"/>
                </a:solidFill>
                <a:cs typeface="Times New Roman" panose="02020603050405020304" pitchFamily="18" charset="0"/>
              </a:rPr>
              <a:t>Flow Completion Time (FCT) is Key</a:t>
            </a:r>
            <a:endParaRPr lang="zh-CN" altLang="en-US" dirty="0">
              <a:solidFill>
                <a:srgbClr val="0000CC"/>
              </a:solidFill>
              <a:cs typeface="Times New Roman" panose="02020603050405020304" pitchFamily="18" charset="0"/>
            </a:endParaRPr>
          </a:p>
        </p:txBody>
      </p:sp>
      <p:sp>
        <p:nvSpPr>
          <p:cNvPr id="3" name="内容占位符 2"/>
          <p:cNvSpPr>
            <a:spLocks noGrp="1"/>
          </p:cNvSpPr>
          <p:nvPr>
            <p:ph idx="1"/>
          </p:nvPr>
        </p:nvSpPr>
        <p:spPr>
          <a:xfrm>
            <a:off x="439616" y="1600200"/>
            <a:ext cx="8219256" cy="4756150"/>
          </a:xfrm>
        </p:spPr>
        <p:txBody>
          <a:bodyPr>
            <a:normAutofit/>
          </a:bodyPr>
          <a:lstStyle/>
          <a:p>
            <a:pPr>
              <a:buFont typeface="Arial" charset="0"/>
              <a:buChar char="•"/>
            </a:pPr>
            <a:r>
              <a:rPr lang="en-US" altLang="zh-CN" dirty="0">
                <a:ea typeface="Corbel" charset="0"/>
                <a:cs typeface="Corbel" charset="0"/>
              </a:rPr>
              <a:t>Data center applications</a:t>
            </a:r>
          </a:p>
          <a:p>
            <a:pPr lvl="1"/>
            <a:r>
              <a:rPr lang="en-US" altLang="zh-CN" dirty="0">
                <a:ea typeface="Corbel" charset="0"/>
                <a:cs typeface="Corbel" charset="0"/>
              </a:rPr>
              <a:t>Desire low latency for short messages</a:t>
            </a:r>
          </a:p>
          <a:p>
            <a:pPr lvl="1">
              <a:spcAft>
                <a:spcPts val="1200"/>
              </a:spcAft>
            </a:pPr>
            <a:r>
              <a:rPr lang="en-US" altLang="zh-CN" dirty="0">
                <a:ea typeface="Corbel" charset="0"/>
                <a:cs typeface="Corbel" charset="0"/>
              </a:rPr>
              <a:t>App performance &amp; user experience</a:t>
            </a:r>
          </a:p>
          <a:p>
            <a:pPr>
              <a:buFont typeface="Wingdings" charset="2"/>
              <a:buChar char="Ø"/>
            </a:pPr>
            <a:endParaRPr lang="en-US" altLang="zh-CN" b="1" dirty="0">
              <a:latin typeface="Corbel" charset="0"/>
              <a:ea typeface="Corbel" charset="0"/>
              <a:cs typeface="Corbel" charset="0"/>
            </a:endParaRPr>
          </a:p>
          <a:p>
            <a:pPr marL="0" indent="0">
              <a:buNone/>
            </a:pPr>
            <a:endParaRPr lang="en-US" altLang="zh-CN" b="1" dirty="0">
              <a:latin typeface="Corbel" charset="0"/>
              <a:ea typeface="Corbel" charset="0"/>
              <a:cs typeface="Corbel" charset="0"/>
            </a:endParaRPr>
          </a:p>
          <a:p>
            <a:endParaRPr lang="en-US" altLang="zh-CN" b="1" dirty="0">
              <a:latin typeface="Calibri" panose="020F0502020204030204" pitchFamily="34" charset="0"/>
              <a:ea typeface="Corbel" charset="0"/>
              <a:cs typeface="Calibri" panose="020F0502020204030204" pitchFamily="34" charset="0"/>
            </a:endParaRPr>
          </a:p>
          <a:p>
            <a:r>
              <a:rPr lang="en-US" altLang="zh-CN" dirty="0">
                <a:latin typeface="Calibri" panose="020F0502020204030204" pitchFamily="34" charset="0"/>
                <a:ea typeface="Corbel" charset="0"/>
                <a:cs typeface="Calibri" panose="020F0502020204030204" pitchFamily="34" charset="0"/>
              </a:rPr>
              <a:t>Goal of DCN transport: </a:t>
            </a:r>
            <a:r>
              <a:rPr lang="en-US" altLang="zh-CN" b="1" dirty="0">
                <a:solidFill>
                  <a:srgbClr val="0000CC"/>
                </a:solidFill>
                <a:ea typeface="+mj-ea"/>
                <a:cs typeface="Times New Roman" panose="02020603050405020304" pitchFamily="18" charset="0"/>
              </a:rPr>
              <a:t>minimize FCT</a:t>
            </a:r>
          </a:p>
          <a:p>
            <a:pPr lvl="1"/>
            <a:r>
              <a:rPr lang="en-US" altLang="zh-CN" dirty="0">
                <a:latin typeface="Calibri" panose="020F0502020204030204" pitchFamily="34" charset="0"/>
                <a:ea typeface="Corbel" charset="0"/>
                <a:cs typeface="Calibri" panose="020F0502020204030204" pitchFamily="34" charset="0"/>
              </a:rPr>
              <a:t>Many flow scheduling proposals</a:t>
            </a:r>
          </a:p>
        </p:txBody>
      </p:sp>
      <p:sp>
        <p:nvSpPr>
          <p:cNvPr id="4" name="AutoShape 2" descr="data:image/jpeg;base64,/9j/4AAQSkZJRgABAQAAAQABAAD/2wCEAAkGBxQSERUSEhMWFhUUFhoaFxgYFRceFhkZGBUWGBwYGBUYHCkgGCAmHBQVITEhJSorLi4uFyAzODMsNyguLiwBCgoKDg0OGxAQGywkICY3LSwtLzQsLCwyLzcsLCwsLCwsLCwsLDQsLyw0LC8sLDQsLCwsLCwsLC8sLCwsLCwsLP/AABEIAIMBgAMBEQACEQEDEQH/xAAcAAEAAwEBAQEBAAAAAAAAAAAABQYHBAMCAQj/xABKEAABAwIBCQMHCAYJBQEAAAABAAIDBBEGBRIhMUFRYXGBByKREzJCUnKhwRQ0YpKxsrPRIzVTgsLwJDNDc5Oi0uHiFhclVMOD/8QAGwEBAAMBAQEBAAAAAAAAAAAAAAQFBgMBAgf/xAA7EQACAQIDAwoFAwUAAQUAAAAAAQIDBAURMRIhQVFhcYGRobHR4fATIjI0wRQV8QYjM0JSgiRDU3Ki/9oADAMBAAIRAxEAPwDcUAQHzJIGgucQANJJNgBvJOpepNvJHjaW9lNy12hwxktgaZnete0fjrd0FuKt7fB6s99R7K7/AH7yIFXEIR3QWfgVh2KMo1bi2HOHCFmgc3m5HiFZfobO3WdTvf49CH+quaryh3L8noMJZTl0yPIv+0qHH7pcvj9wsae6K7I/weq0upavtl/J5v7Pq0bYjyld8WhfSxe15+z1PP0Ffm7fQj6rI2UabSWztA2xyOI5/o3Gy7wubOtuzi+leaOUqNxT5ep+R50WMq2LVO5wGx4DvEnve9fVTDbaesMujceQvK0dJZ9O8tOSe07UKmG3049Pixx+wnkqyvgnGlLqfn6E2niXCouzyLzkvKsNSzPgka8bbaxwc06WnmqatQqUZbNRZFjTqwqLOLzO1cToEAQBAEAQBAEAQBAEAQBAEAQBAEAQBAEAQBAEAQBAEBVMYZdmjHkaWKRzz50gjcWtG5uixPuHPV8yfIVl9dVYfJRi2+XJ7ikTYqrmktdM9rhrBYwEcwW6F8ZsppX91F5Sk0+heR+RYqrnODWzuLnEAANZckmwA7u9M2exv7qTSUt76PI0/D9LPHF/SZTJI7SdDc1v0RYC/Eros+Jo7aFSMP7ss2Si9JAQBAEAQBAEAQHDljKsdNEZZXWA0Aek47GtG0rtQoTrz2II51asaUdqRkWJMTS1jjnHNiB7sYPdHFx9I8fCy1dpY07dbt8uXy5Cir3M6z36chYsJYEzwJqsENOlsWkEje86x7OvfuVffYrstwo68X5eZKtrHaW1U7PM0Smp2RtDI2ta0ag0AAdAqCc5Te1J5stoxUVkkeq+T0IAgK/iLCFPVgkt8nLskYLG/wBIanjnp3EKda4hWobk848j/HIRa9pTq79Hy+9TI8v5Dlo5fJyjXpa4ea8bwfC41i/Jam2uqdxDah1rkKStRlSlsyO7BOSaieoDqd7ogy2fKPRHq21OJ9U6N644hXo0qWVRZ56L3p0nW0pVJzzg8stWbaB1WONAfqAIAgCAIAgCAIAgCAIAgCAIAgCAIAgCAIAgCAIAgCAIDGsc/P5+bfw2Lk9TJYl9zLq8EeOD/n1P7fwK8Wp5h/3EDa12NcEAQBAEAQBAEB51M7Y2Oe8gNaCXE6gALkr6hFzkox1Z5KSis2YpifLz6yYvNwxuiNvqt3n6R1nw2LY2dpG3p7K14v3wM7cV3Wnnw4E72cYeEzzUyi8cZswHU54035N0deSg4teOnH4UNXr0evh0kqwt9t/ElotOn08eg1JZouQgCAIAgCAqGOcOyVs1KxvdY0SmR/qgmKwA2k2NuR3K1w68hbU6je9vLJdpBu7eVaUUtN+fcWTJeTo6eJsUTc1rfEnaSdpO9V9atOtNzm82S6dONOOzHQ61yPsIAgCAIAgCAIAgCAIAgCAIAgCAIAgCAIAgCAIAgCAIAgMYx0f6fPzb+GxcnqZLEvuZdXgjywb8+p/b+BXi1PMP+5h74G2Lsa4IAgCAIAgCAICgdqeWM1jKVp0v78nsg90dXAn9xXmDW+cnWfDcvz75ysxGtklTXHe/fvQzdoJNgLk6AN5OoLQ5palR0G85EyeKenjhHoNAJ3u1uPUknqsRcVnWqym+PtGmo01Tgorgdy4nQIAgCAIAgCAIAgCAIAgCAIAgCAIAgCAIAgCAIAgCAIAgCAIAgCAIAgCAIDF8dn/yE/Nv4bFyepk8S+5l1eCPLBvz6n9v4FeLU+cP+5gbauxrggCAIAgCAIAgMOxjW+Wrp3bA8sHKPufaCeq2dhS+HbwXNn27zOXU9utJ9XYfGEoPKVtO06vKA/Uu/wDhXt7PYt5vm8dx5bR2q0Vz+G83RYs0gQBAEAQBAEAQBAEAQH45wAudAGtAlmU7LmOWMJbTtDyPTd5nQa3e4c1EqXSW6JcW2Eyl81V5c3H0I+GmynVjOL3RtOq7vJi3BrRneK5pV6m/PLuJEp2NvuSzfb47j4qMGVgFxK153eUffxIR21TlPY4nbPc4tdSIN+UKylfmOkljcPRc4kcwHXBHELjt1IPLNomqjbV47SSaLHkTH+kMqmi37Rg1e0z4jwXend8Jldc4Ru2qL6n+H59pe4ZmvaHMIc1wuCDcEbwVNTTWaKOUXF5Nbz7Xp4EB8SyBoLnGwG0r4qVIU4uc3kkfUYuTyRC1WXCTmxN6kaTyas1c49OUti2j1ve30Lz7Cxp2KSzqP30nwKKpk0ueW8C63uavlWWJ3G+pPZ6Xl3RPXWtqe6Kz6vM85ckTN0g53Jxv71yq4RewWcZbXRJ59/mfcbujLc1l1HJHXysNs52jWHafcVBhiF3Qlltvdwe/xO8relNZ5LqJegy4HHNkGad/on8lf2OOQqtQrLZfLw9Pe8gV7Fx3w3rvJhXxACAICl4mx6yAmOnAkkGguJ/RtPTS88BYcVcWmEyqpSqbl3vy97ivuL+MPlhvfd6kdTZNypWt8pJOYGO0gXLTb2GWNvaN1InWsLZ7MYbT7e9/hHGNO6rLOUsl2eH5ZH5VwRWxtL2Sma2sNe8P6NcdPjddqOJ2s3k47PUsjnUsq8VmpZ9bKg6okBsXvBGggudcEbCL6FbbEHwXYiDtS5X2s7sj0FRVOLIX3cBfNMuaSN4BOlca9WjQW1NbujM6UqdSq8ovf0lzwngmZsnlKxxzWHuxiQuDjveQbWG7bt0a6e9xOm4bNBb3q8ssugsLaympbVV9WZoaoS0MVx3+sJ+bfw2Lk9WZPEvuZdXgjzwZ8+p/b+BXi1PnD/uYG3Lsa4ICNy3luKlbeQ6T5rB5zumwcSudSrGC3km2talxLKPWymnL9dWvLKduY0a83YPpSu28rKJ8WrUeUffWXH6O1tY7VV5vn/C/k+5MHVjhd1Q0u3GSQ++y9/T1Hq/E+ViVrHcobuhEFXCso3APfKy+oh5LHcjex5a1wl8Sm97ZOp/prmOcUn1byYyJj17SG1Iz2+uBZ44kDQ4crHmu1O6a3TIdzhMJLOlufJw9DQoJmvaHsIc1wuCNRBU5NNZooJRcW4yWTP57nkznOd6zifEk/Fb+MckkZRvNtk5gE/8Akafm/wDCeoWJ/az6vFEiz/zx6/Bm2LHGhCAIAgCAIAgCAIAgCAzXGuJTM8wRH9E02cR6bh/CPfr3KuuK+09laGlw6xVOKqTXzPTm9TuwBkBrh8qlF9NogdWg2L7b7ggcr7l0tqSfzvqOGK3ji/gw6/LzL4ppQhARuXsjR1URjeNI8x21p3jhvG1c6lNVFkyRbXM6E9qPWuUxqupnRSPieLOYbEfEcCLEcCqmScXkzX05xqQU46Mn8E4kNNKIpD+hkNjf0HH0huG/x2ae9vW2Hk9CBiNkq0NuK+Zd/N5GsKzMufL3gAkmwGkr5nOMIuUnkkepNvJFUylXmV25o80fE8VgsRxCd3Uz0itF+Xz+BeW9uqUefiTeRqAMaHEd9w8Adi02EYdG3pqpNfO+7m8yuu7hzlsrREkrkhhAR2V8nCVucB3wNHHgVU4ph0bmG1FfOtOfmf45CXa3DpyyehVCsOXhPYfyj/ZOPsn+H8lqMExFt/p6j/8Aq/x5FXfW3/uR6/MnlpisKZ2j4gMMYp4zaSUEuI1tj1aNxcbi+4FW+E2iqS+JLRac79PIr7+4cI7EdX4epUMAZMbPWNzhdkTTIRsJBAaPFwP7qtsTrulQeWr3eZAsqSnVWei3+RsSyRfhAZ/2mYcBZ8siFnNt5UD0m6g/mNAPDkr3CLxp/Anpw8vfHpKvELdZfFj1+ZnFNUOje2SNxa9hu0jWD/OxaCcIzi4yWaZVRk4vNam5YYywKumZMNBOh43PGgjltHAhYu8t3b1XDs6DR29ZVaakSqjHYxXHn6wn5t/DYuT1MniX3MurwR5YM+f0/t/AotTzD/uYm3rqa04Mt5TbTQuldptqHrOOofzsuvipNQjtM721CVeooIyljpa2paHOu+V1r7GjgNgAvo4Kr+apPfqzVtU7Wi8luXvvNcydQMgjbHGLNb4k7STtJVrCKiskZKtWlVm5ze86V9HI5cp0DJ4nRSC7XDqDsI3EL5nBTWTOtGtKlNTjqjEauIxvfGdbHOaebXFp94VM1k2jZwkpxUlxyfaXPszywQ91K491wLo+Dh5zRzGnod6mWlTfsMp8Xtk4qstdH+PIz2sjzZHt9V7m+DiPgv0ynLagnypH5tJZSa6Tsw3VeSq4JDqbK2/InNPuJXG7ht0Jx5mdKEtmrF85vaxBpQgCAIAgCAIAgCAICBxrlM09I8tNnv7jTtBde5HJod1suFxPYg8idh1BVq6T0W99RkWcqs1xt2RIBHTwsHoxsHXNFz4q4prKCRibme3WlLlbO1fZxCAIDOu1LJtnR1LR53cfzAJafDOHQKBeQ3qXUaDBq+alSfSvyUElQi8NjwLlIz0bC43dHeN37uoniWlp6q1t57VNZmRxKiqVw0tHvXX6ntiSps1sY9LSeQ/3+xUf9Q3LhTjRX+299C834H1h9LOTm+BB0rc57Wna4DxIWXtoKdaEHxaXayzqPZg3zMuy/SzOBAEAQFSy/T5kpI1P73Xb79PVYbGrb4Ny2tJb/Pz6y8sqm3S38NxHseQQRrBuOYVXCbhJSjqt6JbSayZeKWbPY149IA+K/R7eqq1KNRcUmZupDYm48hjeOaoyV8xOppDBwDWgfbnHqtth0FC2jz7+0zd5LarS7CY7KZB8plbtMVx0e2/3gomNL+zF8/4JGGv+41zGorNFyEB51MDZGOY4Xa9paRvBFivqEnCSktUeSipLJn8+1lOY5HxnXG9zDza4t+C3cJqcVJcUn2mXlHZk48m40PsgnJbUx7GujcObg8H8MKgxyKzhLpXZl5lrhjeUl0e+40NUJaGKY8/WE/Nv4bFyeplMS+5l1eCPLBfz+n9v4FFqfOH/AHETcF1NaZ12nV5MscAOhrc883EgeAafrKBeT3qJosGo5QlU5d3Z77jg7Omg1ov6MbyOegfY4rna/wCQ74s8rbrRqiszLETlbElNT3Ekgzh6De8/wGrrZcp1oQ1ZKoWVatvjHdy6IqVXjeoqHGOihI42z387Dus63CiyuZzeVNFtDC6NFbVxL8LzfceGTez+aQ59TIGXNyB3pCTpN3eaDx0ryFpJ75PI+q2L04LZpLPuXvsLnkfDVNTWMcYzx6bu8/doJ83pZS6dGENEVFe9rV903u5NF76TJcb0fka+dttDn544iTvH/MXDotxh9T4ltB8m7s3GSu4bFaS6+0giphGN5wvlT5TSxS37xbZ/tt0O94v1WJvKHwa0ocOHRwNLb1fiU1IlVGOwQBAEBD4my82kizs0vkdoYxoJud5tqaNpUu0tXcTyzyXFnCvW+FHPLN8hmjsaZSvrcOAgFh4tWh/bbL3L1Kn9Xc+0eUmOMoN86TNvqvCwX8Wr1YZaPRd78zx3twtX3Hx/19Xfth/hx/6V9ftVr/z3s8/XV+XuLxgWor6gCepltCfMb5NgL/pEgXDd208tdNiMLWk/h0o/Nxeb3evgWFpKvUW3N7uG7U4+1Wb5uzYc93hmD+IrN3r+lGtwSP1y6F4lAJUEvzc8ky58EThqdGw+LQVdQecUzD147NWS5G/E619HIIAgIDHdN5Sgm3sAeP3SCfddcLmOdNk7DZ7FzHn3dpjJKqjXmj9ksh8nUN2B7D1c0g/dCn2ejM9ja+aD5n77yUxE+81tzQPj8Vlcfk3d5ciXmeWCypHFROtIw7nt+8FWWcsrim3/ANR8USKyzpyXM/Au6/SjOBAEAQEJimPuMdudbxH+yzv9R006MJ8jy7V6FjhsvncStLIFwW/D7rwN4X+8VvMFbdlDPn8WUN8sqz6vAyPG1OY6+cH0nZw4h4DvtJHRfo2HzU7aDXR2GSu47NaR+YOykKesie42aTmO5P0XPAHNPRe39H4tvKK11XULWp8Oqn1dptyxpoggCAwrGFvl1Tm6vKnx0X991tbHP9NDPkM5dZfGllyl97KKAsppJiLeWf3eLWAgH6xf4KjxqqpVVBcF4+0WWG08qbly/gvCpixMTx7+sJ+bfw2Lk9WZTEfuZdXgjywX8/p/b+BRanmH/cRNxXU1hkGPZCcoTD1cwD/CYftcVVXLzqv3wNdhiytYdfiziw9lg0k3lg3Os1wte2sb7HaAvilU+HLaO13bK4p7DeRZPKZTr9V4Yjzjbbn57umhSM69XmXYVuVhaa/NLt9ES2Sez6GOxncZTuHdZ4A3Pj0XWFpFfVvItfGKs91NbK7WWylpWRtDI2NY0bGgAeAUpRSWSKqdSU3nJ5s9l6fAQGe9rGSM5kdU0eZ3JPZJ7p6OJH74V7gtxlJ0Xx3r8++Yq8SpZpVFw3P371MyWiKkuvZliAQzGnkNo5j3SdTZNQ+sLDmBvVRi9p8Sn8WOsdej0J9hX2JbD0fj6mtLLl2EAQBAEAQGa9seul5Tf/FaDAtKn/j+SqxP/Tr/AAZs5aAqXof0LkEf0WD+5j+41YW4/wA0+l+JqKX0LoRUO1aDuwSbA57frBpH3Cqu9W5M0GCT3zj0Ps/kzy6gmgNfwFWeUoY98d2H906P8parW2lnTXYZLE6excy59/b6lhXcrwgCAjsRC9JUA/sJPw3LnV+iXQyRaPKvDpXiYUSqc2pp3ZRTEU8sh9OSw4hjR8XHwVjZr5WzN41POrGPIvE7sSMtNf1mj3XHwWU/qGm43SlypeR7YSzpZcjIq6o08tCcXumlz2NcPSAPiF+m0Kqq0o1FxSZmqkNiTjyHoup8BAEBF4jH6A8x9qp8dX/o5dK8SbYf5l1lSWFL0uWQ482BnEX8ST9hC/QcJp/Ds4J8mfa8zPXktqtL3oVftJw66ZgqYheSMWe0a3M13A2lpJNtxPBarCbxU5fCm9z05n6lLf27mtuOq8PQytaYpTVsB4ubMxtPO4CZos0k/wBYBq0+tvG3XvtmMSw905OpTXyvXm9C7s7tTWxN7/H1LqqcsCHxLiGKjiLnkF5BzI795x5bBvKl2lpO4nlHTi+Q4V7iNGOb14Iy7DWHJcoTGR9xGXl0sm8k3c1m9xJ5C/Q6S7vKdpT2VrluXnzeJTULedeWb04vy97jZKanbGxsbAGtYAGgagBoAWSnNzk5S1ZfxiorJHqvk9MTx7+sJ+bfw2Lk9TK4j9zLq8EeWC/n9P7fwKLU+cP+4ibiuprDJ+0mnzK0u2SRtdfiLsP3R4qsu1lUzNThE9q3y5G/MrdLUGN7JG62ODhzaQfgo6eTzLGcFOLi+O43aiqWyxskYbte0OHIi6uoyUlmjEVIOnJwlqtx7L0+AgCAIDyq6ZsrHRvF2vaWuG8EWK+oTcJKUdUeSipJpmF4nyE+inMTrlp0xv8AWb+Y1EfAhbO0uo3NPbWvFcnvgZy4oOjPZenAibqUcTWMBYyE7RT1DrTAWa4/2g/18NuvesxiWHOk3Upr5ePN6F1Z3amtievj6l3VOWAQBAEAQGadsmul5Tf/ABWgwLSp/wCP5KrE/wDTr/Bm7loEVL0P6FyF81g/uY/uNWFuP8sul+JqKf0LoRy4syV8ppZIx59s5ntN0gddI6qJXp7cGidY3HwKym9NH0P3mYqeOg+9U5si59meVxHM6ncdEulvttGrq37oUy0qZS2XxKfGLfbpqquGvR6fk09WJmggCAg8bVYioZyfSYWDiX934k9FxuJZU2TcPpudzBcjz7N5i8ELnuaxgu5xAaN5JsAqpJt5I10pKKcpaI3XIOTRTU8cA05jdJ3uOlx6uJKuKcNiKiYu5rOtVlUfH2jnxHS50YeNbNfsnX8D4qlx60dWgqkdY+HHz7SRYVdmey+JV1iS6LLhqruwxnW3SOR/I/aFsv6fu1Ok6L1jp0PyfiinxCllLbXEmloSuCAICFxTNaNrdrne4D8yFQf1DV2beMOLfcvaLHDoZ1HLkRX6ClMsgYNus7htKy9layua0aa6+ZcS0r1VSg5MvLW2FhqC/RkklkjNt5vNn6vTwqWIMBwVBMkZMMh0ktF2OO8s0aeII6q0tcVq0Vsy+Zd/aQa9hTqPOO5++BVJ+zSqB7skLhxLh7s0/arSONUHqmuzzIUsNq8GmQ+UK+spZHU5qpLx2BzZXlou0GwJ06iFKpUravFVVBb+VI4TqVqTcHJ7uc+MMZO+W1jI5XOIddzyXEuLWi9s46dOgdV7eVv01ByguZdZ5b0/jVUpPpNvp4GxtDGNDWtFgALADgFjpSlNuUnmzRRiorJHovk9CAxLHv6wn9pv4bFyerMriP3MurwR5YK+f0/t/Arxanlh9xE3JdjVlP7S8lGWnEzR3oCSfYdbO8CAeQKiXdPOO1yFvhFxsVfhvSXjwMsuq00xfOznEYZ/RJTYE3iJ1Ak6WdTpHEkblNta2XyPqKPFrJy/vQ6/PzNHVgZ4IAgCAICPy5kaKriMUwuNYI85p9Zp2Fd7e4nQntw/k5VqMasdmRjeJsLT0TiXjOiv3ZWju8A4egeB6ErWWl9SuVu3S5PLlKKvbTovfpykECphHL5hrtFfEBHVAytGgSD+sHtA+fz181S3eDxn81Hc+Th6eHQWNDEJR+WpvXLx9TQ8lZep6kXhmY4+rezxzYdI8FRVrWtRfzxa8O0tKdenU+lkko51CA/CUBl3a7WRvfTNY9riwS5wa4Etv5K1wNV80+C0eCU5xU3JNZ5Zd5UYlKLcUny/gz12pXpVvQ/obIXzWD+5j+41YW4/yy6X4mop/QuhHcuJ9me48wk4udVU7b30ysGu/rtG3iOu9QLm3ee3HrL7DMQSSo1X0P8AD/Bn0chaQ5pIIIII1gg3BHEFQS+aTWTNcwji1lU0RyENnA0jUH/SZ8RrHJWlC4U1k9TK32HyoPajvj4dJZ1JK08552saXvcGtaLkkgADiSvG0lmz6jFyeUVmzJscYl+WSNihuYmHu6DeR50Zwbr4Aa9J3qtuK3xHktDT4fZfpoOc/qfcvepaMB4RNPaonH6UjuN/Zg6yfpEeA0bSpFvQ2fmlqVuJYh8X+3T+ni+X0LqpZUH4QjWe5gqmWclGMlzRdh/y8Dw4rEYrhUreTqU1nB93pye87y0ulUWzL6vEj6WoMbw9usfzZVVtcTt6iqQ1XvIlVKaqRcZFxyflBkrbtOna3aPzHFb+yv6V3DOD38VxXvlKCvbzpPJ6cp1qacDyqahsbc55AH86htXGvcU6ENuo8kfdOnKo9mKKjW1DqmXugnY1u4cfisNd16uI3HyJ8iXN71L6jThbU/mfSyx5IyaIW6dLz5x+A4LWYZh0bOnv3yer/C5vEqLq5daXMtCQVmRQgCAIDEceUjo6+bOGh5D2ne1wGrkQR0Wxw2op20cuG4z15BxrSz47yLyRlN9NMyaO2cw6jqIIsWngQSpNejGtTdOWjONKo6c1NcDacN4khrWXjNngd+M+c3/UOI9x0LIXdnUtpZS04M0FC4hWWa15CZUQ7hAYZjWobJXzuYQW5wFxq7rGtPvBXF6mUv5KVxJo5sNVrYauGV+hrXjOO4HQT0vfovE958WlRU60ZPQ3KmyjFILxyxuv6r2n7Cu2aNXGpCX0tM6XNBFiAQRpGwgr0+08t6MixlhZ1I8yRgmBx0H1CfRdw3Hpr11Veg6bzWhq7C/jcR2ZfUu/nX5Kwo5ZF1w5j98QEdSDI0aA8f1gH0r+fz181MpXTjulvKa7wmNR7VLc+Th6F1pMW0cguKiNvB5zD4Pspcbim+P4KeeH3MHvg+rf4H3UYpo2C7qmI8GvDj9VlyvXXpr/AGR8xsbiWkH2ZeJw5PxQauTMpI3FjT35pBZjRua3W5x3G1tZXxGt8R5QXWdqtireG1Wlv4RWvW+C7SzKQV4QHy9gcCCAQdBBFweYXqbTzQazKdlrs5ppiXQkwOOxumP6h1dCArW3xitT3T+Zd/b5kCrh9Oe+O7w7CoV/ZzWM8zMlH0XWPg+w96taeMW8vqzXV5EGeH1o6ZMh5sLVjDppZdHqtzvuXUqN9by0mu3LxOErastYv30HTTxZUZoY2taNwE1vyC5ylYy3ycP/AMn3H9StNrvOxlNlh+r5X1kLftcFxc8Oj/x2ZnRRvH/0en/ReU5v60n/APWfO9wLl5+5WVP6O6OXke/o7mf1d7/kkaLssf8A2tQ1vBjCfe4j7FHqY5H/AEg+tnWGGP8A2kWLJ/Z1Rx6XtfKfpu0fVZYHrdQauL3E9Go9C88yVCwox139JbIow1oa0ABoAAGoACwAVY2282TEstyPpeHoQFby9gunqSX2MUh1uZaxP0m6jz0Hio9S2hPfoywtsSrUVs6rkf4ZUKvs5qWn9HJG8bLlzXeFiPeosrOa0aLaGM0X9Sa7zqpsj5YYM1sxA4ytd73Alfap3C3JnKdxh0nm492XhkepwPWVBBq6u4GwFz7cgc1rV7+mqT+uR8fudvRWVGn4LzLTkHC1PSaY25z9sj9L+mxvQBSKdCFPTUrbm+rV90nu5Fp69ZNrsQwgCA/CEaz3METWZAY/Sw5h4aW+GxUV1gNCq9qn8r7uzyJ9K/qR3S3+JGuyBM03aWm2ogkFVLwG7pyzpyXSm0yWr+jJZSTOhlLWas+3Nw+211MjbYvllt968szk6tnrs9x9MyA95vNKTyuT4nV4L2OBVastq5qZ9G/vfkePEIQWVKPvqJekomRCzG23naeZV7bWdG2js0o5ePaQKtadV5yZ0KScggPKpqGRtL5HNY0a3OIAHMlfUISm9mKzZ5KSis2VDKnaRTR3ETXzHeBms+s7T4Aq1o4NXnvm1HvfvrINTEaUfp3kM3HtdP8ANqUEcGSSW/eFgOoUv9qtaX+Wp3pd28j/AK6vP/HDxfkcGWMnZVrc3y1PfNvm6ImkX1i5de3Dgu9CtYW2exPXpf4OdWndVvqj4L8lXynkuanfmTxuY4i4vaxHBwJB6FWNGvTrR2qbzRDqUp03lNZHjSVb4ntkjcWPabhw1j8xwOgr7nCM4uMlmmfMZOL2ovJmx4JxY2tYWPs2dg7zRqcNWe3hvGy/ELJ4hYO2lnHfF6eTL61ulWWT1JXL+T5KiIxRzeRztDnBl3Fu4HOGbzVa1mda9OVSOzGWRS/+1g/9o/4X/NfHw+crP2eP/fd6j/tYP/aP+F/zT4fOP2eP/fd6nVk3szijla+WUytbpzMzNBOy5zjo4bU+HynSlhUIyTk8+YvbRbQNQXQtT8kYHAhwBBFiCLgjcQh6m080UzLPZ3DIS6B5hJ9G2dH0F7t8bcFEnaRe+O4t6GMVILKotruZWajs8rGnu+SeODyPc4BR3aVFyFhHF7d65rqPOPs+rSdLY28TJ+QKfpanMfTxa2XF9hPZJ7NGgh1TLnfQjuAeBedNuQHNdoWa/wBmQa2MtrKlHLnfl/Je6SlZEwRxtDGt1ACwUxRUVkimnOU5bUnmz2Xp8BAEAQBAEAQBAEAQBAEAQBAEAQBAEAQBAEAQBAEAQBAEAQBARuIMsx0kDppNNtDWjW5x1NH86ACVItreVxUUI/wcq1aNKG1IxbLuXJqyTOlJOnuRtvmtvqDW7Tx1la63taVvHKHW/Mz9atOtLOXYaJhPAUUTWyVTRJKdOYdLGcLanHeTo3bzQ3uKzqNxpPKPLxfkWttYxgtqpvfci7NaALAWA2DUqdvPUsD9QHHlXJkVTGYpmBzT4g72nWDxC60a86MtuDyZ8VKcakdmSMcxfhSShfe+fC49x9tIPqv3HjqPuGssr6FzHkktV+V73FDc2sqL5Vy+ZFZFyk6mnjnb6DgTxbqc3qLhSa9FVqbpvj7RxpVHTmprgf0G11wCNRWFayNOfqAIAgCAIAgCAIAgCAIAgCAIAgCAIAgCAIAgCAIAgCAIAgCAIAgCAIAgCAIAgCAIAgMn7Wa8uqWQ37sbM630nk6fBrfErT4LSUaLnxb8ClxKbdRR5PyQmBYQ/KFOHaRnk9Wsc4e9oPRTMRk42s2vebSI9ok68U/e43NYw0QQBAEBw5byc2op5IXjQ9pA4HW1w4g2PRdres6NSM1wOdWmqkHF8T+edY5hbrRmYP6Oo4y2NjTrDWg8wAFgZvOTaNVFZJHsvk9CAIAgCAIAgCAIAgCAIAgCAIAgCAIAgCAIAgCAIAgCAIAgCAIAgCAIAgCAIAgCAIDJO1ihLKtk1u7LGBf6TCQR4Fq0+C1VKi4cU/EpcRg1UUuX8FSyZXOgmjmZ50bg4DfbWOouOqtKtNVYOD0e4g05uElJcDfMkZTjqYmzROu1w6g7WuGwhYmvRnRm4TW80lOpGpFSidi5HQIAgIbFuWW0lK+QnvkFsY2l5Gjw1ngFLsrd16yjw49BwuKypU3LsMr7PsgmpqmuI/RQkOedhI0tZ1IvyBWkxO6VGi0vqluX5ZT2VB1Kib0RtqyBfhAEAQBAEAQBAEAQBAEAQBAEAQBAEAQBAEAQBAEAQBAEAQBAEAQBAEAQBAEAQBAEAQEbiDIsdZCYZObXDW1w1OHieYJUi2uZ29Tbj/JyrUY1Y7MjFsQYbno3ESsJZfuyN0sPX0TwPv1rW215SuF8j38nEoK1vOk/mW7lOfI2WpqV+fBIW31jWx3tNOg89fFfde2p147NRZ+J80q06Tzgy9ZP7UtFp6c33xu/hdq8VTVcD/8Ajn2+a8ixhif/AHHsJMdp1JbzJ+WYz/Wo/wCy3HLHtfkdf3KlyP31kflDtTba0EDidhkcAPqtvfxC70sDln/cl2epznia/wBY9pE0mH67KkomqSY49jnC1m7oovDSedypM7u2sobFLe/er99RxjQrXMtqpuXvRGn5IyXHTRNhhbmtb4k7XOO0nes7WrzrTc5veW9OnGnHZidq5H2EAQBAEAQBAEAQBAEAQBAEAQBAEAQBAEAQBAEAQBAEAQBAEAQBAEAQBAEAQBAEAQBAEB+PaCLEAg6wdS9Ty3oFWy9hGjcx0nydod9AuYPBhAKsbbELlSUdt5c+/wASJVtaLWez+PAy7KFCxsha1thzPxK0dKrKUc2yoqU4qWSJfC+Q4JnASMztPrvG3gQol5c1aa+V9yO9vQpz1Xiafk3DlLT6YoGNI9K13fXdc+9Z6reV6u6cm/fIi1p29KH0xRKqMdggCAIAgCAIAgCAIAgCAID/2Q=="/>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 name="AutoShape 5" descr="data:image/jpeg;base64,/9j/4AAQSkZJRgABAQAAAQABAAD/2wCEAAkGBhQSERQUExQWFRUVGBcYGBcVFxcXGBkaFxgVFBcXGxgXHCYfFxokHBQVHy8gIycpLCwsFx4xNTAqNSYrLCkBCQoKDgwOGg8PGi0kHyQvLCwsLC0vKi0sNDAqLy0sLC8qKSwsLjQsKSwsLSwsLCwsLCosLCwtLCwsLCwsLCwsLP/AABEIALcBFAMBIgACEQEDEQH/xAAbAAACAgMBAAAAAAAAAAAAAAADBAUGAAECB//EAEkQAAIBAgQDBQUDCgIIBgMAAAECEQADBBIhMQVBUQYTImFxMoGRobFSwdEHFCMzQnKSsuHwJGIVQ3OCorPC8RYlVIOT0lNjdP/EABsBAAIDAQEBAAAAAAAAAAAAAAIDAQQFAAYH/8QANhEAAgECBAIIBgICAQUAAAAAAQIAAxEEEiExBUETUWFxgZGh8AYiMrHB0RThI/FDFiQzQlL/2gAMAwEAAhEDEQA/APKhxsfZHwrpOMyYCSToABNLoloefrRQ9kEMCQQZBBIMjWa2RUqka1BFWHVOm4sAdUAPmsVh40eRZP3SRXDmySSSxJ11Y89T8zWA2PM+pri9Q/8AIJFh1TE7S4hDpeYjzNHxfHruIQK7zBmDG8RuPU0DNY6fOtBsP0PxNAC4FjUBHeZNh1SWw93FWLauytcsOJGpZdD1UzbYGdo570zxXj2HexkFhQ+4bPJBJ3LAS0a6MaSw/aUW7fdqzBPs7jX1pG9jbLGSs1ZNVQuVXHjy9IGU3vaZg+HLcBJuWU1iHZlPqIU6VIcQ7Li0gZiIYEhkYsDAkcudRf5xZ+z8zRbPFVT2AR6E0FJ6Ciz5T2+xBqI5+kmBw+CBaGfIDHiMkCdATHKdJrdvBMzFUYGMxnUCFBJOvKBRbvGZRUjwoCFEDZjmIJiSJ61P8C4hYa1FzDB7mplLYJKj9ogDSNdamnTo1DlU/f8Ac4s6glpV7nB7qmMsnT2dfaEjb0PwrMPiWtzI1grJGqzvHQ7ifM1K47GHvi1nMisuSAW1X9pRzAPSm+Bvby3Tfsm8uUS25SfDuTI5fAUBoKKmWmSN+6QKjAXe39yL4dftMcjZhmOjAqBOkAyNF3+VS1/s2cwdzbXNya6iho0667cutRGDdfGhtDMwXI2oKkEToCAZE6maziGKhlEZSo1XWJnXQ7EwJFOSoq0/nAPhaDlJY2v5y5cD4A7O1xMrsXUnK6vMOLpAy7eyNKFxzgl6y83EK5x3g2PhYkg6eh+FN4fE4dcPg79jNbbvSLil5ICoWcaQSuo3+1Sd/iVq+4HfWiQoUSL8gLt+xV5KguLWA97RYVwTf9+/9xfgY/xNn99frW8a3i9Wvf8AOuU1w7Cqt9IvWmKtJVe8zeGT+0gE6daU4xgTYt2CWBLG6rSdRDM4YnqZ2p2YBrwswuBK7wS+TdfUkRzJPOpzvag+D4VkYswgECNQfPkalO886RgiRSGbt+8a+8kcNgXuKzLlhYkswUDSeZoZwv8A+2x/81v8a64Pask33vlzatWQ+VGy5mLqqjoTLRrtvyqDxvFluNksWcpLQILOx5AAEdfKpqYoKbGcFvJpuD3IUjKwc5VKupBOp3mP2TQb3CnUwxtgjkbtsH4FqQwK3LF1hdtuXHsqDoHbaQp1Pl50W7xSzPiseKDm1IJYTpvprXCsCtzp3yDoYe3wa458PdseguWz9GoNjglx1zDKBMeJgpn0NQ1jHXEbOgZSZiJ2PSeVWrhmOwpsp3veFx4iSSAG8gOnnSqVRKuh0nNdZB8R4T3f6xrczEBgWHuGoob8CtkSt9feOQ3O5P1NWCy+BF3PL5gc0sSwJ31BBmpS9xPB35DlTIjUQf6VH8ekxOa3n/qdmbS087bhZ/ZZW+I/p86Dewjp7Skcp5fGr9hez2FW4r27uUqZgkMvpB/Gt9ouL2Awt3lW+dyQMpWdgDvVV8DTykk2PfpGhmnnefyrRIqfxvC8M5mzdZf8l0f9S1FXuH5fxBBHxFZ74WonaOsRgYGLBT1rKJ+atWqR0bdUm8XoljCs5AVSSSAOWp03OlOnig5KK4bi7cqdkog6sT3CRcwP+j7n2TRF4Tc10j7/AIVo8VfrXJ4k/Wpvhx1nykfNNtwxxyPwNDOGI5H4Vv8AP3+0a7GLb7f1oT0Z+m/vxnazrB3sjTGvmAR8CKfw2KzGCJEH2Vt5p1iJGuse6o03z1BrXf8AkKZTrmnpy998FlzCTNjurto57xRx+wbQIP7rLr8YpbCYLOxCvtJnTUBWedY5Kf7NR4vjpREvL5/Wm/yFcjpFB8TFdEwBysde7T0mrq+LUkTzj8DTeBUo/huqNCJ1IIPKCNQaBccMAAQIEevmdaFbtlWnceVCCqNcD1P4MMqSLXkpfxl3D3DOUuBoRBADAMGUocsnSlsHaR/adV1khsw+YBqawWEW5hr9x1Ds2VbZOYQ5DCAAYOkHWeVVzBYQ3biosyTqeg5sfIDX3U+qGVwTqDsCTBUXW17doH4klbtnJ4WE58uXkJBjxk7HK2n+Uda4w+NFy6Guqr6QA5eIGw8BB01o/DrSXLpiQuYQo0lYuHfrAHxqLxsd4+UFVklZ1Mcteelc7FUVtxfbunKNSLy64a9avLaspbXMmdl7ssU1BZlhjMk5d52GvKq1geGMrEt4egBg/EbVL8AsPYxNoEePJmI+zmkwY3OWPjFaxAhm9T9av0qa1bO4sRyi7sCVJuLD83/ENwm3/iEOZiXYBiXaSGImTNTeL4ely3h0cSn5zfUKSdFVXgTM6ZBzqF4Of8Ra/fX6irCDphv/AOjEH/gumrDKNgJB5Spsq/Yt/wDxp/8AWiYV1DAm3aIEmDbt6wCY9mgsa5c6H0P0IoiqgbQ7yQ4LeUWL9ruXvPcAkKDASBEsNVgydtwKUwli0rJesvZsshmHuvdJ0geHLpGutRz8Oa5buMu1tRPnAkgecSaS4VZN26qA6sdDO256HpWUanzBWXuPj+5LKxHytb32y0yA6X+7uG4r57phijTm8Sry6iQKjOO2LLM5VVsmSxzu5dpkkBBKiSeW3lR04hcANslu9LlBoDDeyWzSCG13g+6k+GXRh8QRfRbhGmViCJMEHXQ6Hn1qxVyEBbb9fI/uLUsb62tF8Vxm9fFtWIC2lCqFGURoNY1/ZUe6i4a2GYqcix9u6yj0EmrFjMZhCAzYUpOogFAfMEaEUnc4Vg7sFbty2x13VgCfcD865aLLzDHtkl8w00kNxSyVcGViIHdXFcaacidfWpSwuG8IOdGyjW4uZTIBzaQRvIINMYbsQDLd6txSNN1M8t50pa52ZvWw7G3ACkzIKmNgN4NEtNwSxA18ftOBIsN/Sc43hjmO5KOANcrkk+cOZHuqHx2EbMM4ZTG7Aj3a/Wt4W/LgDSTEZsu/nqB76ev8Wu27jW/EACYDlX203AhttxVWoKTKWI8tf1HBzmyyHaw67EEa7Hp5VymNI3qZPFEPt2UJ8pX6GKieIXgzQohRoBv896oPlTVGjrGCbFHlArKDWVX6RuuTYdUH3Z6V2mGY7KT7qkRi7a7LNcXOMnkIpwpUl+pvKDc8hFDgLn2TQntkb0d+IOedL3GJ3pD5f/S/jJHbJvA9isVdQOtvwtqJZVJHWCadPYK+F1tXM3VDbdY0j9oGd6d4B2+ChLV1NoXMPlIq9q0ieteercUxOGazoOz3eXFw1OoNGM81s/k8xjGBaGu03EmkcFwMtdNp8yOpIKkCQVMMDJEEV6B2k7UDBd34C7uCyiYEAxJPr5V53ieK99euXrhh3OcwDBMgRvoI5+VbHCMS9c566DLy5Spi6QUWptrH+1vZn8yuKpcOGVWByshhhI0bf1HSi8O7HYk5HOHVlMHK1wLI84MiofimLd2GZ82WMpzZwNiBPyq6dl+2gvMtm4uV4gEbGPpTOK4mrh2z4dQQN7/qLwdLMmSs2vXtF+L9k8yRawV23ckai6jWwOYBLSRMEHTQ67axD9hMaqM/dSEGYhXVmgbwBvFemVXOPdsXwz3bdq3LIArOxhVzgchqTrHKsehxfFYuoFVB22FtOuWhgqWHS2Y+Jv8AeedjFuBAJA30+v8AWu7ONM/hREJyAToBI8tNT5SAPhQ2IYjQDQDT+9z99epUutiG8JSIB3E9B4DdwCYNrruCyCWUiHYNoVUczrvPKq9h+zeJvAXLdqEbVZuJMHadar17DnLoZ8qt/ZztaoW3YdCrAAAnY8xVbinEcVTQGit+v+oHD+HUxVbM5JY8zH+AYC7YYtcwj3G0gm5bUCNdCSZ2FH43axF9lK4G1ayoqQtxdSoILnXcz8hTNziFRnEO1SWbmR8wIgnQxqJFYicdx9RrqouOyegPAaVAGpUYi/WftB4Lg+JtXUuNh3KqwY92yuYHkD9KaXiQy4bSH7+5mtnRk7xHUSCAY8W8axTPDe0CXNUefQ61K3VtYkBb6yR7NxdLiHqrD6VbofEtVXy4lPERFfhBVc1M3EoCtqOdSNji1q3ZuhsOjs/d5WzMCmVszRvJYaVxxTDYnD4hrTDOAMyuqDxqZyNAGmogjkQfKoDE8RvnMCywZBGVPTmND516mtiqVajzIPVp63mPkN7GY2OuFnylrauSSqkhdZ0gHUQY1q2dheF2LguG5cVHAJUkQRA3VuR9NaS4Nw5Gw7HurZa3+suXnZE8RJAGSSTEDYe+ofF4pZ/RhLcSDkNwhh1l9Y9wqaIFEXJ/frpK2LotWp5FYr2iSHGsRaX9HaDFw+Y3SxkkjURHI853nfegcGxNoXh3+Z9PYVDddjGgg/fQ+EcEbGPKzbtAAMw3ZgBmC++TPKaveDwFjCWyVC21A8THc/vMdTWHxH4jTDuUpLmb0H9y1Q4WXpZWYgHnzkI3DLt0uVwzKpBFvv7qrkkESLYzQdtOXlpCVrsNiZ1NmOneEf8ATT2L7fWxPdW3uAftRlX4nX5UoO31wDMcOQsxOYdJ256VmHiXGavz5BbuEtJhMJSGUMfMmOYngd+2s27N0QP9XdS8J5bhSBvyNQPEeLXryi05YFTJVgVPTUb1aeDdtbN5goJtv0bT4GpniOEt4hQL1tbkagn2h/vDWKlPiStTbJi6flpCGAUL/ibz1/uUT/wxiFtC7lBU66HUR1HKoTE45oK66mTO5iY1OpGp0r0HtQn5thrQsE2rVwuj2wzFMwXOrqpPhYhWBI30nYVROH2A13xLmABJETPLl6ivT0cSuMoLUoaZjaZipVpOy1yCBtpaJJiVysGBzciCMvmCDr7wfdQe8U7iKmOK2sMRKkI3MKrkbcp2+dQ/cAmFYN8vrVOvRdWy3B7rfaW6bgi+vjOSo61lcm0elbqplPVGXEAqE7AmirhH+yawYsjat/nLdaMZOd4Os6GAboB76KeH+aj3k0s11pImuS560Yan/wDPrIsYa/hgpHinUfWvZMH+rT90fSvEwdR6ivbMH+rT90fQV5fjxBKWFt/xL+D5ysflKyZ8LnGndP8AzrVNz2fs/M1bPyp+1g527t/5lqkMo3G39/0r0HDXIwqWA2HKU6//AJDG+/tfY+tF4CynG2cogZvuqMbyp/s1ri7P733UWNcmiwNtjykUvqE9eXeqt2hs4ZsXihdJDG4vMgZRatEfOatK7ivOe3Z/8yxPqv8Aykrz/wANPkrMbX0l3HC6iPDhGCIAFwjQgw4mNNpFQ/GeC2bTTau5xEjaRHIxSuNuuNJBAMAhVGg8wJiDSJuGete2xNRCMuWx7pk0r7mMYO7LamJ6/wB711jrk4pXU6EpG3JQvL0pgL+hWAs522UZoyruw1IkaD1qP7wteSd8wERFVMUAtAqe/wBP7lnCtmrL3/mXQuTQe1Sf4k/7Kz9GqcwHCc1RXba1lxrDpas/RqweAOrYsr2Ge3+K3ToEVeR/EqN0NYcXE06jkRzq8cK4lnRW6iqdj3AUz5/QiprgilLSA7xT+P4amrArvM74bD1+kpn6QL+Mn+2LZ8Lh7n7SXGtz1V1LR8UWqJiMOu8a/L4VbO0uM/w1m3za4bnoqqVn4sKrF0VqcHBOBAbXe0weJIKeKdRJVcHduYG5kVjN0EqoknKMkaa/tT7qgOH8Le9fWwQVM+ORBAG+h2/rTd/i9y2jW83hMHXqYMyNSdOcip78neFzd7ebUkhQfIUjjGLFGiWH1DTxiMPTzsAdpcMDgltoqIAFUR6AVQe0fFzibjZVZrSGEGpWBIa6wG5JECdhV74teKYXEOvtBMqxvmc5B8zXnfEcc1ph3djuFAgZrYMgcyXBlj5aVjfD2EV82KqctBzljG1CLU1kYXnn7pp3CY8prCtvBaTGmnu5xSnfd4ym4vhnUoqrpz0UATTl/D4dv1TXLY5hvF79K9jTLk5lPnoZmki1jIu+juZgluo3n3VdOxPac3P0F0+MeyTzHT1qpX7mRyoZXAjWI+u1BvF7bqwGVlMggz8xWJxLBLiaZB+offvlqhVKEEbT03tzbnhzH/8AHett/FKb8vary43v73qw8R7dXL9juSoQEqztuSUMgActRzqu3Gkzp7tKrcOpvRw4R9CCYyswZ7rC28Qp9tSR5GD8waLeOHjwi4G/zRHypKPWtGr4qkC1gYq0aW2v2h86ylNK1S8xhadUHRbNstMAmFJMcgNSfQCg0ytyAw8onnuK5ADvBN+UE+59aweldpvO8eVd2LILAFsoJ33jz3qVW9gJxMDzHqPrXteD/Vp+6PoK8Yu2wCIbNr0jnod+dez4P9Wn7o+grzfHgRkB7fxLuDO86xNhLgAuW0eNs6gx6Ut/obDf+ns/wCq9+UK49u5hwt57avbYnLtIaJjnvHuqofn16SO/uGDuGOvxqMLwrFVqSulSwPK5nVMTTViCs9Q/0Nhv/T2f4BW7fB7CuHSzbVhsVWDXl9zG3h/r7vvb8Kc7PcVu/nVpTddgxggkxz6/GixHCcVSRi9TQcrmcmJpsRZZ6gu4qg9sMOG4liAdPGmv/t26vy7iqD2zIHEcQZE5l0Mz+rt+UU34Xy/yGzbWgcRv0YtJPjfZG2mFS6rOS3IrAMxm9OR3P40382E86seP7W3rmHSyzTbXYchP99Kr62iT089R5/cK+hYgU7i9ifxy5TzeBWuqEVDfWXDgvAbVvDnEm7BWVgo0AsDEjQttHLeqXdbNiVY7tck9NTNMlmClc+h5SYPnA++lSALtqBs+p9+nnVHiRBw5CiXuHJUSuM7Frtp2T3DgGEBilu2X5O7mIvG/avW1zKilbisYygiQVOu+xFA4LxXLFRPaztnjreLe1Z7s21W2wBUzDLOpnqDy6V8t4cnEBiicGRmtz6p7fjaKpBrfTeRN3sELTZr13vSNlVcqD4mW+VJY3Fpa1Y6cgNz5AUYYzHYpiLly1hxE5nV43AgQG193Km8L2Rs6H87sPd3Nxrl6Tz0/QeAb9Zr1uH4TjcQ+fGN77BFU+P4bAUDTwiXY8+Xj190q13FtcfvHA6BeSqNl+81J4Pjtm1ZdWwtu4xuW2DsWlVQyyAdG1BM8/SBm/iASMogTB7tDz0klOnlULicZccEMLUGNkQHQzuBIr0danSWh0Njbly2nk2Zqrl23O874jxNHF3Lay52LLrogJkKJXWNt6unYC3GDXzZj8686ddDIU+hH3V6B+Tu/OFK/ZY/PWvK8cv8AxlHURL2D0eTXaafzC+RuptMdSNBcWdqouHsX8bcVc0mABmYAabxMCTXo+KwffYfEWRu9psv7y+JfmK867Ndo3w11bqQWERIB2GmkVofC7q2HKE8/d5U4r0inNT3tJHHYHC22KlHtkaHWfLfWR6VHXOFWG9i6AfPMp+Mn6ULtDxZ8TcNxonyIFQoUzv8AP+lelxFVVbKFBlLDh2QGpoecZxSH2ZLBdtjHWNjQb0A6FgOWYfdrHxNFxeJZnnKq6AQvhGgA0Hu99bXEON1j10+orMqZ8xsL+ctplsL6Td3hxFtbha0wbSEuKXHqk5htSYRTsR6HSt3LUgtnTf2ZObrtER760LkcqS4F9resJCbG5v6Ta4U+dCckGKOmKA8q5KKeZpWW/MRl4EN6VlHGFXrWUXQmdmitlVJ8RIHOBJ+BI+tN3ltkxbVztq3tHXkq6D3k+6lbOWRmBI6AxUy7WgBkG49P6muptb5ct/fpBI53kQ9iDB36VtrZETpzjn8KmV4K2QXSYQ7EfjyNK3LMmEEDmT9aYUINgDeDvELm405j617Ng/1afuj6CvI7eB7x1S2C7ZhJAJA168hXr1hIVR0AHyrynH2+ZASL67TRwY0Mq/5ScUbb4Ugx+icf8a1RWxTNr15mvR+3eBuuuGvWVZu7V0uZACVBKkGPcfhVRu8avLozlcswGtqH16gida9Lwp0bCIC+w2H+5nYrpBVOVR4m34MhNTufmD99N9nR/jLP733UC7jJJjc7nnT3ZHCPdxaMASqGWPIe+l490FF9eRh0Qcwnqy7ivN+3zf8AmOI/eX/l269IBqp9sMNdtYy5eWz3tu7lYN3K3AIRVIJ1IgqdIrz3w6V6ZgzW0lziGYICovKGxPOi2sRpG/vqTvdoHuDLksgRuLCSddyY38xFLYXGFG1W3HU21YfA/wBK9t0aX+r0/uY6vUy3K69/9QGIY6HSOozR6SRQRcJuJJJGYVZcV2hcKUXu0UfZtIMwygQQsqBznX15VEcLwbX76lV8KmWYLC+nT3UniGSjSY5vfn+I/hxqVKy5ltqOd/wJa7OMK0DtXiG/OyVJBNqzsSOTdKZuYM1z2kwtzOl+2rMptIrFBmKsucEEDUAqw6868/wKpTXFXY20M958VMKuFVqYuQfxIrhuJd7yIzMys0EEkgjoRUlbsqbGGkDQXDqBuEJG+/vqI4RpibYIIIbUEEEaE6g6ipZG/QWP3Lv/ACzXvqZDC419ifOToZX/APST9V96Wz9VqNxCAGep20pig30mPX8ayq92XWWV0nWHteJQNyOXXxdPQVLfk+4qLd5rTGBc29RSVi3NxJIXY6A6Dl67ee9K4rIDmthlZTIbNOoPSBWdj8J09AqbD2IdKqUYG09jw94owYcjVA7a8F/NcT3iKDZvEvbJEgEmXtkeRMjyI6Gpvst2pXEoFYxcXcdfMVYbttLtprN5c9tuXNTyZTyYV43h+Lfh1crUGnP9zUrUxXS4nkz8XeRJJy7Ak5R6KdKA/EWYyXYEbERv8oq28b7D3FBNm2t5ZnOhK3AOhtzl94HuFVPE8IuKY7q5PTu3267V7r+YtVcyVAR32mMKWXQraZa4vdBJDkFtyIDH1IEmh2LTX7i20ksx3jYcz6CpHhvZHE3f9Wba/au+H4LuavXAezNvCr4fE59pzufToPKsXHcZWkhRWzN3385co4O7Xtaax3BrNrhmJQW08FsENlGbMCPFm3mvLrtsjcj4/dXpHbjiyJhWsZh3l1l8I3CKZJPQGqZg8ZYQQ+HVidmzPodpOsR5CKPgaNUw96jbnc3g41sjfKt+635IkORWglWQpgbOly3edokFLq5T8U286iMZkLE2lZVOyuQT8QBPwrWqYYpoSCeoSnSxHSH6SB1m37ieU1utliP+1bqvYSx4wYHl76OmJ5BdaMWNwwNqIzraGkFqcqFfmzWEi94W27KkOxCzOWefWKTxOMJBC6CgXL7OedSGE4OSJfwrTAz1vlTb3uZ20sPZXtfYs4cW3lSu8AmZ56VK/wDj/C/ab+Fvwql4nFW7YyoonrUVexBavP4jg2GLlsxJPVtLa4lwLT0u3+ULDA6Ow/3W/Cq1287U2sY9nuwSbaFWciC0kEDrA1+Jqq5aJbtTRYXh1Og+amTBqV2cWMGzGK9C4P23wyWLatKlRGUKeXoKpowA66Rz0++tM6LsKt4vhy4gAVTa3VF0qxTVZfv/AB/hftN/C34UfDflGwykEOwjllbXyiNa8za7PQV1aeDVBOBYe+jERpxj22Em+Nlrlx74tm2l52dARGhPw3k++o61azESYHxqQ4l2kuXrNu27yloQqxAE61G2bwB3r1+SkhVQbgdsyVaqykuLHslj492WRMEt+1cZgZBBEyd+gy6RpB9aZ4R2xwyYe2jscyrBGUnb3Uge1N1sP3BebczlMxPWo6xdtSsqCNc2p3kxHy+FVOJ8Lo40i72HZI4fiMRhVbNcm5t3eks57Y4U82/gb8Ky120wwOjsv+6w+6uOz3E7lu3cyLbKkahiPXyJpKxj2Z5Nq1E65UUmJ1Hsn6VnH4WpD/kM1E45idQV0EY4hx9cXi7DW1P6NCmYiDcOpHnAkjXqa4e5ls4eRul0fFCJpjhjXr1whu5shRIa4O6G4G4tGTrMaVNY7hHfC2oxOE8AUCL0TC5ND3WgjcEma9HhKS4eiKYJ065mVqrvUzW33nnactJqX4fxXDW7TrdwveOz2yr94wyqpl1jnmEifPypc3HDEd0hAmD3czB0Ow+lJXsWCCDZUGDqrkQeRiPlVDEoj0yhNvMbd0eLkzvG4tHvs1tciHNlWScoghVny0FG4Hw4XyVdiIEwIk9QCdBUQI8/j981K4IrbVbiXRnGpRp5EREjWRM0eF1IB27/ANwKhyAARfivA3w9zMjwNSpkB9IkQJHOpnhPbm8gC3rZuD7SjX3iojF8Sa6YYjUzsqgHroBpUlwHi35veDOinKdVbaR1BPlSK/C8LjCQRbq75P8AKq0Fuup6pZcN27wzftlD/mBFNt2zw8frx/FVO7UcUt4i4XW2qTr4YjX02qM4c1tXBYDTqJ13APkdp5VjN8LUg4XpLSynE6jU85TXql2xHbzDD2S1w9EUn5nSq/xPt3fuAi0otDqdX93IfOpPtF2ot3rKotlEKgLKADbmY3NUt5nn/fvp/wD09hsLYt8xi6XEa1dSSuWaVsxJYksd2Jkk9STW2Qr5iiuw7sLkGaSc4MkiIykTEc9prizfjRhpWhkCWU/67DOVs2sFcszqK4tRzmnHs5fEuorQytyE1JpkN2+9pO4k4LmDcKWt382UBjntmWG5EoCB5a+tbqGt4zKIyj51utYYimRdgLzNOFN9GbzMXv4wKMqfGh4bAtcP30xYwIHib4VmJ4nAhdKyCoHzVT3D3tNTuja93ZG2ZvlUdjOKs/PSlCSxrcAeZpFXEs3yjQdQkhbTnKTvRbOGLAkaAftHb08z5CmMPhZ1bxMdl+hY9PKm+6W3q5k/Z5D8KbTw1hmqbe9/1v3QC99Fi+FwEgyBBjxGRHprB99dveRNFEml8VxAtoNB0FN2LQtqj5mW4SdQAYAHLz1H38hTqYDaU9ANzzgO2XfcxLGu4MOCp6HcTtI5UcYdCVgm2I8XenMJ/wAuQBtehHvrh8RqTsTud2/iO3uiuLNouwVRqx/vWgAUNp83v31SDci509++uHxVi2o8F3ORy7sj1Mz+NZh7doqc5cH9kogOvnLaj0jehdwAzA3F05iSDrGhjbntUlZ4Ra7vMzkMfZkMqtpPhIVs3TUrT0plzcKPP+zEu4RbEny/qKnDIP8AWDzlSPoxpLvR0EeX3f1qXx/D7NsqFud4MoJyrlhiNVlp0HWNfKlLGIFtgyhdOoDD/iqa1OxGy+Z+/wDUKk2YX1PfpBrhiYgHL1bSmQEQCQjmdpfT4EfKucXie8ZmUZFPJZIB9TyrLeCDFVDJJO8sfefDoKjKLHKPP8D9wr23M1hWDTMDQxoDqASNfdW7F8pMZdeqI38wMVNcP4Pb7i83ejMmoWR4wQyyoE7DnNQTinOjIqk7wKVRahIHKP4C+bjhWC5SGmERToCd1UEbVItaXuLTZQSLbNrsSMsT19DUPwk/pR6N/K1TN0/4ZP8AYv8A9NWMOboSfe0JxYiQv+lW+xa/gFRrW5JOka0QmtRWS5L/AFSwBaZh0UE552PskD01IP0rQseEsAdPl7qJdUktB3HUDc6fSt9y6ROnw+6oFPW2tu6CWFu2AzyJ5jeiC4WIzEnYTOumgEnpRLWHDzBysNYjwkQdZ5ctPOaEylYkaESP7FHlZRm5QAQTbnGcZgHQZoJXkVKuPeyMYPrS14ARDhtNcuaAeniArthIkHX6/wBfrQ/zkbMoaeezD3jf3zRVCvLn75fqQobn78/3N2WzaTrvzOnPTrzrQyZSSxzclAPXmSdNOgNCA6UfDYE3CQCA/JToD1M7Clgs9lAuffr94TWXUmwjdnCWWEl+711zPmMeSqgn4gVxicJamLTO20TEnqQANvnTK9mL4tNeyDKDB8SyCRO0zXNnGXcmU207uZzZSCp65xJBO1XlQAAVEt4H2JVNTMc1Nr9lx7v4xDD4kqYO31pi/htM6bdOla4nhj7Ub70DBY0ofKqzjoXNKptyPVLaN0i5hCLiRzGtZThwdu54gQJ5VlPFKtysR1ydJEX8WWrm3YnU6CmEweUZn08udDJzHyrGIdjG7Qb3eQ0FMYTBE6nQda7s4UKMzfCuMTjy2g0HlT0Raer79X7gkkxi7jggypv151HvcJOprkGN960FmhqVC31eUkDqnakDzNY1w1o6bVyqzQBmOgnWAhLXU/Omc7wreIDUKZKjTcKfwrbFVEKAzHnuF/E1wtqNW1NXcvRjLfvtE/XrORZJ3j3fjTVlNIHrHn19aVa/TnDcWEdWidef96UeHyF9dBBq3C6CZicG67gieo/GkluspGXQzoRv7v6Vbu1PaUYrL4UUKoEKoG2mum5399VtboXUDXrzHp0qziKKKwytb1lfD1Kjpeotj1TL2e6yliSQijU6kAT99cLb1ga1rv5I1501axSTM6RzH7Ubb7Tz+XKkqqO2p5848kotgJa+yAtCy4v2nuyyxDZQqyC4nlIzjymah+0lu131w2bZS3nOVS4bKJIjqasnBO2Vq3hLlm4kyNwAWAE7SRG5mq8+Owmb2WYf52C/ACZ6cqvVMPTUk5uwXNxsNQOW355zPw1SqWYutheRXDv1n+6/8pqXxd2LFsdbLj6H7qDYx1oktatZSoOhuKxMzMA5eXkYp3it5bvdhUVFK6HYBcoUhiSABJknSuoqBTNjeXHY5wLSqpE6zHlU/wAI/MO6/Ti/3nep7BXL3MePzzTPy86jVxdjY22kcxdAB/4THxoOINkqcjtm5A689pCxtPOsatSD0yoe3cbH1lnUwmMKrduCyWCQ2XN7WUrpJHUGlVwZ7suIjbcA+4cxrS9u+QZmdCPlFHDDIACOZjWRrGugHnpNEhRt+207VQBBm5pI3+lcvekz139fw2rnXb37UM0tmNpIEMlyPSu7loHUUO0gPODHPY+XkaxLkGpvYa7Sd9JxtRrdzXz5GuyoI60qRFRqmonb6GSLcUuAFQ2VWMlQBExHwpVy3WR8KxGBEVLYbiamx+b3FAgko/mZJBnaZAkQNBIO4t0z0xszd3f1SvUHRC6Lfr/fbI9+JAwpWBz1JPqCTSty1rWXTrB5fEURk5Kc0DcAjQfvUio5qaNrbb9WjVAXaDF0jSt1i3qyq9h1x1zOjcLmTrR8wTU6mhNdCjSlWuSdaLPl23kWnd/EFjQg9ao+FwpdoHxpYzM2m8mcWbJYwKJdhdBTuKurbXIvvNJW7XM0T0wDa9zIvBhCaZw6dPa5Vq3bLGBTN1hbEDfrTaYy/OffdBYX0mrj5dSZbzpJ7smsEuaKVC+tCzF9eUkC2k6S4YAPL026bVo36DmkxMU9geHl3CIpuOdlX6noPWjV3awEW2VASdIqbnPb++ldYfFqrAsgcayGLa/wkRTvFuz74dstwoG3gXEPyBke+kFw+uuvp+IpjLURh/uAr06q3U3B6o5exa3GOSwiezsXIEb+02szznbSt2sQts+K3bc7wc0enhIpdVZicoMKCSdgBIE9ANRr511h8AzmFgk6CWUanzJim5mP0i57hbytByqosTp3n73juIxNtlm3bKEhs0tmHukSB6k1Ggdau2H7JXlwZBw7G4WAU6F/FplCDxGSd/TrrT8XhmRirAqykgg6EEaEEcjU4kWIudbbReFqpUU5NQCdb39dYThZ8Z/cf+U1NYv9SP8AYv8AzJUJw32m/cf+U1M40/oh/sX/AJkqxhj/AIWj3+oSskUEDWjGulsGM0HKDBMaTBgT7vlWM1o+YltB7UnQ9By99FtXkymLWv2szae6YNcu8kafs5dPJcs+/f30NrbINiJHMET8acPlOm3cPzFmzAX+/wCoa0+VlYRpqJEg+RHMcorV7uohUcMf8wyjXaMske8Gh29QY93l1E10BPl59POmXuLaayLDeKkRTQS33Ulznn2cunrmmhXjrDaEaT+PX1oJFIv0ZOl+/wB7wrZra2hkuFTTBthxpv06+lKIeVdKSK5Wt2iHvOTINMIwYQaMAtwa6NyPX1pO5bKGDUlSnzDVfe87sM3cUqda5AHMxzFN2rgYQaWxGGK1zLpmXUSOycso+0P791boen/asoLidrOWasy6wNa1FdqvSlCHOrdqTAqVciykD2jXGEtC2udt+VAVS7ZjVxR0YsPqPoIG8FbtSZNECljArq4ZOVaZciyvVjUKgtc7CTOL90WhA35mk7NhrhJ5Dc11hsKbrEkwo3NFxmLAGRNFHz86gnN87bchO7IK7eC6LSpaa0TXa2zEwY6xpSbljO2mZdKkeH4NiGbvFtgDUZwGIO4In++lItc/v+9q0ik+lOpsqNe1/SAQWEYxdxSQLcwBu0STzNCtsVOmp9J3rlm5CstsRXFyz5j6TrWFoa8ohTETPXWDG5rVtq4YmdRHxnnWxdPSpJGaQNp6F2XxGJtYXv0e5ktMuaGECDKATts56VVeJ37l9mc94zMxZidZLEmdB5n50bhfa69YtPaUjITMEnfaRBFCPa69yAGkeEkDyJBmSKv1Hw7fNsSN9b+MpYelVQtm2ubRbA4RszSCP0b6kEcqlOLYZ0VQykeB1MjnCtHrEH30lY4u94P3hJYKSrSBEb6BdTtrPKm8diCxDNLDKzsJ3IKjc7GOevpTKOToTl96x75842tIFbTAyAR7jUtgO12Is2jaRwENxLpBVT4kjLqRtoBG2lR1vjt1f2mjyI0+IrH4xmUq1tNREgAEH7W29ZNRKFRMpOnURLGvMTnF4g58wCgtJhRABMmAOXl05Ust8tAZiekkmPjQ+8NbCVAbWy7dU6wAjWExXdOSVB5QYif7nbrQFuc63eMgMecg9ZG5PrP1oK0TO2icht4yFUfVzjDID8NPXoaC92QARtz512jR6UTEWZEj/v8A1qdWBtvJ0ioJBkV0LutYF0ke/wDGtRSNVhaGEOmo2p21fVxlf3HmKStmN9jXLDKdNqYrlNR4iTvvC4jDNbPlyNHsXwwhtvpW8PiwRlbVfp6UHEYQp4l1FNGn+SltzHvlI7DMu8OadNRWUS1jiBvWV3/bnXUTrNE7NnMYp7DWgT/lX51lZQ0FFge/0nGdEm63kKzFXQPCtZWUTH5AevedzhbQFtMx9o0jbU3X3rVZUVfrCchOG14xjMWAO7TRR86jSaysqu7FjcyYTDEZhmEidR15xUnxjj7XgFCJatrqLdsZVn7R11P095Jyso1qMqFRz3impKzhiNRtI+zanU7Vly5W6yoOgEZD4fCXMocQFYsATBnKAW05QCPjTvCe07WBlNu04zZgXQFgR0YQaysq67Nh0RqZOo/XKUwq4jMtQAi/2JEJje1l6+W9kFzJgCTplA15AaDp7zKmF4ncs3AwykjWGUMpnkQRWVlR01RqZqFjcG3Z5SVoUk/xqotbqh+L8V79Ei1atxmnu1yzqIn++tRQ0rdZSKxLNmO9h9o6igRcq7Rzhbav+41SOMPh/wDab+Zaysq9hz/gM5vqlfNcZaysrJjo2oRcuYEkgHy9PiKkbXaJMhRsOjCCAczgiaysq0K70SVQ28B+ZXailUAv9yPtIlwOWx+o5UXhONW1dDvaW6omUYkAyOo2I3rdZSixUhhvDKhlKnaO8Uxlm/cZ0tdwuUeBTmGYaCNBE6VG2b0acjyrKyiqVCbNznUqYRcg2Hj6mP4K/bslme33gYeE5spB2OhBDAgkEEekVF3I3G3KsrKKs2mXlv5zlQBi3X+Ju3cohsyJHw/CsrKTT+Y2MaYuGinsLi+R1HMVlZQqxQ3EnfSFfhYbVdjWVlZW6mDpOoYjeVy5BtP/2Q=="/>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AutoShape 10" descr="data:image/jpeg;base64,/9j/4AAQSkZJRgABAQAAAQABAAD/2wCEAAkGBxQQEhQUEhIWFBQVGRkZFxgXFhQaGhgcFx0aFxsWGhgdHSggHBolHR8WITEhJiorLi4uHSAzODMsNyotLi0BCgoKDg0OGxAQGy0kHBwuLC03NDcvLDcsNSwuMDcsLTcsKywtNDcrLiwrLTcsNCw0LCw0Ly03LDAsLC8sNzc3Lf/AABEIAKwAoAMBIgACEQEDEQH/xAAcAAEAAgIDAQAAAAAAAAAAAAAABQYEBwIDCAH/xABGEAACAQMCAgYFCAcFCQEAAAABAgMABBESIQUxBhMiQVFhBzJxgZEUI1JyobLB8BUzNEJzsdFDksLh8Qg1U1RiY4KTokT/xAAZAQEBAQEBAQAAAAAAAAAAAAAAAgEEAwX/xAAsEQEAAQIEBAMJAQAAAAAAAAAAAQIRAxIxYQQhQVEioeETIzJxgZGxwdEF/9oADAMBAAIRAxEAPwDeFKVxdwoJJwBuSe6g5VHXfGERtCAyyfRTfH1jyFYokkvPUJit/pDZ5Pq/RXz76lbS0SFdMahR5fj40Ef1V1L6zpAPBRrb3scD7K+/oNT680z+2Qj7FxUrSgizwCHwf/2Sf1rrPAAP1c8yH65I+BqYpQQTJeQ7qyXC+BGlvsrtsekMcjaHBhk+i+3wNTFYnEeGx3C4kXPge8ew0GXSqstxLw9gshMtudg3evl/l8Ks0ModQykFTuCO+g50rHvL1IsazuxwoAJZjzwANzXGx4hHPq0EkocOpBVlPPBBGRtvW2m1y7KpSlYFK6LC8SeNZIzlG3BxjPdXfQKUpQKhJB8tkK//AJ4zhv8AusP3fqisnjlwyoI4z85KdC+X0m9wrMs7ZYkVFGFUYH9aDtAxX2lKBSlKBSlKBSleaOkPpg4m0kiJIkQVmUaEGdiRzbNB6UnhV1KsMqdiDVWtpG4dN1bkmCT1Sf3f9Ns/GrBweQvbwsxyzRoST3kqCTXDjXDhcRMnfzU+BHL+lBHcVLQ3kNwUZ4eqeIlFLGJmZW1aQMlWAwSOWBWPd8Sllk/UuLdJF1ugfMiMr4ONIbCsFzjPOsvolfmSIxtnXFsc88d3wwR7qnaqqqJi1inwzdV7JJRgTdcYsyiP1tYGoFNeN86c4z796jzeSiaFZ5CGMsXaVm0J2d4JVG2tjyzzJ8t7xUb+hI9TNltLOJGTUdBcYOrHtAPhmpwqYomZluJVNarcDgmHURzCeJAkfVlFbZlZusR8bKD2dzzHLGKvSrgYFYx4lDqCddHrJwF1rknwxnNdN5xu3hIEkyqSQoye9jgD25qYiIhcxVMRTbSEhSlKp5om3+du5G7oVCL9Z+0x+GBWbZ8Qim1dVKkmg6X0MraT4HHI1WeKXTxcMv509fE7rjnkZUfyqvejfokvDZ/lFtL1llNaK0khdSOsU6sgDuxqPlkig2hSqX0I9JFtxaaWGFXRo+0uvHzi5xqGDkd2x8R54pvHfTqsF08UVqJYY2KlzIQz4OCyjTgDnjPPyoNzUrX3pJ9IL8OtLW4tUSUXB26zVspXUDgEb1XOiPpMu+I8Z6iPQLQl8Lpy2hAcPq+kTg+/FBuSlaG9KnpTuPlL2lg5jWNtDyJu8j8iq+AB223Jql8M6f8AFOHzAyTTMQQWiuNZDDwIbce0YoPVteKuMftE38R/vGvYXRrjUd/bRXMXqyqDjmVPIqfMHIrx7xj9om/iP940Hr/h97HBZQyTSLGixR5Z2AA7A7zVfk9LHClbT8rB8wjkfHFaJ4hdcR6QyKsMDvHAiqkaHsRgALkscDU2M7/hVe4/0eubBwl1A8TMMrqxhgOeGGxxt8RQeluGcWge8EttKksU2xKEEZbmD4HIGx8au9eYvQ/dFXuB4BHHtQn+tek+JiQwv1OOtK9jUSBnzOD/ACoMqq3JxKK7L6ZIuojJV3dwQWHMKmcYH0m9wNR91wbiMyEG5CHROqlXIILiLq9WkbkFZd+4MK+x9Hbj5QJFSCJW9ZgI2fdD2s9WO2Hwc8jVTRvDaK4jWJdfSK3tblUtoow7akZjHGNSKp1ZBAGC2NIJIG5PdU8OHPcSJJcgKkbaooRuAw5SSN+8w7lGw8W2xgGxvyqM0sYkGrUEyF2QorAEblm7RB2GwHLJ4pw+/wAwu0oJQy6lEmkMGVQhbsHOGDbDuPjWRhx3VVjTa0QtVKgujtveKXN3IrLhNCqQcHB15OBkZ0499TtJi0vOFctJoY+HO1yQIQsnWk59UkhuVan/AERNwP8ASFosxlt7iylmhO4wUwu68g2lsEjnt4Yra44aLm0u7RjjUZY9+7Xkg48NxWv+AdEeJ3bXH6SAXq7R7SA9nD6v3tjuNhljjmKxqI6G9I4J+J8Kjt7d4GjgeGXUFGsaNQIxudwx38axem/SjhlvZz8M4dA0gZyzSZ7CMDklWOWfGMDkMd9WPoJ0xvb6ZLNYTELa2eO41DJ6xRoQg7FDkDY576pNh0ltIOj81qFAvZHKONOGI1agzNjkF2x4igkvSY2eBcHPl/grbvAODQWNjFJHCiyQ2xOvSNWSgdsnmckVqP0mtngXB/Z/greZttdn1Y5tBpHvTFBoj/Z54es19PNINTRR5Unc6pGwW378Z3862r6RvR9HxnqC0vUtCWywQMWVsZTmMbgHO+N9t61f/s43YS9uIm2aSIEDzRtx8DW5el/S634WkclyWCyPoGkaiNi2SOeNu7xFBy6GdF4+F2/yeF5HTUWzIQTlsZAwAAK8j8Y/XzfxH+8a9hcB4/b38ZktZllUHBK/unngjuOK8e8Y/XzfxH+8aD1l6PeDpZ8Oto0AGY1dj9JnAYk+e/2VBenKyWXhMxKgtGyOpxup1AEjw2JHvq5cB/Zrf+FH90VWvTD/ALouvqj7woNE+ij9fN4dV+Ir1LbDsLn6I/lXmr0OWRdp2+l1cY9rEk/hXpK8tFlTQxYDbdWZTt4MpBo2LX5u+la7Hyiznks43lllnw1vK0hOlQTkSB8gAeIGTWfYcbmiufk8k3XJ6r3BXSqSaC3VoANPge0TURW7a+Bqj4aomLX+cd/1bXZdaVq6fpbO1rdOs4YxMQkivCmMFgh0YJbXj2HG1SydJH+dLXsVusW0ayKHeVcZEpbUNQbu0is9pDav87Fp1trbrt2jfsvdKoMXGJJX1300ljG0aNEi9kMWGWJkK5LA/u7c642Eks93atI79VE05R3OhpUHVhGZNiRqJAON8Zrc/ZM8FMXzVRyi+2l7RPXttutS/NXZH7s6gj68ex+II+FS1YHGbQyR5TaRCHQ+Y7vfyru4deCeNXXv5jvBHNT5g1biZAH21V7v0e8PleeQ2yh7hWV2XIPa9ZlHJWPiKtNKDXnS30XreWNtZw3LRLbElC6ayQRgKSCuMeO9X+2j0Iq89KgfAYrspQeb/Sn0VuOEXxvrTUsTuZFkT+ydvWVvAEk4zsc4qmdJelN3xWSP5Q5lZezGqqBu2M4Uc2YhfgK9hMoIIIyDzBrBtOCW0T647eJH+ksaA/ECgr/or6MHhnD44pBiVyZJR4M2Oz7gFHuryxxj9fN/Ef7xr2tWj+Pegd3d5Le9U6izaZIyNyc41qT92g3FwH9mt/4Uf3RVa9MP+6Lr6o+8KtXDLcxQxIeaIinHLKqAagvSHEktm0Mh2kKjHiFIYj2YGPfQUb0McC6uOLI33mf2tso+GPhW36hui/DeoiyRh3wSPAdy+4fzqUurhY0Z29VRk4GT7AO8+VBHXHRy3kk61kJk+lrcEeQIOw8hXOfo9auuk28eNWrAUL2vpbY386jehvE7m4683KxAa8xrHKjtGp/spQvJxjPM5yfDey1teHlmaZX7aubTmnlu+BAO6vhQHGw25bDauVKxBXFowSCQCRsDgZGcZAPuFcqUCoa8Q2shmQExP+uUdx/4g/EVM0oOEModQykFTuCORrnUM9lJbEvbjUh3aEnHvQ9x8qzbDiUc2dJ7Q9ZDsy+0UGZSlKBSlKBSlRnFuOR2+xOp+5F5+/woMy9u0hQu5wB9vkPOq7wq1a9l+UzDEa/q1P55fzNdlvwqW6cS3eyj1Yh+P5yasijGw2AoPta96e8e13dtYKWVHbM8gDaVJBESFgNstgn3eNbCqgcat+JNxNZ4Ub5PGUjC9aArKwbXIY84bBKnfB7PnXRw1s0zNuUT16pq0a64bw2+4GssjJ1cjBEjC9rrSjhj2VzlMbEnGzedb14HxVLuCOZAQHUHSeanvUjxByK1ha9HuKrHcDMyyGCRZGNyXE0xYFHiGR1YAz4Vs7gU0jwRmaJopAAGVmDHbbOoc8866ONriuIqm0zfWP56poiyQpSlfPehSlKBSlKBWHfcMjmwXXtDkynDD2EVmUoIkW1zF6kqyjwkGG/vrz+Fff0lMvr2rf8Ag6sPwqVpQRR4w3/LT/3V/rXWeJ3DepaMPOR1X7BmpmuuSZVIDMAWOFBIGT4DxNBX7ZLm71a5hEqsUZYx2sj/AKs10vYJY3EDLuj5Ri25DHkc+f4VKRfNXbDunQMPrJsfsIrs6Q2XXQOo9YDUvtXegkqVHcKvzNAkgGpjgEDHPkTv8ayzK2/YOzAcxuDjLewb/Cg7qVG8YlcROw1Jo1HIK7gKcNv3Zxtz2r5waRjFGx1PrwckqcAqDn2Z7ue9F5PBmSdKi7y6cFuaaUZl5HUwOB7e7b/qri3EGLKuy9rGx8GCkH40QlqVCpxdgoOAdl798spbJ25bGpO2mZua4255BBOSMfDf30HfSlKBSlKBUD0n6UJYNbo0UkrXDFUWMAnKgE7EjxFT1Vrj3Rc3V5bXPXaRbLIFTRnLSDGrVnbG3d3VeHlzeLTn6ebKr25IW09KkD9STbzosshjLELpRhjYkHtbEE45Vk8I9I0dzqZLeXqgrt1mqM7RjJLIG1ID3E1g8P8ARmYlsV+VZFo8shIiwXeTGGGWIUrpXnnOKw39FcrszvdxK+h1DRW+gsX5tIA+DtnYYrrmOG52n895efvHO86Z/pFraO3S5tpZAzwOdIV9IOVIBORtzO2axeHpNxCeCaUESJIA2NgAhBIA5j/WrFw3oM0NxazC4BFrAIVXqzud9T51bZydvtq2myjOewu7ajgYy30tu/YVw8bh04sU04c2iJv5/Tp5ujhcbEwK5rjrEx92F0hGlUmHOFwx+qdmHw/lUqDXXcQh1ZTyYEH37Vg9HpS0Kq3rRkxt7U2/liiGDwUdRczQfut85H7+Y/PhVgqB6TqYzFcrzibDeatz/PnU6rAgEbg7igEZ519ApSg+EU0jwr7Sg+aR4V9ApSgUpSgUpSgUpSgUpSgUpSgVE23zV3IndMokX6y9lvswalqieP8AYEc3/CcZ+q3Zb8D7qDPvbYSxsh5MCP8AOo3orclodDevESjD2cvz5VM1Afs994Jcr/8AS/n7aCfpSlApSlApSlApSlApSlApSlApSlApSlArqu4BIjIeTAj4120oI7gE5eBdXrJlG9qdk1j9KbYvDrX14iHX3c/z5Vzs/mrqVO6UCRfaOy34GpRwCCDyOxzQdVjciWNHHJgD/lXfUD0YJiM1s39k2V81bl+fOp6gUpSgUpSgUpSgUpSgUpSgUpSgUpSgUpSgh+kTGIRzgZMTHI8VfYjPtxVFv7152LSNk+HcPIDurZ80QdSrDKsMEVReK8Gjik0qWx5kf0oOHRF2+UrjvDA+zH9cVsCovgfCY4FygJZhux3Ps9lSlApSlApSlApSlB//2Q=="/>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035" name="Picture 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5546" y="3553815"/>
            <a:ext cx="1325838" cy="12600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8" name="Picture 14" descr="http://www.thecus.com/upload_new/app/icon/sup_app_icon_348.fw.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28592" y="3603187"/>
            <a:ext cx="1161278" cy="1161279"/>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ttps://cdn0.iconfinder.com/data/icons/superuser-extension-dark/512/675172-data_database_sql_query-128.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7314" y="3563864"/>
            <a:ext cx="1161279" cy="116128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11226" y="3603187"/>
            <a:ext cx="1875012" cy="11219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灯片编号占位符 7"/>
          <p:cNvSpPr>
            <a:spLocks noGrp="1"/>
          </p:cNvSpPr>
          <p:nvPr>
            <p:ph type="sldNum" sz="quarter" idx="12"/>
          </p:nvPr>
        </p:nvSpPr>
        <p:spPr/>
        <p:txBody>
          <a:bodyPr/>
          <a:lstStyle/>
          <a:p>
            <a:fld id="{0C913308-F349-4B6D-A68A-DD1791B4A57B}" type="slidenum">
              <a:rPr lang="zh-CN" altLang="en-US" smtClean="0"/>
              <a:t>16</a:t>
            </a:fld>
            <a:endParaRPr lang="zh-CN" altLang="en-US" dirty="0"/>
          </a:p>
        </p:txBody>
      </p:sp>
    </p:spTree>
    <p:extLst>
      <p:ext uri="{BB962C8B-B14F-4D97-AF65-F5344CB8AC3E}">
        <p14:creationId xmlns:p14="http://schemas.microsoft.com/office/powerpoint/2010/main" val="4440068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solidFill>
                  <a:srgbClr val="0000CC"/>
                </a:solidFill>
                <a:cs typeface="Times New Roman" panose="02020603050405020304" pitchFamily="18" charset="0"/>
              </a:rPr>
              <a:t>Existing Solutions</a:t>
            </a:r>
            <a:endParaRPr lang="zh-CN" altLang="en-US" dirty="0">
              <a:solidFill>
                <a:srgbClr val="0000CC"/>
              </a:solidFill>
              <a:cs typeface="Times New Roman" panose="02020603050405020304" pitchFamily="18" charset="0"/>
            </a:endParaRPr>
          </a:p>
        </p:txBody>
      </p:sp>
      <p:cxnSp>
        <p:nvCxnSpPr>
          <p:cNvPr id="4" name="Straight Arrow Connector 4"/>
          <p:cNvCxnSpPr/>
          <p:nvPr/>
        </p:nvCxnSpPr>
        <p:spPr>
          <a:xfrm flipV="1">
            <a:off x="468156" y="2647542"/>
            <a:ext cx="8218644" cy="7962"/>
          </a:xfrm>
          <a:prstGeom prst="straightConnector1">
            <a:avLst/>
          </a:prstGeom>
          <a:ln w="57150" cmpd="sng">
            <a:solidFill>
              <a:srgbClr val="0000CC"/>
            </a:solidFill>
            <a:tailEnd type="stealth" w="lg" len="lg"/>
          </a:ln>
        </p:spPr>
        <p:style>
          <a:lnRef idx="2">
            <a:schemeClr val="accent1"/>
          </a:lnRef>
          <a:fillRef idx="0">
            <a:schemeClr val="accent1"/>
          </a:fillRef>
          <a:effectRef idx="1">
            <a:schemeClr val="accent1"/>
          </a:effectRef>
          <a:fontRef idx="minor">
            <a:schemeClr val="tx1"/>
          </a:fontRef>
        </p:style>
      </p:cxnSp>
      <p:sp>
        <p:nvSpPr>
          <p:cNvPr id="5" name="TextBox 7"/>
          <p:cNvSpPr txBox="1"/>
          <p:nvPr/>
        </p:nvSpPr>
        <p:spPr>
          <a:xfrm>
            <a:off x="1200259" y="1681723"/>
            <a:ext cx="1899316" cy="817245"/>
          </a:xfrm>
          <a:prstGeom prst="roundRect">
            <a:avLst/>
          </a:prstGeom>
          <a:ln/>
        </p:spPr>
        <p:style>
          <a:lnRef idx="1">
            <a:schemeClr val="accent1"/>
          </a:lnRef>
          <a:fillRef idx="2">
            <a:schemeClr val="accent1"/>
          </a:fillRef>
          <a:effectRef idx="1">
            <a:schemeClr val="accent1"/>
          </a:effectRef>
          <a:fontRef idx="minor">
            <a:schemeClr val="dk1"/>
          </a:fontRef>
        </p:style>
        <p:txBody>
          <a:bodyPr wrap="none" lIns="68580" tIns="0" rIns="68580" bIns="0" rtlCol="0">
            <a:spAutoFit/>
          </a:bodyPr>
          <a:lstStyle/>
          <a:p>
            <a:pPr algn="ctr"/>
            <a:r>
              <a:rPr lang="en-US" sz="2400" dirty="0">
                <a:ea typeface="Corbel" charset="0"/>
                <a:cs typeface="Corbel" charset="0"/>
              </a:rPr>
              <a:t>PDQ</a:t>
            </a:r>
          </a:p>
          <a:p>
            <a:pPr algn="ctr"/>
            <a:r>
              <a:rPr lang="en-US" sz="2400" dirty="0">
                <a:ea typeface="Corbel" charset="0"/>
                <a:cs typeface="Corbel" charset="0"/>
              </a:rPr>
              <a:t>SIGCOMM’12</a:t>
            </a:r>
          </a:p>
        </p:txBody>
      </p:sp>
      <p:sp>
        <p:nvSpPr>
          <p:cNvPr id="6" name="TextBox 8"/>
          <p:cNvSpPr txBox="1"/>
          <p:nvPr/>
        </p:nvSpPr>
        <p:spPr>
          <a:xfrm>
            <a:off x="3465127" y="1681723"/>
            <a:ext cx="1899316" cy="817245"/>
          </a:xfrm>
          <a:prstGeom prst="roundRect">
            <a:avLst/>
          </a:prstGeom>
          <a:ln/>
        </p:spPr>
        <p:style>
          <a:lnRef idx="1">
            <a:schemeClr val="accent1"/>
          </a:lnRef>
          <a:fillRef idx="2">
            <a:schemeClr val="accent1"/>
          </a:fillRef>
          <a:effectRef idx="1">
            <a:schemeClr val="accent1"/>
          </a:effectRef>
          <a:fontRef idx="minor">
            <a:schemeClr val="dk1"/>
          </a:fontRef>
        </p:style>
        <p:txBody>
          <a:bodyPr wrap="none" lIns="68580" tIns="0" rIns="68580" bIns="0" rtlCol="0">
            <a:spAutoFit/>
          </a:bodyPr>
          <a:lstStyle/>
          <a:p>
            <a:pPr algn="ctr"/>
            <a:r>
              <a:rPr lang="en-US" sz="2400" dirty="0" err="1">
                <a:latin typeface="Calibri" panose="020F0502020204030204" pitchFamily="34" charset="0"/>
                <a:ea typeface="Corbel" charset="0"/>
                <a:cs typeface="Calibri" panose="020F0502020204030204" pitchFamily="34" charset="0"/>
              </a:rPr>
              <a:t>pFabric</a:t>
            </a:r>
            <a:endParaRPr lang="en-US" sz="2400" dirty="0">
              <a:latin typeface="Calibri" panose="020F0502020204030204" pitchFamily="34" charset="0"/>
              <a:ea typeface="Corbel" charset="0"/>
              <a:cs typeface="Calibri" panose="020F0502020204030204" pitchFamily="34" charset="0"/>
            </a:endParaRPr>
          </a:p>
          <a:p>
            <a:pPr algn="ctr"/>
            <a:r>
              <a:rPr lang="en-US" sz="2400" dirty="0">
                <a:latin typeface="Calibri" panose="020F0502020204030204" pitchFamily="34" charset="0"/>
                <a:ea typeface="Corbel" charset="0"/>
                <a:cs typeface="Calibri" panose="020F0502020204030204" pitchFamily="34" charset="0"/>
              </a:rPr>
              <a:t>SIGCOMM’13</a:t>
            </a:r>
          </a:p>
        </p:txBody>
      </p:sp>
      <p:sp>
        <p:nvSpPr>
          <p:cNvPr id="7" name="TextBox 10"/>
          <p:cNvSpPr txBox="1"/>
          <p:nvPr/>
        </p:nvSpPr>
        <p:spPr>
          <a:xfrm>
            <a:off x="5683555" y="1676400"/>
            <a:ext cx="1899316" cy="817245"/>
          </a:xfrm>
          <a:prstGeom prst="roundRect">
            <a:avLst/>
          </a:prstGeom>
          <a:ln/>
        </p:spPr>
        <p:style>
          <a:lnRef idx="1">
            <a:schemeClr val="accent1"/>
          </a:lnRef>
          <a:fillRef idx="2">
            <a:schemeClr val="accent1"/>
          </a:fillRef>
          <a:effectRef idx="1">
            <a:schemeClr val="accent1"/>
          </a:effectRef>
          <a:fontRef idx="minor">
            <a:schemeClr val="dk1"/>
          </a:fontRef>
        </p:style>
        <p:txBody>
          <a:bodyPr wrap="none" lIns="68580" tIns="0" rIns="68580" bIns="0" rtlCol="0">
            <a:spAutoFit/>
          </a:bodyPr>
          <a:lstStyle/>
          <a:p>
            <a:pPr algn="ctr"/>
            <a:r>
              <a:rPr lang="en-US" sz="2400" dirty="0">
                <a:ea typeface="Corbel" charset="0"/>
                <a:cs typeface="Corbel" charset="0"/>
              </a:rPr>
              <a:t>PASE</a:t>
            </a:r>
          </a:p>
          <a:p>
            <a:pPr algn="ctr"/>
            <a:r>
              <a:rPr lang="en-US" sz="2400" dirty="0">
                <a:ea typeface="Corbel" charset="0"/>
                <a:cs typeface="Corbel" charset="0"/>
              </a:rPr>
              <a:t>SIGCOMM’14</a:t>
            </a:r>
          </a:p>
        </p:txBody>
      </p:sp>
      <p:sp>
        <p:nvSpPr>
          <p:cNvPr id="8" name="Oval 15"/>
          <p:cNvSpPr/>
          <p:nvPr/>
        </p:nvSpPr>
        <p:spPr>
          <a:xfrm>
            <a:off x="2057400" y="2591512"/>
            <a:ext cx="131704" cy="13223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rgbClr val="0000FF"/>
              </a:solidFill>
              <a:latin typeface="Corbel" charset="0"/>
              <a:ea typeface="Corbel" charset="0"/>
              <a:cs typeface="Corbel" charset="0"/>
            </a:endParaRPr>
          </a:p>
        </p:txBody>
      </p:sp>
      <p:sp>
        <p:nvSpPr>
          <p:cNvPr id="9" name="Oval 16"/>
          <p:cNvSpPr/>
          <p:nvPr/>
        </p:nvSpPr>
        <p:spPr>
          <a:xfrm>
            <a:off x="4343400" y="2591512"/>
            <a:ext cx="131704" cy="13223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rgbClr val="0000FF"/>
              </a:solidFill>
              <a:latin typeface="Corbel" charset="0"/>
              <a:ea typeface="Corbel" charset="0"/>
              <a:cs typeface="Corbel" charset="0"/>
            </a:endParaRPr>
          </a:p>
        </p:txBody>
      </p:sp>
      <p:sp>
        <p:nvSpPr>
          <p:cNvPr id="10" name="Oval 18"/>
          <p:cNvSpPr/>
          <p:nvPr/>
        </p:nvSpPr>
        <p:spPr>
          <a:xfrm>
            <a:off x="6477000" y="2591512"/>
            <a:ext cx="131704" cy="13223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rgbClr val="0000FF"/>
              </a:solidFill>
              <a:latin typeface="Corbel" charset="0"/>
              <a:ea typeface="Corbel" charset="0"/>
              <a:cs typeface="Corbel" charset="0"/>
            </a:endParaRPr>
          </a:p>
        </p:txBody>
      </p:sp>
      <p:sp>
        <p:nvSpPr>
          <p:cNvPr id="14" name="圆角矩形 13"/>
          <p:cNvSpPr/>
          <p:nvPr/>
        </p:nvSpPr>
        <p:spPr>
          <a:xfrm>
            <a:off x="457200" y="3284984"/>
            <a:ext cx="8229600" cy="3384376"/>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Font typeface="Arial" panose="020B0604020202020204" pitchFamily="34" charset="0"/>
              <a:buChar char="•"/>
            </a:pPr>
            <a:endParaRPr lang="en-US" altLang="zh-CN" sz="2800" dirty="0">
              <a:solidFill>
                <a:schemeClr val="tx1"/>
              </a:solidFill>
            </a:endParaRPr>
          </a:p>
          <a:p>
            <a:pPr algn="just"/>
            <a:r>
              <a:rPr lang="en-US" altLang="zh-CN" sz="2800" dirty="0">
                <a:solidFill>
                  <a:schemeClr val="tx1"/>
                </a:solidFill>
              </a:rPr>
              <a:t>All assume prior knowledge of flow size information to approximate ideal preemptive Shortest Job First (SJF) with customized network elements</a:t>
            </a:r>
          </a:p>
          <a:p>
            <a:pPr algn="just"/>
            <a:endParaRPr lang="en-US" altLang="zh-CN" sz="2800" dirty="0">
              <a:solidFill>
                <a:schemeClr val="tx1"/>
              </a:solidFill>
            </a:endParaRPr>
          </a:p>
          <a:p>
            <a:pPr marL="457200" indent="-457200" algn="just">
              <a:buFont typeface="Arial" panose="020B0604020202020204" pitchFamily="34" charset="0"/>
              <a:buChar char="•"/>
            </a:pPr>
            <a:r>
              <a:rPr lang="en-US" altLang="zh-CN" sz="2800" b="1" dirty="0">
                <a:solidFill>
                  <a:srgbClr val="C00000"/>
                </a:solidFill>
              </a:rPr>
              <a:t>Not feasible for many applications</a:t>
            </a:r>
          </a:p>
          <a:p>
            <a:pPr marL="457200" indent="-457200" algn="just">
              <a:buFont typeface="Arial" panose="020B0604020202020204" pitchFamily="34" charset="0"/>
              <a:buChar char="•"/>
            </a:pPr>
            <a:r>
              <a:rPr lang="en-US" altLang="zh-CN" sz="2800" b="1" dirty="0">
                <a:solidFill>
                  <a:srgbClr val="C00000"/>
                </a:solidFill>
              </a:rPr>
              <a:t>Hard to deploy in practice</a:t>
            </a:r>
          </a:p>
          <a:p>
            <a:pPr algn="just"/>
            <a:endParaRPr lang="en-US" altLang="zh-CN" sz="2800" dirty="0">
              <a:solidFill>
                <a:schemeClr val="tx1"/>
              </a:solidFill>
            </a:endParaRPr>
          </a:p>
          <a:p>
            <a:pPr marL="457200" indent="-457200">
              <a:buFont typeface="Arial" panose="020B0604020202020204" pitchFamily="34" charset="0"/>
              <a:buChar char="•"/>
            </a:pPr>
            <a:endParaRPr lang="zh-CN" altLang="en-US" sz="2800" dirty="0">
              <a:solidFill>
                <a:schemeClr val="tx1"/>
              </a:solidFill>
            </a:endParaRPr>
          </a:p>
        </p:txBody>
      </p:sp>
      <p:cxnSp>
        <p:nvCxnSpPr>
          <p:cNvPr id="15" name="Straight Arrow Connector 4"/>
          <p:cNvCxnSpPr/>
          <p:nvPr/>
        </p:nvCxnSpPr>
        <p:spPr>
          <a:xfrm>
            <a:off x="2405128" y="3717032"/>
            <a:ext cx="5983296" cy="0"/>
          </a:xfrm>
          <a:prstGeom prst="straightConnector1">
            <a:avLst/>
          </a:prstGeom>
          <a:ln w="57150" cmpd="sng">
            <a:solidFill>
              <a:srgbClr val="C00000"/>
            </a:solidFill>
            <a:tailEnd type="none" w="lg" len="lg"/>
          </a:ln>
        </p:spPr>
        <p:style>
          <a:lnRef idx="2">
            <a:schemeClr val="accent1"/>
          </a:lnRef>
          <a:fillRef idx="0">
            <a:schemeClr val="accent1"/>
          </a:fillRef>
          <a:effectRef idx="1">
            <a:schemeClr val="accent1"/>
          </a:effectRef>
          <a:fontRef idx="minor">
            <a:schemeClr val="tx1"/>
          </a:fontRef>
        </p:style>
      </p:cxnSp>
      <p:cxnSp>
        <p:nvCxnSpPr>
          <p:cNvPr id="18" name="Straight Arrow Connector 4"/>
          <p:cNvCxnSpPr/>
          <p:nvPr/>
        </p:nvCxnSpPr>
        <p:spPr>
          <a:xfrm>
            <a:off x="2189104" y="4581128"/>
            <a:ext cx="4287896" cy="0"/>
          </a:xfrm>
          <a:prstGeom prst="straightConnector1">
            <a:avLst/>
          </a:prstGeom>
          <a:ln w="57150" cmpd="sng">
            <a:solidFill>
              <a:srgbClr val="C00000"/>
            </a:solidFill>
            <a:tailEnd type="none" w="lg" len="lg"/>
          </a:ln>
        </p:spPr>
        <p:style>
          <a:lnRef idx="2">
            <a:schemeClr val="accent1"/>
          </a:lnRef>
          <a:fillRef idx="0">
            <a:schemeClr val="accent1"/>
          </a:fillRef>
          <a:effectRef idx="1">
            <a:schemeClr val="accent1"/>
          </a:effectRef>
          <a:fontRef idx="minor">
            <a:schemeClr val="tx1"/>
          </a:fontRef>
        </p:style>
      </p:cxnSp>
      <p:sp>
        <p:nvSpPr>
          <p:cNvPr id="11" name="灯片编号占位符 10"/>
          <p:cNvSpPr>
            <a:spLocks noGrp="1"/>
          </p:cNvSpPr>
          <p:nvPr>
            <p:ph type="sldNum" sz="quarter" idx="12"/>
          </p:nvPr>
        </p:nvSpPr>
        <p:spPr/>
        <p:txBody>
          <a:bodyPr/>
          <a:lstStyle/>
          <a:p>
            <a:fld id="{0C913308-F349-4B6D-A68A-DD1791B4A57B}" type="slidenum">
              <a:rPr lang="zh-CN" altLang="en-US" smtClean="0"/>
              <a:t>17</a:t>
            </a:fld>
            <a:endParaRPr lang="zh-CN" altLang="en-US" dirty="0"/>
          </a:p>
        </p:txBody>
      </p:sp>
    </p:spTree>
    <p:extLst>
      <p:ext uri="{BB962C8B-B14F-4D97-AF65-F5344CB8AC3E}">
        <p14:creationId xmlns:p14="http://schemas.microsoft.com/office/powerpoint/2010/main" val="3999008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50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500"/>
                                  </p:stCondLst>
                                  <p:childTnLst>
                                    <p:set>
                                      <p:cBhvr>
                                        <p:cTn id="8" dur="1" fill="hold">
                                          <p:stCondLst>
                                            <p:cond delay="0"/>
                                          </p:stCondLst>
                                        </p:cTn>
                                        <p:tgtEl>
                                          <p:spTgt spid="8"/>
                                        </p:tgtEl>
                                        <p:attrNameLst>
                                          <p:attrName>style.visibility</p:attrName>
                                        </p:attrNameLst>
                                      </p:cBhvr>
                                      <p:to>
                                        <p:strVal val="visible"/>
                                      </p:to>
                                    </p:set>
                                  </p:childTnLst>
                                </p:cTn>
                              </p:par>
                            </p:childTnLst>
                          </p:cTn>
                        </p:par>
                        <p:par>
                          <p:cTn id="9" fill="hold">
                            <p:stCondLst>
                              <p:cond delay="500"/>
                            </p:stCondLst>
                            <p:childTnLst>
                              <p:par>
                                <p:cTn id="10" presetID="1" presetClass="entr" presetSubtype="0" fill="hold" grpId="0" nodeType="afterEffect">
                                  <p:stCondLst>
                                    <p:cond delay="500"/>
                                  </p:stCondLst>
                                  <p:childTnLst>
                                    <p:set>
                                      <p:cBhvr>
                                        <p:cTn id="11" dur="1" fill="hold">
                                          <p:stCondLst>
                                            <p:cond delay="0"/>
                                          </p:stCondLst>
                                        </p:cTn>
                                        <p:tgtEl>
                                          <p:spTgt spid="6"/>
                                        </p:tgtEl>
                                        <p:attrNameLst>
                                          <p:attrName>style.visibility</p:attrName>
                                        </p:attrNameLst>
                                      </p:cBhvr>
                                      <p:to>
                                        <p:strVal val="visible"/>
                                      </p:to>
                                    </p:set>
                                  </p:childTnLst>
                                </p:cTn>
                              </p:par>
                              <p:par>
                                <p:cTn id="12" presetID="1" presetClass="entr" presetSubtype="0" fill="hold" grpId="0" nodeType="withEffect">
                                  <p:stCondLst>
                                    <p:cond delay="500"/>
                                  </p:stCondLst>
                                  <p:childTnLst>
                                    <p:set>
                                      <p:cBhvr>
                                        <p:cTn id="13" dur="1" fill="hold">
                                          <p:stCondLst>
                                            <p:cond delay="0"/>
                                          </p:stCondLst>
                                        </p:cTn>
                                        <p:tgtEl>
                                          <p:spTgt spid="9"/>
                                        </p:tgtEl>
                                        <p:attrNameLst>
                                          <p:attrName>style.visibility</p:attrName>
                                        </p:attrNameLst>
                                      </p:cBhvr>
                                      <p:to>
                                        <p:strVal val="visible"/>
                                      </p:to>
                                    </p:set>
                                  </p:childTnLst>
                                </p:cTn>
                              </p:par>
                            </p:childTnLst>
                          </p:cTn>
                        </p:par>
                        <p:par>
                          <p:cTn id="14" fill="hold">
                            <p:stCondLst>
                              <p:cond delay="1000"/>
                            </p:stCondLst>
                            <p:childTnLst>
                              <p:par>
                                <p:cTn id="15" presetID="1" presetClass="entr" presetSubtype="0" fill="hold" grpId="0" nodeType="afterEffect">
                                  <p:stCondLst>
                                    <p:cond delay="50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500"/>
                                  </p:stCondLst>
                                  <p:childTnLst>
                                    <p:set>
                                      <p:cBhvr>
                                        <p:cTn id="18" dur="1" fill="hold">
                                          <p:stCondLst>
                                            <p:cond delay="0"/>
                                          </p:stCondLst>
                                        </p:cTn>
                                        <p:tgtEl>
                                          <p:spTgt spid="10"/>
                                        </p:tgtEl>
                                        <p:attrNameLst>
                                          <p:attrName>style.visibility</p:attrName>
                                        </p:attrNameLst>
                                      </p:cBhvr>
                                      <p:to>
                                        <p:strVal val="visible"/>
                                      </p:to>
                                    </p:set>
                                  </p:childTnLst>
                                </p:cTn>
                              </p:par>
                            </p:childTnLst>
                          </p:cTn>
                        </p:par>
                        <p:par>
                          <p:cTn id="19" fill="hold">
                            <p:stCondLst>
                              <p:cond delay="1500"/>
                            </p:stCondLst>
                            <p:childTnLst>
                              <p:par>
                                <p:cTn id="20" presetID="1" presetClass="entr" presetSubtype="0" fill="hold" nodeType="afterEffect">
                                  <p:stCondLst>
                                    <p:cond delay="0"/>
                                  </p:stCondLst>
                                  <p:childTnLst>
                                    <p:set>
                                      <p:cBhvr>
                                        <p:cTn id="21"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15"/>
                                        </p:tgtEl>
                                        <p:attrNameLst>
                                          <p:attrName>style.visibility</p:attrName>
                                        </p:attrNameLst>
                                      </p:cBhvr>
                                      <p:to>
                                        <p:strVal val="visible"/>
                                      </p:to>
                                    </p:set>
                                  </p:childTnLst>
                                </p:cTn>
                              </p:par>
                            </p:childTnLst>
                          </p:cTn>
                        </p:par>
                        <p:par>
                          <p:cTn id="26" fill="hold">
                            <p:stCondLst>
                              <p:cond delay="0"/>
                            </p:stCondLst>
                            <p:childTnLst>
                              <p:par>
                                <p:cTn id="27" presetID="1" presetClass="entr" presetSubtype="0" fill="hold" nodeType="afterEffect">
                                  <p:stCondLst>
                                    <p:cond delay="0"/>
                                  </p:stCondLst>
                                  <p:childTnLst>
                                    <p:set>
                                      <p:cBhvr>
                                        <p:cTn id="28"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childTnLst>
                          </p:cTn>
                        </p:par>
                        <p:par>
                          <p:cTn id="33" fill="hold">
                            <p:stCondLst>
                              <p:cond delay="0"/>
                            </p:stCondLst>
                            <p:childTnLst>
                              <p:par>
                                <p:cTn id="34" presetID="1" presetClass="entr" presetSubtype="0" fill="hold" nodeType="afterEffect">
                                  <p:stCondLst>
                                    <p:cond delay="0"/>
                                  </p:stCondLst>
                                  <p:childTnLst>
                                    <p:set>
                                      <p:cBhvr>
                                        <p:cTn id="35" dur="1" fill="hold">
                                          <p:stCondLst>
                                            <p:cond delay="0"/>
                                          </p:stCondLst>
                                        </p:cTn>
                                        <p:tgtEl>
                                          <p:spTgt spid="1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srgbClr val="0000CC"/>
                </a:solidFill>
                <a:ea typeface="+mn-ea"/>
                <a:cs typeface="Times New Roman" panose="02020603050405020304" pitchFamily="18" charset="0"/>
              </a:rPr>
              <a:t>Question</a:t>
            </a:r>
            <a:endParaRPr lang="zh-CN" altLang="en-US" dirty="0">
              <a:solidFill>
                <a:srgbClr val="0000CC"/>
              </a:solidFill>
              <a:ea typeface="+mn-ea"/>
              <a:cs typeface="Times New Roman" panose="02020603050405020304" pitchFamily="18" charset="0"/>
            </a:endParaRPr>
          </a:p>
        </p:txBody>
      </p:sp>
      <p:sp>
        <p:nvSpPr>
          <p:cNvPr id="3" name="内容占位符 2"/>
          <p:cNvSpPr>
            <a:spLocks noGrp="1"/>
          </p:cNvSpPr>
          <p:nvPr>
            <p:ph idx="1"/>
          </p:nvPr>
        </p:nvSpPr>
        <p:spPr>
          <a:xfrm>
            <a:off x="457200" y="1600200"/>
            <a:ext cx="8363272" cy="4525963"/>
          </a:xfrm>
        </p:spPr>
        <p:txBody>
          <a:bodyPr>
            <a:normAutofit/>
          </a:bodyPr>
          <a:lstStyle/>
          <a:p>
            <a:pPr marL="0" indent="0" algn="just">
              <a:buNone/>
            </a:pPr>
            <a:r>
              <a:rPr lang="en-US" altLang="zh-CN" dirty="0">
                <a:cs typeface="Times New Roman" panose="02020603050405020304" pitchFamily="18" charset="0"/>
              </a:rPr>
              <a:t>Without prior knowledge of flow size information, how to minimize FCT in commodity data centers?</a:t>
            </a:r>
          </a:p>
        </p:txBody>
      </p:sp>
      <p:sp>
        <p:nvSpPr>
          <p:cNvPr id="4" name="AutoShape 2" descr="data:image/jpeg;base64,/9j/4AAQSkZJRgABAQAAAQABAAD/2wCEAAkGBxISEBQUEBIWEhIWERUUGBcUGRIUFRcVFRcWGBUYFBUYHSkgHBslHxcVITEhJykrLi4uGB82ODMsNygtLisBCgoKDg0OGxAQGywmICQvLCwsLC8sLDQsLywsLCwsLCwsLCwsLCwsLCwsLCwsLCwsLCwsLCwsLCwsLCwsLCwsLP/AABEIAMwAzAMBEQACEQEDEQH/xAAcAAEAAgMBAQEAAAAAAAAAAAAABgcBBAUDAgj/xABDEAABAwIBCQYDBQYEBwEAAAABAAIDBBExBQYHEiFBUWFxEyJCgZGxMnKhFCNSwdFDYoKSosIXU2NzJDM0stLh8BX/xAAaAQEAAgMBAAAAAAAAAAAAAAAAAwQCBQYB/8QAMREBAAIBAgUCBQQBBAMAAAAAAAECAwQRBRIhMUETUSIyYXGxI4GRodEVQlLwFDPh/9oADAMBAAIRAxEAPwC8UBAQEBAQEBAQEBAQEBAQEBAQEBAQEBAQEBAQEBAQEBAQEBBxspZ0UcFxJO3WHhadd3o1YTeseVfJq8OP5rQjddpOgbshhfJzcRG38z9FhOaPEKOTi2OPliZ/px5tJ9QfghiaOeu4+tx7LD1pV54vk8Vhrf4k1l/hi/lP6rz1rI/9Vze0PePSdUj4ooj/ADj+5e+tZnHFsnmsOjSaUm/taYjmx4d/S4D3WUZ/eE1OLx/ur/bvUGftDJa8hiPCQEfUXCzjLWVvHxHBfzt90hpauOVutE9sjeLCHD6LOJiey5W9bRvWd3uvWQgICAgICAgICAgICAgICCJZy59wU12RffzDZYHuNP7zvyH0UV8sR2a/U8Qx4ulesq2y1nTVVVxJIQw+Bl2s6Eb/ADuoLXm3dpM+sy5elp6e0OKsFUXo+mRudsa0k8gT7Iyisz2hsf8A5s9r9jJbjqPt7JtLP0Mn/Gf4eD4nN+JpHUEe6MJpaO8PhGIg9KaofG7Wjc5jhvaS0+oSOjKt7Vnes7JjkPSNURENqAJ2cdjZBzvgeh9VLXLMd2zwcUyV6X6x/aysi5bgqma0Dw7i3BzfmbuU9bRbs3WHPTLG9JdFZJhAQEBAQEBAQEBAQedTO2NjnyODWNBJJ2AAbykzs8taKxvPZVGeGfT5yYqYmOHAuwfJ/wCLeWPsq18m/SGg1nEbZPhx9I/KFKJqm/knI89S7VgjLuLsGt+Zx2D3XsRM9k+HT5M07UhN8laOGixqZS4/gj2DoXHafIBSRi922w8JrHXJP8JTQ5uUkXwQM6uGsfMuupIpENjj0uHH8tYdRosLDYOWxZLEdGboMEoNOpyVBJftIY3Xxu1t/VeTWJR2w47fNWHCyhmHRybWB0LuLDs/ldcW6WWE44U8nDcF+0bfZEsr5g1EQLoSJ2jc3uv/AJTj5FRzjmGtzcLyU60nf8opIwtJDgWuBsQQQQeBBWDWTWaztL2oK2SGQSQvLHjAj2PEckidp3hnjyWx25qztK3MzM8mVYEctmVAGGDX2xLOfJWaZObpPd0Wj11c0ctulvylilXxAQEBAQEBAQEAoKg0g50mpkMMLvuGHaR+0eN/yjd68FVyX3naHO8Q1nq25K/LH9oco2sTjNPMYygS1d2sxbHg5w4u4Dlj0UlMe/WW40fDeb48vb2WPTU7I2hkbQxgwDRYBTdm8rWKxtWNoei9ZCAgICDCAgIOPl/N2Crb942z90jbB4/UcisLViVfUaXHnja0fv5VRl/IctJJqyi7TfVePhcOXA8lBasw5vU6S+Cdp7e7Qp53Me17HFrmkEEYgheK9bTWd47rtzNzhFZAHGwmZZsjRx3OA4G3urdL80Oo0epjPTfzHd31mtiAgICAgICAgh+krLpp6cRMNpJrt2YiPxnzvb14KLLbaNmu4lqPTx8sd5/Cn1Wc2nej3NgSWqZ23aD9204OI8ZHAHDmFJjpv1lueG6OLfq3j7f5WSp29YQEBAQYugICDCAvAQaOWslx1MLopRsO0He125w5heTG8bIs2KuWk0spTKVC+CZ8Ugs5jrciNzhyIsVWmNp2cpnw2xXmsunmflk0lWx9+47uP4ajiNvkbHyWVLcs7pdHn9HLE+O0r1CuOqEBAQEBAQEBBS2ket7XKDxfZG1sY8tp+riqmWd7OZ4lk5s8x7dHFyLQGoqIoh43gE8G4uPkAVhEbzsrafF6uStPdecELWNa1gs1oDQOAGCtuvrWKxtD7R6ICCLZ6Z4Mom6jAJKlwu1hwaPxSW224DesbW2VdTqa4Y+qsq/OOuqDeSoe0Hwxns2joGqGby0uXiGS3loF8uJlkJ+d/wCqx5lf/wAvJ7y3KPLFXCbx1Mg5FxcPR117F5SU12Ws907zUz+7RzYqwNY8mzZG7GE7g8eE88Oikrk37trpeIxknlv0lPFI2YgwgIIBpUyaNWKoaNod2T/lNywnoQR/EFFkjy1PFcO9IvHjor5ROfXvmfW9tQwPJu7sw0nmzum/PZfzVuk71h1mkvz4az9HZWayICAgICAgIPzzlWYvnlccXSvPq4qjPdx+a3NktP1lJtGEINY5x8MTreZAWePu2HCa75Zn6LTVh0IgIOfl/KraWmkmfgxuwficdjWjqbLyZ2hHkyRjrNpUVNO+aR80x1pHu1ifyHIYeSr2ndy2ozTe0zLpZEyNNVSdnA25tck7GtHFx3LytZtO0McGnvmty0SZujOrttkiB6u/RSejZejhOX3hxcu5qVVI3WlYDHcDXYdZoJwB3j0ssLUmvdVz6LLhje0dPeHCcLrFVidlx5j5SdPRRl5u9t43Hjq4E87W87qxSd4dVos05cMWnv2d5ZLYgwg4ee8Afk+oBF7R646sIcPZY27K+qrzYbRPspph2Ku5Ke629E1QXUb2nwTEDo4A+91Ywz0dDwq2+GY9pTdTNmICAgICAgIKAzipOxq54/wyut0JuPoQqVo2mYcjqacmW1fq6WYOU2wVjdc2ZIDGScATbVvyvs81ljnaVrhuaMebafPRcCsOlEGEFSaSM4RUziniN4Yj3iMHSb/JuHW6hvbw0vEdTE/BXwjEbCbAC5OwAbyomk6zK88zchikpWsI+8d35D+8d3QYK3jryw6rR6f0cUR58u6s1pEtI+V4oqN8TiDLKAGt32uCXHgBb1sostoiuzX8RzVphms95U4qzmlpaMoyKMk4GZ1vIAKbH2dJwuP0P3S5SNkwgIOTnW61DUk/5D/ZeW7Is/8A67fZScOCrS5C3dauiFv/AA853dsB6MH6qfB2lveEx+nb7p8p22EBAQEBAQEFY6UsgODxVRi7HANkt4XDY13Qiw6jmq+avXdo+Kaad/Vjt5V4QoWnhJ8iZ+VNO0MkaKiMbBrEiQDhrbx19VJXJMNrp+J2pHLfq7n+KUVv+mlv1ZZZ+pC//qeL2lwsvaQamoaY4GCnY4WLr60hHAHBvlt5rGcirn4lMxtToisMVgoplp735pT7Rpm32sgqZR93Ge4D4pBv6N9+ilxU3neWz4bpee3q27R2+611Zb9D87c+Iqa8cFpZ8LYsZ8xGJ5BRXyxHSGu1fEKYvhr1t+FTV1ZJNI6SVxe9xuSf/tg5KtM79Zc9kyWyW5rT1e2SMmSVMrY4hcnE7mt3uceCRG87M8GC2a/LVdGS6FsELImfCxtuZOJJ5kknzVmI2jZ1mLHGKkUr4bS9SMIC8ER0nZREVF2YPfmeGD5R3nnpsA/iWN56KeuycmKfqq2MbFA5ae66dG1H2dAw75HOk8ibD6BWsUbVdNw6nLgj69UpUi8ICAgICAgIPOogbIxzHtDmOBBB2gg4gpMbvLVi0bT2VdnTo9kjJfRgyR4mO/fb8t/iH16qtfFMdmi1XDLVnmxdY9vKE1FK+M2kY5h4OBb7qKejV2pavzRs8bIx3ekEDnmzGlx4NBJ+iPa1tbtG6Z5r5gSzEPqgYYr/AAnZI/y8I67VLTFM92z0vDb3nmydI/taTWxwRWGrHExvINa0Kx0iG9+HHX2iFZZ35/OlvFRksjwdJg5/y/hH1Ve+XfpDSaviU2+DF290EUTUOrkHIM1W+0bbMB7zz8LR+Z5Be1rMrWm0t89tq9vdbGQciRUkepELk7XPPxOPPlwCnrWIdLp9PTBXlr/LpLJOwgLwfMkgaCXEAAXJOwADElBSmdeWzW1Re3/ksuyPm0Ha7zx6WUN7buc1+p9S20doa2TqJ00rIo/ie4NHnifLHyWERvOyhjxzkvFY8v0DQ0rYomRs+FjGsHRoACuxG0bOvpSKViseHuvWQgICAgICAgICDzmgY8We0OHBwB902eTWJ7ucc26O9/ssN/8AbZ+ix5K+yH/xsP8Awj+Ib9PSxxi0bGsHBoA9l7EbJa1rXtBWVTImOkkcGsaLknABJnbrJe8UibW7KbzxzskrHlrCWU4PdbhrW8T/ANNyq3vNvs5vWa22edo+VGVgoJjmrmU6a0lSCyLENwe8f2t+vus6037tto+HTk+PJ0j28ysmlpmRsDI2hjBgGiwCniNm+rSKxtWNoeiMheAg+XvABJIAAuSdgA5lBVWfWeH2m9PSk9gD33jZ2ltw/c9+ijtZp9drYmOSiKxssFE0dp3laujLNvs2fapR33ttGD4WHF1uJ9uqsYqbfFLe8N0vJHq27z2+yfKZthAQEBAQEBAQEBAQEBBVGkzOIyymmjP3UZ79vFJw6N97qtlvvOzQcT1XNb0q9o7/AHQYKJqVi5l5nBobPVN7+LIzg3g5448Bu64S0p5lvtDw+K/qZY6+ITpStwwgLwEGhljK8NLH2k7wxuAGLnHg1o2kpM7ML5K0je0qnznztnrSWNvFT3+AfE/nIR7YdVFa7SavXzf4a9IcWOMBR7tTa0ynWYeZpnc2epbaAbWtP7Q7jb8Hv0UuPHv1ns2eg0PqTGTJHTx9f/i2ALYKy6BlAQEBAQEBAQEBAQEBBq5TqhFBLIcGRvf/ACgleTO0bsMl+Sk29ofnuSQucXON3Ekk8SdpVJx0zMzvKW6OcjCWYzSC7IrWBwMhwv0x62WeOu87tpwvTxe85Ldo/K0FO6FheAgwgh2dWfcVOTFT2mnGw/5bD+8RieQWM22U9RrKYukdZVnXVU1RIZKh5keeOAHBrRsA6KKbbtBn1Vsk7zL6ghLiGsaXOJsABck8gsVaIm07QsnNHR8BaWtFzsLYtw/3OPy+qnpi82brScNiPiy/x/lYjRYWGwKduWUBAQEBAQEBAQEBAQEBBGtIsxbk6a3i1G+ReLqPL8qlxC22nspRVXLrW0cRAUIO90r3HyIb/apsfZ03DK7aeJ95lKFm2AgwggWknOV8VqaBxbI9utI4YtYcGg7ifbqsb22a/X6r045a91cwwgKGZc7e82l3MgZuVFY60Le4D3nu2Mb57zyC9rSbdkun0uTPPwx091tZs5pwUYu0a8xG2R2PMNHhCs0xxV0Om0ePBHTrPukCzWxAQEBAQEBAQEBAQEBAQEHEz0o+1oJ2jERl46s72z0t5rDJG9ZVtZTnwWj6fhRSqOTWNoxym0xPgJ7zXF7Rxa617dD7qXHPTZ0HCssTjnH5hN1I2wvR41dS2KN0khsxjS4ngAvHlpiI3lRVdWuqKiWd2Mjy7bubg0eQAHkoLS5XV5vUvMu1mbkT7XVNjdfs2gvkts7o3X5kgeqUrzTsaLT+tlis9vK7qSlZExrI2hjGiwaNgAVuI26Q6itYrG1Y6PZeshAQEBAQEBAQEBAQEBAQEBBh7QQQcCLeqCic68huo6l0ZHcPejO4sOHmMCqd68s7OU1ennDkmvjw5dJVPikbJE4se03BHseIPBYxOyLFltitFqp3k/SVHqgVML2u3ujs5p52JBH1U0Xb7FxTHaPijaW1JpJogNjZnHgGNHu5e88Jp4hh+qIZ153y1o7NjTFBe5F7ueRhrEbhjZYWtu12r1/PHLXs4TG2CjaiZ3XLo5yEaam15BaWaziDiGeAH381ZxV2jd0nDtP6WPee8papWwEBAQEBAQEBAQEBAQEBAQEBAQRDSPJSfZtWpJ7TaYgyxfrcfl4391Fl5durX8RnD6e2Tv491PKs5pghHrGoEN5ZAQdjNaemjqWOqw4xg3FtoDtxeMSByWVZiJ6rGktirkicnZetPM17Q5jg5rhcEbQQeCuOrraLRvD0R6ICAgICAgICAgICAgICAgICDRy1lNlNA+aTBow3ud4WjmSsbW5Y3RZstcVJvbwonK+UpKmZ0spu5x8gNzRyCqTMzO8uUzZbZbzezyoaOSZ4ZE0vedw9zwHNeRG7zHitkty0jeU2ydo72XqJrH8MYvbq52PopIx+7cYuEdP1Lfw35NHtORskkaePdP0svfThNPCcM9plGsu5lTwAvjImjG06oIeBzbvHMFYTSYUNRwzJjjmr1j+0YWLWJvo3zlMMop5T91Ie4SdjHn8nYdbKXFfadpbXhur5LenbtPb6StlWXQCAgICAgICAgICAgICAgICAgrjS7XbIIQcdaR3l3W3/AKvRQZp7Q03F8nStP3VsBfDFQNJEb9FwZp5DbSwAEDtXgF7t99zRyCnrXaHVaPTRgx7eZ7u2slsR6IKw0hZDbBI2aIaschIcBg2THZwB/IqG9durQcT0sUn1K9p7/dFGuINwbEbQRiDussGoidn6AyFW9vSwy73xNcfmt3h63Vys7xEuvwX9THW3vDfWSUQEBAQEBAQEBAQEBAQEBAQU9pTcTlDbugjA6XcfclVcvzOc4pM+v+yN5HaDUQh2BmYD01go47qeniJy1394XgVZdiIMICCK6SgPsDicRLGR1vb2JWF+ylxCInBKrmqFy0rp0bOJydFfc6QDprn/ANq1i+V03DZmdPG/1/KUKReEBAQEBAQEBAQEBAQEBAQEFY6XaK0kEwGLDGf4TrN/7nKvmjrEtHxfH1rf9lfMeWkEYggjqNoULUVtyzEwurIWVG1MDJWbxZw3tePiBViJ3h1+DNGWkXhvr1MIC8Fc6UcsNcWUrDctcJJLbjbuNPPaT6LC8tTxPNEV5IQoKJz6/M1aLsaKCM7CImk/M7vO+pKuUjasQ63TY+TDWv0dVZJxAQEBAQEBAQEBAQEBAQEBBx868iispnRYP+JhO54wvyOHmsL15o2V9VgjNjmvnwouogdG9zHgte0lpBxBGKqOUtWazNZ7w3MiZbmpJNeI3afiYfhcPyPNe1tstaXV3wT07eyf5Nz+pJAO0LoH7w8Et8njZbrZSxeJb7Fr8N477N+TO+gAv9pjPIXJ9AF7zQmnUYo/3Qi2X9IwILKFhudnavFgPkZjfmbdF5NlLPxGtY2p/KDMaSS55LnOJJJ2kk4klRTLRZcs3neUpzEzeNXUBzh9zGQ553Eja1g5n2WWOnNKzoNNObJvPaP+7LrCtumEBAQEBAQEBAQEBAQEBAQEBAQRLPLMxlXeSIiOoAx8L7YB/Pmor4+brHdr9Zoa5vir0t+VTZSyfLTyGOZhY4bjvHFp3jmFWmJidpc9lxXx25bRs0ywFGETMPnsRwTdlzy+g0BGMzMpLmvmhPWEOsY4N8hGI/0x4uuCzpSbLul0N807z0j3/wALgyRkuKmibFC3VaPUneXHeVarWKxtDo8WKuKvLVur1IICAgICAgICAgICAgICAgICAgIPCsoo5W6srGyN4OAI8rryYie7G9K3ja0bo5XaP6GTBjoj/puI+huFhOKsqWTh2C/jb7NKPRlSA3MkzhwJYPZt1j6Me6OOFYd+8/8Af2dugzRoobasDSRvf3z/AFLOMdY8LOPR4adqu4As1oQEBAQEBAQEBAQEBAQEBAQEBAQEBAQEBAQEBAQEBAQEBAQEBAQf/9k="/>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 name="AutoShape 4" descr="data:image/jpeg;base64,/9j/4AAQSkZJRgABAQAAAQABAAD/2wCEAAkGBxISEBQUEBIWEhIWERUUGBcUGRIUFRcVFRcWGBUYFBUYHSkgHBslHxcVITEhJykrLi4uGB82ODMsNygtLisBCgoKDg0OGxAQGywmICQvLCwsLC8sLDQsLywsLCwsLCwsLCwsLCwsLCwsLCwsLCwsLCwsLCwsLCwsLCwsLCwsLP/AABEIAMwAzAMBEQACEQEDEQH/xAAcAAEAAgMBAQEAAAAAAAAAAAAABgcBBAUDAgj/xABDEAABAwIBCQYDBQYEBwEAAAABAAIDBBExBQYHEiFBUWFxEyJCgZGxMnKhFCNSwdFDYoKSosIXU2NzJDM0stLh8BX/xAAaAQEAAgMBAAAAAAAAAAAAAAAAAwQCBQYB/8QAMREBAAIBAgUCBQQBBAMAAAAAAAECAwQRBRIhMUETUSIyYXGxI4GRodEVQlLwFDPh/9oADAMBAAIRAxEAPwC8UBAQEBAQEBAQEBAQEBAQEBAQEBAQEBAQEBAQEBAQEBAQEBBxspZ0UcFxJO3WHhadd3o1YTeseVfJq8OP5rQjddpOgbshhfJzcRG38z9FhOaPEKOTi2OPliZ/px5tJ9QfghiaOeu4+tx7LD1pV54vk8Vhrf4k1l/hi/lP6rz1rI/9Vze0PePSdUj4ooj/ADj+5e+tZnHFsnmsOjSaUm/taYjmx4d/S4D3WUZ/eE1OLx/ur/bvUGftDJa8hiPCQEfUXCzjLWVvHxHBfzt90hpauOVutE9sjeLCHD6LOJiey5W9bRvWd3uvWQgICAgICAgICAgICAgICCJZy59wU12RffzDZYHuNP7zvyH0UV8sR2a/U8Qx4ulesq2y1nTVVVxJIQw+Bl2s6Eb/ADuoLXm3dpM+sy5elp6e0OKsFUXo+mRudsa0k8gT7Iyisz2hsf8A5s9r9jJbjqPt7JtLP0Mn/Gf4eD4nN+JpHUEe6MJpaO8PhGIg9KaofG7Wjc5jhvaS0+oSOjKt7Vnes7JjkPSNURENqAJ2cdjZBzvgeh9VLXLMd2zwcUyV6X6x/aysi5bgqma0Dw7i3BzfmbuU9bRbs3WHPTLG9JdFZJhAQEBAQEBAQEBAQedTO2NjnyODWNBJJ2AAbykzs8taKxvPZVGeGfT5yYqYmOHAuwfJ/wCLeWPsq18m/SGg1nEbZPhx9I/KFKJqm/knI89S7VgjLuLsGt+Zx2D3XsRM9k+HT5M07UhN8laOGixqZS4/gj2DoXHafIBSRi922w8JrHXJP8JTQ5uUkXwQM6uGsfMuupIpENjj0uHH8tYdRosLDYOWxZLEdGboMEoNOpyVBJftIY3Xxu1t/VeTWJR2w47fNWHCyhmHRybWB0LuLDs/ldcW6WWE44U8nDcF+0bfZEsr5g1EQLoSJ2jc3uv/AJTj5FRzjmGtzcLyU60nf8opIwtJDgWuBsQQQQeBBWDWTWaztL2oK2SGQSQvLHjAj2PEckidp3hnjyWx25qztK3MzM8mVYEctmVAGGDX2xLOfJWaZObpPd0Wj11c0ctulvylilXxAQEBAQEBAQEAoKg0g50mpkMMLvuGHaR+0eN/yjd68FVyX3naHO8Q1nq25K/LH9oco2sTjNPMYygS1d2sxbHg5w4u4Dlj0UlMe/WW40fDeb48vb2WPTU7I2hkbQxgwDRYBTdm8rWKxtWNoei9ZCAgICDCAgIOPl/N2Crb942z90jbB4/UcisLViVfUaXHnja0fv5VRl/IctJJqyi7TfVePhcOXA8lBasw5vU6S+Cdp7e7Qp53Me17HFrmkEEYgheK9bTWd47rtzNzhFZAHGwmZZsjRx3OA4G3urdL80Oo0epjPTfzHd31mtiAgICAgICAgh+krLpp6cRMNpJrt2YiPxnzvb14KLLbaNmu4lqPTx8sd5/Cn1Wc2nej3NgSWqZ23aD9204OI8ZHAHDmFJjpv1lueG6OLfq3j7f5WSp29YQEBAQYugICDCAvAQaOWslx1MLopRsO0He125w5heTG8bIs2KuWk0spTKVC+CZ8Ugs5jrciNzhyIsVWmNp2cpnw2xXmsunmflk0lWx9+47uP4ajiNvkbHyWVLcs7pdHn9HLE+O0r1CuOqEBAQEBAQEBBS2ket7XKDxfZG1sY8tp+riqmWd7OZ4lk5s8x7dHFyLQGoqIoh43gE8G4uPkAVhEbzsrafF6uStPdecELWNa1gs1oDQOAGCtuvrWKxtD7R6ICCLZ6Z4Mom6jAJKlwu1hwaPxSW224DesbW2VdTqa4Y+qsq/OOuqDeSoe0Hwxns2joGqGby0uXiGS3loF8uJlkJ+d/wCqx5lf/wAvJ7y3KPLFXCbx1Mg5FxcPR117F5SU12Ws907zUz+7RzYqwNY8mzZG7GE7g8eE88Oikrk37trpeIxknlv0lPFI2YgwgIIBpUyaNWKoaNod2T/lNywnoQR/EFFkjy1PFcO9IvHjor5ROfXvmfW9tQwPJu7sw0nmzum/PZfzVuk71h1mkvz4az9HZWayICAgICAgIPzzlWYvnlccXSvPq4qjPdx+a3NktP1lJtGEINY5x8MTreZAWePu2HCa75Zn6LTVh0IgIOfl/KraWmkmfgxuwficdjWjqbLyZ2hHkyRjrNpUVNO+aR80x1pHu1ifyHIYeSr2ndy2ozTe0zLpZEyNNVSdnA25tck7GtHFx3LytZtO0McGnvmty0SZujOrttkiB6u/RSejZejhOX3hxcu5qVVI3WlYDHcDXYdZoJwB3j0ssLUmvdVz6LLhje0dPeHCcLrFVidlx5j5SdPRRl5u9t43Hjq4E87W87qxSd4dVos05cMWnv2d5ZLYgwg4ee8Afk+oBF7R646sIcPZY27K+qrzYbRPspph2Ku5Ke629E1QXUb2nwTEDo4A+91Ywz0dDwq2+GY9pTdTNmICAgICAgIKAzipOxq54/wyut0JuPoQqVo2mYcjqacmW1fq6WYOU2wVjdc2ZIDGScATbVvyvs81ljnaVrhuaMebafPRcCsOlEGEFSaSM4RUziniN4Yj3iMHSb/JuHW6hvbw0vEdTE/BXwjEbCbAC5OwAbyomk6zK88zchikpWsI+8d35D+8d3QYK3jryw6rR6f0cUR58u6s1pEtI+V4oqN8TiDLKAGt32uCXHgBb1sostoiuzX8RzVphms95U4qzmlpaMoyKMk4GZ1vIAKbH2dJwuP0P3S5SNkwgIOTnW61DUk/5D/ZeW7Is/8A67fZScOCrS5C3dauiFv/AA853dsB6MH6qfB2lveEx+nb7p8p22EBAQEBAQEFY6UsgODxVRi7HANkt4XDY13Qiw6jmq+avXdo+Kaad/Vjt5V4QoWnhJ8iZ+VNO0MkaKiMbBrEiQDhrbx19VJXJMNrp+J2pHLfq7n+KUVv+mlv1ZZZ+pC//qeL2lwsvaQamoaY4GCnY4WLr60hHAHBvlt5rGcirn4lMxtToisMVgoplp735pT7Rpm32sgqZR93Ge4D4pBv6N9+ilxU3neWz4bpee3q27R2+611Zb9D87c+Iqa8cFpZ8LYsZ8xGJ5BRXyxHSGu1fEKYvhr1t+FTV1ZJNI6SVxe9xuSf/tg5KtM79Zc9kyWyW5rT1e2SMmSVMrY4hcnE7mt3uceCRG87M8GC2a/LVdGS6FsELImfCxtuZOJJ5kknzVmI2jZ1mLHGKkUr4bS9SMIC8ER0nZREVF2YPfmeGD5R3nnpsA/iWN56KeuycmKfqq2MbFA5ae66dG1H2dAw75HOk8ibD6BWsUbVdNw6nLgj69UpUi8ICAgICAgIPOogbIxzHtDmOBBB2gg4gpMbvLVi0bT2VdnTo9kjJfRgyR4mO/fb8t/iH16qtfFMdmi1XDLVnmxdY9vKE1FK+M2kY5h4OBb7qKejV2pavzRs8bIx3ekEDnmzGlx4NBJ+iPa1tbtG6Z5r5gSzEPqgYYr/AAnZI/y8I67VLTFM92z0vDb3nmydI/taTWxwRWGrHExvINa0Kx0iG9+HHX2iFZZ35/OlvFRksjwdJg5/y/hH1Ve+XfpDSaviU2+DF290EUTUOrkHIM1W+0bbMB7zz8LR+Z5Be1rMrWm0t89tq9vdbGQciRUkepELk7XPPxOPPlwCnrWIdLp9PTBXlr/LpLJOwgLwfMkgaCXEAAXJOwADElBSmdeWzW1Re3/ksuyPm0Ha7zx6WUN7buc1+p9S20doa2TqJ00rIo/ie4NHnifLHyWERvOyhjxzkvFY8v0DQ0rYomRs+FjGsHRoACuxG0bOvpSKViseHuvWQgICAgICAgICDzmgY8We0OHBwB902eTWJ7ucc26O9/ssN/8AbZ+ix5K+yH/xsP8Awj+Ib9PSxxi0bGsHBoA9l7EbJa1rXtBWVTImOkkcGsaLknABJnbrJe8UibW7KbzxzskrHlrCWU4PdbhrW8T/ANNyq3vNvs5vWa22edo+VGVgoJjmrmU6a0lSCyLENwe8f2t+vus6037tto+HTk+PJ0j28ysmlpmRsDI2hjBgGiwCniNm+rSKxtWNoeiMheAg+XvABJIAAuSdgA5lBVWfWeH2m9PSk9gD33jZ2ltw/c9+ijtZp9drYmOSiKxssFE0dp3laujLNvs2fapR33ttGD4WHF1uJ9uqsYqbfFLe8N0vJHq27z2+yfKZthAQEBAQEBAQEBAQEBBVGkzOIyymmjP3UZ79vFJw6N97qtlvvOzQcT1XNb0q9o7/AHQYKJqVi5l5nBobPVN7+LIzg3g5448Bu64S0p5lvtDw+K/qZY6+ITpStwwgLwEGhljK8NLH2k7wxuAGLnHg1o2kpM7ML5K0je0qnznztnrSWNvFT3+AfE/nIR7YdVFa7SavXzf4a9IcWOMBR7tTa0ynWYeZpnc2epbaAbWtP7Q7jb8Hv0UuPHv1ns2eg0PqTGTJHTx9f/i2ALYKy6BlAQEBAQEBAQEBAQEBBq5TqhFBLIcGRvf/ACgleTO0bsMl+Sk29ofnuSQucXON3Ekk8SdpVJx0zMzvKW6OcjCWYzSC7IrWBwMhwv0x62WeOu87tpwvTxe85Ldo/K0FO6FheAgwgh2dWfcVOTFT2mnGw/5bD+8RieQWM22U9RrKYukdZVnXVU1RIZKh5keeOAHBrRsA6KKbbtBn1Vsk7zL6ghLiGsaXOJsABck8gsVaIm07QsnNHR8BaWtFzsLYtw/3OPy+qnpi82brScNiPiy/x/lYjRYWGwKduWUBAQEBAQEBAQEBAQEBBGtIsxbk6a3i1G+ReLqPL8qlxC22nspRVXLrW0cRAUIO90r3HyIb/apsfZ03DK7aeJ95lKFm2AgwggWknOV8VqaBxbI9utI4YtYcGg7ifbqsb22a/X6r045a91cwwgKGZc7e82l3MgZuVFY60Le4D3nu2Mb57zyC9rSbdkun0uTPPwx091tZs5pwUYu0a8xG2R2PMNHhCs0xxV0Om0ePBHTrPukCzWxAQEBAQEBAQEBAQEBAQEHEz0o+1oJ2jERl46s72z0t5rDJG9ZVtZTnwWj6fhRSqOTWNoxym0xPgJ7zXF7Rxa617dD7qXHPTZ0HCssTjnH5hN1I2wvR41dS2KN0khsxjS4ngAvHlpiI3lRVdWuqKiWd2Mjy7bubg0eQAHkoLS5XV5vUvMu1mbkT7XVNjdfs2gvkts7o3X5kgeqUrzTsaLT+tlis9vK7qSlZExrI2hjGiwaNgAVuI26Q6itYrG1Y6PZeshAQEBAQEBAQEBAQEBAQEBBh7QQQcCLeqCic68huo6l0ZHcPejO4sOHmMCqd68s7OU1ennDkmvjw5dJVPikbJE4se03BHseIPBYxOyLFltitFqp3k/SVHqgVML2u3ujs5p52JBH1U0Xb7FxTHaPijaW1JpJogNjZnHgGNHu5e88Jp4hh+qIZ153y1o7NjTFBe5F7ueRhrEbhjZYWtu12r1/PHLXs4TG2CjaiZ3XLo5yEaam15BaWaziDiGeAH381ZxV2jd0nDtP6WPee8papWwEBAQEBAQEBAQEBAQEBAQEBAQRDSPJSfZtWpJ7TaYgyxfrcfl4391Fl5durX8RnD6e2Tv491PKs5pghHrGoEN5ZAQdjNaemjqWOqw4xg3FtoDtxeMSByWVZiJ6rGktirkicnZetPM17Q5jg5rhcEbQQeCuOrraLRvD0R6ICAgICAgICAgICAgICAgICDRy1lNlNA+aTBow3ud4WjmSsbW5Y3RZstcVJvbwonK+UpKmZ0spu5x8gNzRyCqTMzO8uUzZbZbzezyoaOSZ4ZE0vedw9zwHNeRG7zHitkty0jeU2ydo72XqJrH8MYvbq52PopIx+7cYuEdP1Lfw35NHtORskkaePdP0svfThNPCcM9plGsu5lTwAvjImjG06oIeBzbvHMFYTSYUNRwzJjjmr1j+0YWLWJvo3zlMMop5T91Ie4SdjHn8nYdbKXFfadpbXhur5LenbtPb6StlWXQCAgICAgICAgICAgICAgICAgrjS7XbIIQcdaR3l3W3/AKvRQZp7Q03F8nStP3VsBfDFQNJEb9FwZp5DbSwAEDtXgF7t99zRyCnrXaHVaPTRgx7eZ7u2slsR6IKw0hZDbBI2aIaschIcBg2THZwB/IqG9durQcT0sUn1K9p7/dFGuINwbEbQRiDussGoidn6AyFW9vSwy73xNcfmt3h63Vys7xEuvwX9THW3vDfWSUQEBAQEBAQEBAQEBAQEBAQU9pTcTlDbugjA6XcfclVcvzOc4pM+v+yN5HaDUQh2BmYD01go47qeniJy1394XgVZdiIMICCK6SgPsDicRLGR1vb2JWF+ylxCInBKrmqFy0rp0bOJydFfc6QDprn/ANq1i+V03DZmdPG/1/KUKReEBAQEBAQEBAQEBAQEBAQEFY6XaK0kEwGLDGf4TrN/7nKvmjrEtHxfH1rf9lfMeWkEYggjqNoULUVtyzEwurIWVG1MDJWbxZw3tePiBViJ3h1+DNGWkXhvr1MIC8Fc6UcsNcWUrDctcJJLbjbuNPPaT6LC8tTxPNEV5IQoKJz6/M1aLsaKCM7CImk/M7vO+pKuUjasQ63TY+TDWv0dVZJxAQEBAQEBAQEBAQEBAQEBBx868iispnRYP+JhO54wvyOHmsL15o2V9VgjNjmvnwouogdG9zHgte0lpBxBGKqOUtWazNZ7w3MiZbmpJNeI3afiYfhcPyPNe1tstaXV3wT07eyf5Nz+pJAO0LoH7w8Et8njZbrZSxeJb7Fr8N477N+TO+gAv9pjPIXJ9AF7zQmnUYo/3Qi2X9IwILKFhudnavFgPkZjfmbdF5NlLPxGtY2p/KDMaSS55LnOJJJ2kk4klRTLRZcs3neUpzEzeNXUBzh9zGQ553Eja1g5n2WWOnNKzoNNObJvPaP+7LrCtumEBAQEBAQEBAQEBAQEBAQEBAQRLPLMxlXeSIiOoAx8L7YB/Pmor4+brHdr9Zoa5vir0t+VTZSyfLTyGOZhY4bjvHFp3jmFWmJidpc9lxXx25bRs0ywFGETMPnsRwTdlzy+g0BGMzMpLmvmhPWEOsY4N8hGI/0x4uuCzpSbLul0N807z0j3/wALgyRkuKmibFC3VaPUneXHeVarWKxtDo8WKuKvLVur1IICAgICAgICAgICAgICAgICAgIPCsoo5W6srGyN4OAI8rryYie7G9K3ja0bo5XaP6GTBjoj/puI+huFhOKsqWTh2C/jb7NKPRlSA3MkzhwJYPZt1j6Me6OOFYd+8/8Af2dugzRoobasDSRvf3z/AFLOMdY8LOPR4adqu4As1oQEBAQEBAQEBAQEBAQEBAQEBAQEBAQEBAQEBAQEBAQEBAQEBAQf/9k="/>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AutoShape 6" descr="data:image/jpeg;base64,/9j/4AAQSkZJRgABAQAAAQABAAD/2wCEAAkGBxISEBQUEBIWEhIWERUUGBcUGRIUFRcVFRcWGBUYFBUYHSkgHBslHxcVITEhJykrLi4uGB82ODMsNygtLisBCgoKDg0OGxAQGywmICQvLCwsLC8sLDQsLywsLCwsLCwsLCwsLCwsLCwsLCwsLCwsLCwsLCwsLCwsLCwsLCwsLP/AABEIAMwAzAMBEQACEQEDEQH/xAAcAAEAAgMBAQEAAAAAAAAAAAAABgcBBAUDAgj/xABDEAABAwIBCQYDBQYEBwEAAAABAAIDBBExBQYHEiFBUWFxEyJCgZGxMnKhFCNSwdFDYoKSosIXU2NzJDM0stLh8BX/xAAaAQEAAgMBAAAAAAAAAAAAAAAAAwQCBQYB/8QAMREBAAIBAgUCBQQBBAMAAAAAAAECAwQRBRIhMUETUSIyYXGxI4GRodEVQlLwFDPh/9oADAMBAAIRAxEAPwC8UBAQEBAQEBAQEBAQEBAQEBAQEBAQEBAQEBAQEBAQEBAQEBBxspZ0UcFxJO3WHhadd3o1YTeseVfJq8OP5rQjddpOgbshhfJzcRG38z9FhOaPEKOTi2OPliZ/px5tJ9QfghiaOeu4+tx7LD1pV54vk8Vhrf4k1l/hi/lP6rz1rI/9Vze0PePSdUj4ooj/ADj+5e+tZnHFsnmsOjSaUm/taYjmx4d/S4D3WUZ/eE1OLx/ur/bvUGftDJa8hiPCQEfUXCzjLWVvHxHBfzt90hpauOVutE9sjeLCHD6LOJiey5W9bRvWd3uvWQgICAgICAgICAgICAgICCJZy59wU12RffzDZYHuNP7zvyH0UV8sR2a/U8Qx4ulesq2y1nTVVVxJIQw+Bl2s6Eb/ADuoLXm3dpM+sy5elp6e0OKsFUXo+mRudsa0k8gT7Iyisz2hsf8A5s9r9jJbjqPt7JtLP0Mn/Gf4eD4nN+JpHUEe6MJpaO8PhGIg9KaofG7Wjc5jhvaS0+oSOjKt7Vnes7JjkPSNURENqAJ2cdjZBzvgeh9VLXLMd2zwcUyV6X6x/aysi5bgqma0Dw7i3BzfmbuU9bRbs3WHPTLG9JdFZJhAQEBAQEBAQEBAQedTO2NjnyODWNBJJ2AAbykzs8taKxvPZVGeGfT5yYqYmOHAuwfJ/wCLeWPsq18m/SGg1nEbZPhx9I/KFKJqm/knI89S7VgjLuLsGt+Zx2D3XsRM9k+HT5M07UhN8laOGixqZS4/gj2DoXHafIBSRi922w8JrHXJP8JTQ5uUkXwQM6uGsfMuupIpENjj0uHH8tYdRosLDYOWxZLEdGboMEoNOpyVBJftIY3Xxu1t/VeTWJR2w47fNWHCyhmHRybWB0LuLDs/ldcW6WWE44U8nDcF+0bfZEsr5g1EQLoSJ2jc3uv/AJTj5FRzjmGtzcLyU60nf8opIwtJDgWuBsQQQQeBBWDWTWaztL2oK2SGQSQvLHjAj2PEckidp3hnjyWx25qztK3MzM8mVYEctmVAGGDX2xLOfJWaZObpPd0Wj11c0ctulvylilXxAQEBAQEBAQEAoKg0g50mpkMMLvuGHaR+0eN/yjd68FVyX3naHO8Q1nq25K/LH9oco2sTjNPMYygS1d2sxbHg5w4u4Dlj0UlMe/WW40fDeb48vb2WPTU7I2hkbQxgwDRYBTdm8rWKxtWNoei9ZCAgICDCAgIOPl/N2Crb942z90jbB4/UcisLViVfUaXHnja0fv5VRl/IctJJqyi7TfVePhcOXA8lBasw5vU6S+Cdp7e7Qp53Me17HFrmkEEYgheK9bTWd47rtzNzhFZAHGwmZZsjRx3OA4G3urdL80Oo0epjPTfzHd31mtiAgICAgICAgh+krLpp6cRMNpJrt2YiPxnzvb14KLLbaNmu4lqPTx8sd5/Cn1Wc2nej3NgSWqZ23aD9204OI8ZHAHDmFJjpv1lueG6OLfq3j7f5WSp29YQEBAQYugICDCAvAQaOWslx1MLopRsO0He125w5heTG8bIs2KuWk0spTKVC+CZ8Ugs5jrciNzhyIsVWmNp2cpnw2xXmsunmflk0lWx9+47uP4ajiNvkbHyWVLcs7pdHn9HLE+O0r1CuOqEBAQEBAQEBBS2ket7XKDxfZG1sY8tp+riqmWd7OZ4lk5s8x7dHFyLQGoqIoh43gE8G4uPkAVhEbzsrafF6uStPdecELWNa1gs1oDQOAGCtuvrWKxtD7R6ICCLZ6Z4Mom6jAJKlwu1hwaPxSW224DesbW2VdTqa4Y+qsq/OOuqDeSoe0Hwxns2joGqGby0uXiGS3loF8uJlkJ+d/wCqx5lf/wAvJ7y3KPLFXCbx1Mg5FxcPR117F5SU12Ws907zUz+7RzYqwNY8mzZG7GE7g8eE88Oikrk37trpeIxknlv0lPFI2YgwgIIBpUyaNWKoaNod2T/lNywnoQR/EFFkjy1PFcO9IvHjor5ROfXvmfW9tQwPJu7sw0nmzum/PZfzVuk71h1mkvz4az9HZWayICAgICAgIPzzlWYvnlccXSvPq4qjPdx+a3NktP1lJtGEINY5x8MTreZAWePu2HCa75Zn6LTVh0IgIOfl/KraWmkmfgxuwficdjWjqbLyZ2hHkyRjrNpUVNO+aR80x1pHu1ifyHIYeSr2ndy2ozTe0zLpZEyNNVSdnA25tck7GtHFx3LytZtO0McGnvmty0SZujOrttkiB6u/RSejZejhOX3hxcu5qVVI3WlYDHcDXYdZoJwB3j0ssLUmvdVz6LLhje0dPeHCcLrFVidlx5j5SdPRRl5u9t43Hjq4E87W87qxSd4dVos05cMWnv2d5ZLYgwg4ee8Afk+oBF7R646sIcPZY27K+qrzYbRPspph2Ku5Ke629E1QXUb2nwTEDo4A+91Ywz0dDwq2+GY9pTdTNmICAgICAgIKAzipOxq54/wyut0JuPoQqVo2mYcjqacmW1fq6WYOU2wVjdc2ZIDGScATbVvyvs81ljnaVrhuaMebafPRcCsOlEGEFSaSM4RUziniN4Yj3iMHSb/JuHW6hvbw0vEdTE/BXwjEbCbAC5OwAbyomk6zK88zchikpWsI+8d35D+8d3QYK3jryw6rR6f0cUR58u6s1pEtI+V4oqN8TiDLKAGt32uCXHgBb1sostoiuzX8RzVphms95U4qzmlpaMoyKMk4GZ1vIAKbH2dJwuP0P3S5SNkwgIOTnW61DUk/5D/ZeW7Is/8A67fZScOCrS5C3dauiFv/AA853dsB6MH6qfB2lveEx+nb7p8p22EBAQEBAQEFY6UsgODxVRi7HANkt4XDY13Qiw6jmq+avXdo+Kaad/Vjt5V4QoWnhJ8iZ+VNO0MkaKiMbBrEiQDhrbx19VJXJMNrp+J2pHLfq7n+KUVv+mlv1ZZZ+pC//qeL2lwsvaQamoaY4GCnY4WLr60hHAHBvlt5rGcirn4lMxtToisMVgoplp735pT7Rpm32sgqZR93Ge4D4pBv6N9+ilxU3neWz4bpee3q27R2+611Zb9D87c+Iqa8cFpZ8LYsZ8xGJ5BRXyxHSGu1fEKYvhr1t+FTV1ZJNI6SVxe9xuSf/tg5KtM79Zc9kyWyW5rT1e2SMmSVMrY4hcnE7mt3uceCRG87M8GC2a/LVdGS6FsELImfCxtuZOJJ5kknzVmI2jZ1mLHGKkUr4bS9SMIC8ER0nZREVF2YPfmeGD5R3nnpsA/iWN56KeuycmKfqq2MbFA5ae66dG1H2dAw75HOk8ibD6BWsUbVdNw6nLgj69UpUi8ICAgICAgIPOogbIxzHtDmOBBB2gg4gpMbvLVi0bT2VdnTo9kjJfRgyR4mO/fb8t/iH16qtfFMdmi1XDLVnmxdY9vKE1FK+M2kY5h4OBb7qKejV2pavzRs8bIx3ekEDnmzGlx4NBJ+iPa1tbtG6Z5r5gSzEPqgYYr/AAnZI/y8I67VLTFM92z0vDb3nmydI/taTWxwRWGrHExvINa0Kx0iG9+HHX2iFZZ35/OlvFRksjwdJg5/y/hH1Ve+XfpDSaviU2+DF290EUTUOrkHIM1W+0bbMB7zz8LR+Z5Be1rMrWm0t89tq9vdbGQciRUkepELk7XPPxOPPlwCnrWIdLp9PTBXlr/LpLJOwgLwfMkgaCXEAAXJOwADElBSmdeWzW1Re3/ksuyPm0Ha7zx6WUN7buc1+p9S20doa2TqJ00rIo/ie4NHnifLHyWERvOyhjxzkvFY8v0DQ0rYomRs+FjGsHRoACuxG0bOvpSKViseHuvWQgICAgICAgICDzmgY8We0OHBwB902eTWJ7ucc26O9/ssN/8AbZ+ix5K+yH/xsP8Awj+Ib9PSxxi0bGsHBoA9l7EbJa1rXtBWVTImOkkcGsaLknABJnbrJe8UibW7KbzxzskrHlrCWU4PdbhrW8T/ANNyq3vNvs5vWa22edo+VGVgoJjmrmU6a0lSCyLENwe8f2t+vus6037tto+HTk+PJ0j28ysmlpmRsDI2hjBgGiwCniNm+rSKxtWNoeiMheAg+XvABJIAAuSdgA5lBVWfWeH2m9PSk9gD33jZ2ltw/c9+ijtZp9drYmOSiKxssFE0dp3laujLNvs2fapR33ttGD4WHF1uJ9uqsYqbfFLe8N0vJHq27z2+yfKZthAQEBAQEBAQEBAQEBBVGkzOIyymmjP3UZ79vFJw6N97qtlvvOzQcT1XNb0q9o7/AHQYKJqVi5l5nBobPVN7+LIzg3g5448Bu64S0p5lvtDw+K/qZY6+ITpStwwgLwEGhljK8NLH2k7wxuAGLnHg1o2kpM7ML5K0je0qnznztnrSWNvFT3+AfE/nIR7YdVFa7SavXzf4a9IcWOMBR7tTa0ynWYeZpnc2epbaAbWtP7Q7jb8Hv0UuPHv1ns2eg0PqTGTJHTx9f/i2ALYKy6BlAQEBAQEBAQEBAQEBBq5TqhFBLIcGRvf/ACgleTO0bsMl+Sk29ofnuSQucXON3Ekk8SdpVJx0zMzvKW6OcjCWYzSC7IrWBwMhwv0x62WeOu87tpwvTxe85Ldo/K0FO6FheAgwgh2dWfcVOTFT2mnGw/5bD+8RieQWM22U9RrKYukdZVnXVU1RIZKh5keeOAHBrRsA6KKbbtBn1Vsk7zL6ghLiGsaXOJsABck8gsVaIm07QsnNHR8BaWtFzsLYtw/3OPy+qnpi82brScNiPiy/x/lYjRYWGwKduWUBAQEBAQEBAQEBAQEBBGtIsxbk6a3i1G+ReLqPL8qlxC22nspRVXLrW0cRAUIO90r3HyIb/apsfZ03DK7aeJ95lKFm2AgwggWknOV8VqaBxbI9utI4YtYcGg7ifbqsb22a/X6r045a91cwwgKGZc7e82l3MgZuVFY60Le4D3nu2Mb57zyC9rSbdkun0uTPPwx091tZs5pwUYu0a8xG2R2PMNHhCs0xxV0Om0ePBHTrPukCzWxAQEBAQEBAQEBAQEBAQEHEz0o+1oJ2jERl46s72z0t5rDJG9ZVtZTnwWj6fhRSqOTWNoxym0xPgJ7zXF7Rxa617dD7qXHPTZ0HCssTjnH5hN1I2wvR41dS2KN0khsxjS4ngAvHlpiI3lRVdWuqKiWd2Mjy7bubg0eQAHkoLS5XV5vUvMu1mbkT7XVNjdfs2gvkts7o3X5kgeqUrzTsaLT+tlis9vK7qSlZExrI2hjGiwaNgAVuI26Q6itYrG1Y6PZeshAQEBAQEBAQEBAQEBAQEBBh7QQQcCLeqCic68huo6l0ZHcPejO4sOHmMCqd68s7OU1ennDkmvjw5dJVPikbJE4se03BHseIPBYxOyLFltitFqp3k/SVHqgVML2u3ujs5p52JBH1U0Xb7FxTHaPijaW1JpJogNjZnHgGNHu5e88Jp4hh+qIZ153y1o7NjTFBe5F7ueRhrEbhjZYWtu12r1/PHLXs4TG2CjaiZ3XLo5yEaam15BaWaziDiGeAH381ZxV2jd0nDtP6WPee8papWwEBAQEBAQEBAQEBAQEBAQEBAQRDSPJSfZtWpJ7TaYgyxfrcfl4391Fl5durX8RnD6e2Tv491PKs5pghHrGoEN5ZAQdjNaemjqWOqw4xg3FtoDtxeMSByWVZiJ6rGktirkicnZetPM17Q5jg5rhcEbQQeCuOrraLRvD0R6ICAgICAgICAgICAgICAgICDRy1lNlNA+aTBow3ud4WjmSsbW5Y3RZstcVJvbwonK+UpKmZ0spu5x8gNzRyCqTMzO8uUzZbZbzezyoaOSZ4ZE0vedw9zwHNeRG7zHitkty0jeU2ydo72XqJrH8MYvbq52PopIx+7cYuEdP1Lfw35NHtORskkaePdP0svfThNPCcM9plGsu5lTwAvjImjG06oIeBzbvHMFYTSYUNRwzJjjmr1j+0YWLWJvo3zlMMop5T91Ie4SdjHn8nYdbKXFfadpbXhur5LenbtPb6StlWXQCAgICAgICAgICAgICAgICAgrjS7XbIIQcdaR3l3W3/AKvRQZp7Q03F8nStP3VsBfDFQNJEb9FwZp5DbSwAEDtXgF7t99zRyCnrXaHVaPTRgx7eZ7u2slsR6IKw0hZDbBI2aIaschIcBg2THZwB/IqG9durQcT0sUn1K9p7/dFGuINwbEbQRiDussGoidn6AyFW9vSwy73xNcfmt3h63Vys7xEuvwX9THW3vDfWSUQEBAQEBAQEBAQEBAQEBAQU9pTcTlDbugjA6XcfclVcvzOc4pM+v+yN5HaDUQh2BmYD01go47qeniJy1394XgVZdiIMICCK6SgPsDicRLGR1vb2JWF+ylxCInBKrmqFy0rp0bOJydFfc6QDprn/ANq1i+V03DZmdPG/1/KUKReEBAQEBAQEBAQEBAQEBAQEFY6XaK0kEwGLDGf4TrN/7nKvmjrEtHxfH1rf9lfMeWkEYggjqNoULUVtyzEwurIWVG1MDJWbxZw3tePiBViJ3h1+DNGWkXhvr1MIC8Fc6UcsNcWUrDctcJJLbjbuNPPaT6LC8tTxPNEV5IQoKJz6/M1aLsaKCM7CImk/M7vO+pKuUjasQ63TY+TDWv0dVZJxAQEBAQEBAQEBAQEBAQEBBx868iispnRYP+JhO54wvyOHmsL15o2V9VgjNjmvnwouogdG9zHgte0lpBxBGKqOUtWazNZ7w3MiZbmpJNeI3afiYfhcPyPNe1tstaXV3wT07eyf5Nz+pJAO0LoH7w8Et8njZbrZSxeJb7Fr8N477N+TO+gAv9pjPIXJ9AF7zQmnUYo/3Qi2X9IwILKFhudnavFgPkZjfmbdF5NlLPxGtY2p/KDMaSS55LnOJJJ2kk4klRTLRZcs3neUpzEzeNXUBzh9zGQ553Eja1g5n2WWOnNKzoNNObJvPaP+7LrCtumEBAQEBAQEBAQEBAQEBAQEBAQRLPLMxlXeSIiOoAx8L7YB/Pmor4+brHdr9Zoa5vir0t+VTZSyfLTyGOZhY4bjvHFp3jmFWmJidpc9lxXx25bRs0ywFGETMPnsRwTdlzy+g0BGMzMpLmvmhPWEOsY4N8hGI/0x4uuCzpSbLul0N807z0j3/wALgyRkuKmibFC3VaPUneXHeVarWKxtDo8WKuKvLVur1IICAgICAgICAgICAgICAgICAgIPCsoo5W6srGyN4OAI8rryYie7G9K3ja0bo5XaP6GTBjoj/puI+huFhOKsqWTh2C/jb7NKPRlSA3MkzhwJYPZt1j6Me6OOFYd+8/8Af2dugzRoobasDSRvf3z/AFLOMdY8LOPR4adqu4As1oQEBAQEBAQEBAQEBAQEBAQEBAQEBAQEBAQEBAQEBAQEBAQEBAQf/9k="/>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 name="灯片编号占位符 7"/>
          <p:cNvSpPr>
            <a:spLocks noGrp="1"/>
          </p:cNvSpPr>
          <p:nvPr>
            <p:ph type="sldNum" sz="quarter" idx="12"/>
          </p:nvPr>
        </p:nvSpPr>
        <p:spPr/>
        <p:txBody>
          <a:bodyPr/>
          <a:lstStyle/>
          <a:p>
            <a:fld id="{0C913308-F349-4B6D-A68A-DD1791B4A57B}" type="slidenum">
              <a:rPr lang="zh-CN" altLang="en-US" smtClean="0"/>
              <a:t>18</a:t>
            </a:fld>
            <a:endParaRPr lang="zh-CN" altLang="en-US" dirty="0"/>
          </a:p>
        </p:txBody>
      </p:sp>
    </p:spTree>
    <p:extLst>
      <p:ext uri="{BB962C8B-B14F-4D97-AF65-F5344CB8AC3E}">
        <p14:creationId xmlns:p14="http://schemas.microsoft.com/office/powerpoint/2010/main" val="3674359618"/>
      </p:ext>
    </p:extLst>
  </p:cSld>
  <p:clrMapOvr>
    <a:masterClrMapping/>
  </p:clrMapOvr>
  <mc:AlternateContent xmlns:mc="http://schemas.openxmlformats.org/markup-compatibility/2006" xmlns:p14="http://schemas.microsoft.com/office/powerpoint/2010/main">
    <mc:Choice Requires="p14">
      <p:transition spd="slow" p14:dur="2000" advTm="13420"/>
    </mc:Choice>
    <mc:Fallback xmlns="">
      <p:transition spd="slow" advTm="13420"/>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srgbClr val="0000CC"/>
                </a:solidFill>
                <a:ea typeface="+mn-ea"/>
                <a:cs typeface="Times New Roman" panose="02020603050405020304" pitchFamily="18" charset="0"/>
              </a:rPr>
              <a:t>Design Goal 1</a:t>
            </a:r>
            <a:endParaRPr lang="zh-CN" altLang="en-US" dirty="0">
              <a:solidFill>
                <a:srgbClr val="0000CC"/>
              </a:solidFill>
              <a:ea typeface="+mn-ea"/>
              <a:cs typeface="Times New Roman" panose="02020603050405020304" pitchFamily="18" charset="0"/>
            </a:endParaRPr>
          </a:p>
        </p:txBody>
      </p:sp>
      <p:sp>
        <p:nvSpPr>
          <p:cNvPr id="3" name="内容占位符 2"/>
          <p:cNvSpPr>
            <a:spLocks noGrp="1"/>
          </p:cNvSpPr>
          <p:nvPr>
            <p:ph idx="1"/>
          </p:nvPr>
        </p:nvSpPr>
        <p:spPr>
          <a:xfrm>
            <a:off x="457200" y="1600200"/>
            <a:ext cx="8363272" cy="4525963"/>
          </a:xfrm>
        </p:spPr>
        <p:txBody>
          <a:bodyPr>
            <a:normAutofit/>
          </a:bodyPr>
          <a:lstStyle/>
          <a:p>
            <a:pPr marL="0" indent="0" algn="just">
              <a:buNone/>
            </a:pPr>
            <a:r>
              <a:rPr lang="en-US" altLang="zh-CN" dirty="0">
                <a:solidFill>
                  <a:srgbClr val="0000CC"/>
                </a:solidFill>
                <a:cs typeface="Times New Roman" panose="02020603050405020304" pitchFamily="18" charset="0"/>
              </a:rPr>
              <a:t>Without prior knowledge </a:t>
            </a:r>
            <a:r>
              <a:rPr lang="en-US" altLang="zh-CN" dirty="0">
                <a:cs typeface="Times New Roman" panose="02020603050405020304" pitchFamily="18" charset="0"/>
              </a:rPr>
              <a:t>of flow size information, how to minimize FCT in commodity data centers?</a:t>
            </a:r>
          </a:p>
        </p:txBody>
      </p:sp>
      <p:sp>
        <p:nvSpPr>
          <p:cNvPr id="4" name="AutoShape 2" descr="data:image/jpeg;base64,/9j/4AAQSkZJRgABAQAAAQABAAD/2wCEAAkGBxISEBQUEBIWEhIWERUUGBcUGRIUFRcVFRcWGBUYFBUYHSkgHBslHxcVITEhJykrLi4uGB82ODMsNygtLisBCgoKDg0OGxAQGywmICQvLCwsLC8sLDQsLywsLCwsLCwsLCwsLCwsLCwsLCwsLCwsLCwsLCwsLCwsLCwsLCwsLP/AABEIAMwAzAMBEQACEQEDEQH/xAAcAAEAAgMBAQEAAAAAAAAAAAAABgcBBAUDAgj/xABDEAABAwIBCQYDBQYEBwEAAAABAAIDBBExBQYHEiFBUWFxEyJCgZGxMnKhFCNSwdFDYoKSosIXU2NzJDM0stLh8BX/xAAaAQEAAgMBAAAAAAAAAAAAAAAAAwQCBQYB/8QAMREBAAIBAgUCBQQBBAMAAAAAAAECAwQRBRIhMUETUSIyYXGxI4GRodEVQlLwFDPh/9oADAMBAAIRAxEAPwC8UBAQEBAQEBAQEBAQEBAQEBAQEBAQEBAQEBAQEBAQEBAQEBBxspZ0UcFxJO3WHhadd3o1YTeseVfJq8OP5rQjddpOgbshhfJzcRG38z9FhOaPEKOTi2OPliZ/px5tJ9QfghiaOeu4+tx7LD1pV54vk8Vhrf4k1l/hi/lP6rz1rI/9Vze0PePSdUj4ooj/ADj+5e+tZnHFsnmsOjSaUm/taYjmx4d/S4D3WUZ/eE1OLx/ur/bvUGftDJa8hiPCQEfUXCzjLWVvHxHBfzt90hpauOVutE9sjeLCHD6LOJiey5W9bRvWd3uvWQgICAgICAgICAgICAgICCJZy59wU12RffzDZYHuNP7zvyH0UV8sR2a/U8Qx4ulesq2y1nTVVVxJIQw+Bl2s6Eb/ADuoLXm3dpM+sy5elp6e0OKsFUXo+mRudsa0k8gT7Iyisz2hsf8A5s9r9jJbjqPt7JtLP0Mn/Gf4eD4nN+JpHUEe6MJpaO8PhGIg9KaofG7Wjc5jhvaS0+oSOjKt7Vnes7JjkPSNURENqAJ2cdjZBzvgeh9VLXLMd2zwcUyV6X6x/aysi5bgqma0Dw7i3BzfmbuU9bRbs3WHPTLG9JdFZJhAQEBAQEBAQEBAQedTO2NjnyODWNBJJ2AAbykzs8taKxvPZVGeGfT5yYqYmOHAuwfJ/wCLeWPsq18m/SGg1nEbZPhx9I/KFKJqm/knI89S7VgjLuLsGt+Zx2D3XsRM9k+HT5M07UhN8laOGixqZS4/gj2DoXHafIBSRi922w8JrHXJP8JTQ5uUkXwQM6uGsfMuupIpENjj0uHH8tYdRosLDYOWxZLEdGboMEoNOpyVBJftIY3Xxu1t/VeTWJR2w47fNWHCyhmHRybWB0LuLDs/ldcW6WWE44U8nDcF+0bfZEsr5g1EQLoSJ2jc3uv/AJTj5FRzjmGtzcLyU60nf8opIwtJDgWuBsQQQQeBBWDWTWaztL2oK2SGQSQvLHjAj2PEckidp3hnjyWx25qztK3MzM8mVYEctmVAGGDX2xLOfJWaZObpPd0Wj11c0ctulvylilXxAQEBAQEBAQEAoKg0g50mpkMMLvuGHaR+0eN/yjd68FVyX3naHO8Q1nq25K/LH9oco2sTjNPMYygS1d2sxbHg5w4u4Dlj0UlMe/WW40fDeb48vb2WPTU7I2hkbQxgwDRYBTdm8rWKxtWNoei9ZCAgICDCAgIOPl/N2Crb942z90jbB4/UcisLViVfUaXHnja0fv5VRl/IctJJqyi7TfVePhcOXA8lBasw5vU6S+Cdp7e7Qp53Me17HFrmkEEYgheK9bTWd47rtzNzhFZAHGwmZZsjRx3OA4G3urdL80Oo0epjPTfzHd31mtiAgICAgICAgh+krLpp6cRMNpJrt2YiPxnzvb14KLLbaNmu4lqPTx8sd5/Cn1Wc2nej3NgSWqZ23aD9204OI8ZHAHDmFJjpv1lueG6OLfq3j7f5WSp29YQEBAQYugICDCAvAQaOWslx1MLopRsO0He125w5heTG8bIs2KuWk0spTKVC+CZ8Ugs5jrciNzhyIsVWmNp2cpnw2xXmsunmflk0lWx9+47uP4ajiNvkbHyWVLcs7pdHn9HLE+O0r1CuOqEBAQEBAQEBBS2ket7XKDxfZG1sY8tp+riqmWd7OZ4lk5s8x7dHFyLQGoqIoh43gE8G4uPkAVhEbzsrafF6uStPdecELWNa1gs1oDQOAGCtuvrWKxtD7R6ICCLZ6Z4Mom6jAJKlwu1hwaPxSW224DesbW2VdTqa4Y+qsq/OOuqDeSoe0Hwxns2joGqGby0uXiGS3loF8uJlkJ+d/wCqx5lf/wAvJ7y3KPLFXCbx1Mg5FxcPR117F5SU12Ws907zUz+7RzYqwNY8mzZG7GE7g8eE88Oikrk37trpeIxknlv0lPFI2YgwgIIBpUyaNWKoaNod2T/lNywnoQR/EFFkjy1PFcO9IvHjor5ROfXvmfW9tQwPJu7sw0nmzum/PZfzVuk71h1mkvz4az9HZWayICAgICAgIPzzlWYvnlccXSvPq4qjPdx+a3NktP1lJtGEINY5x8MTreZAWePu2HCa75Zn6LTVh0IgIOfl/KraWmkmfgxuwficdjWjqbLyZ2hHkyRjrNpUVNO+aR80x1pHu1ifyHIYeSr2ndy2ozTe0zLpZEyNNVSdnA25tck7GtHFx3LytZtO0McGnvmty0SZujOrttkiB6u/RSejZejhOX3hxcu5qVVI3WlYDHcDXYdZoJwB3j0ssLUmvdVz6LLhje0dPeHCcLrFVidlx5j5SdPRRl5u9t43Hjq4E87W87qxSd4dVos05cMWnv2d5ZLYgwg4ee8Afk+oBF7R646sIcPZY27K+qrzYbRPspph2Ku5Ke629E1QXUb2nwTEDo4A+91Ywz0dDwq2+GY9pTdTNmICAgICAgIKAzipOxq54/wyut0JuPoQqVo2mYcjqacmW1fq6WYOU2wVjdc2ZIDGScATbVvyvs81ljnaVrhuaMebafPRcCsOlEGEFSaSM4RUziniN4Yj3iMHSb/JuHW6hvbw0vEdTE/BXwjEbCbAC5OwAbyomk6zK88zchikpWsI+8d35D+8d3QYK3jryw6rR6f0cUR58u6s1pEtI+V4oqN8TiDLKAGt32uCXHgBb1sostoiuzX8RzVphms95U4qzmlpaMoyKMk4GZ1vIAKbH2dJwuP0P3S5SNkwgIOTnW61DUk/5D/ZeW7Is/8A67fZScOCrS5C3dauiFv/AA853dsB6MH6qfB2lveEx+nb7p8p22EBAQEBAQEFY6UsgODxVRi7HANkt4XDY13Qiw6jmq+avXdo+Kaad/Vjt5V4QoWnhJ8iZ+VNO0MkaKiMbBrEiQDhrbx19VJXJMNrp+J2pHLfq7n+KUVv+mlv1ZZZ+pC//qeL2lwsvaQamoaY4GCnY4WLr60hHAHBvlt5rGcirn4lMxtToisMVgoplp735pT7Rpm32sgqZR93Ge4D4pBv6N9+ilxU3neWz4bpee3q27R2+611Zb9D87c+Iqa8cFpZ8LYsZ8xGJ5BRXyxHSGu1fEKYvhr1t+FTV1ZJNI6SVxe9xuSf/tg5KtM79Zc9kyWyW5rT1e2SMmSVMrY4hcnE7mt3uceCRG87M8GC2a/LVdGS6FsELImfCxtuZOJJ5kknzVmI2jZ1mLHGKkUr4bS9SMIC8ER0nZREVF2YPfmeGD5R3nnpsA/iWN56KeuycmKfqq2MbFA5ae66dG1H2dAw75HOk8ibD6BWsUbVdNw6nLgj69UpUi8ICAgICAgIPOogbIxzHtDmOBBB2gg4gpMbvLVi0bT2VdnTo9kjJfRgyR4mO/fb8t/iH16qtfFMdmi1XDLVnmxdY9vKE1FK+M2kY5h4OBb7qKejV2pavzRs8bIx3ekEDnmzGlx4NBJ+iPa1tbtG6Z5r5gSzEPqgYYr/AAnZI/y8I67VLTFM92z0vDb3nmydI/taTWxwRWGrHExvINa0Kx0iG9+HHX2iFZZ35/OlvFRksjwdJg5/y/hH1Ve+XfpDSaviU2+DF290EUTUOrkHIM1W+0bbMB7zz8LR+Z5Be1rMrWm0t89tq9vdbGQciRUkepELk7XPPxOPPlwCnrWIdLp9PTBXlr/LpLJOwgLwfMkgaCXEAAXJOwADElBSmdeWzW1Re3/ksuyPm0Ha7zx6WUN7buc1+p9S20doa2TqJ00rIo/ie4NHnifLHyWERvOyhjxzkvFY8v0DQ0rYomRs+FjGsHRoACuxG0bOvpSKViseHuvWQgICAgICAgICDzmgY8We0OHBwB902eTWJ7ucc26O9/ssN/8AbZ+ix5K+yH/xsP8Awj+Ib9PSxxi0bGsHBoA9l7EbJa1rXtBWVTImOkkcGsaLknABJnbrJe8UibW7KbzxzskrHlrCWU4PdbhrW8T/ANNyq3vNvs5vWa22edo+VGVgoJjmrmU6a0lSCyLENwe8f2t+vus6037tto+HTk+PJ0j28ysmlpmRsDI2hjBgGiwCniNm+rSKxtWNoeiMheAg+XvABJIAAuSdgA5lBVWfWeH2m9PSk9gD33jZ2ltw/c9+ijtZp9drYmOSiKxssFE0dp3laujLNvs2fapR33ttGD4WHF1uJ9uqsYqbfFLe8N0vJHq27z2+yfKZthAQEBAQEBAQEBAQEBBVGkzOIyymmjP3UZ79vFJw6N97qtlvvOzQcT1XNb0q9o7/AHQYKJqVi5l5nBobPVN7+LIzg3g5448Bu64S0p5lvtDw+K/qZY6+ITpStwwgLwEGhljK8NLH2k7wxuAGLnHg1o2kpM7ML5K0je0qnznztnrSWNvFT3+AfE/nIR7YdVFa7SavXzf4a9IcWOMBR7tTa0ynWYeZpnc2epbaAbWtP7Q7jb8Hv0UuPHv1ns2eg0PqTGTJHTx9f/i2ALYKy6BlAQEBAQEBAQEBAQEBBq5TqhFBLIcGRvf/ACgleTO0bsMl+Sk29ofnuSQucXON3Ekk8SdpVJx0zMzvKW6OcjCWYzSC7IrWBwMhwv0x62WeOu87tpwvTxe85Ldo/K0FO6FheAgwgh2dWfcVOTFT2mnGw/5bD+8RieQWM22U9RrKYukdZVnXVU1RIZKh5keeOAHBrRsA6KKbbtBn1Vsk7zL6ghLiGsaXOJsABck8gsVaIm07QsnNHR8BaWtFzsLYtw/3OPy+qnpi82brScNiPiy/x/lYjRYWGwKduWUBAQEBAQEBAQEBAQEBBGtIsxbk6a3i1G+ReLqPL8qlxC22nspRVXLrW0cRAUIO90r3HyIb/apsfZ03DK7aeJ95lKFm2AgwggWknOV8VqaBxbI9utI4YtYcGg7ifbqsb22a/X6r045a91cwwgKGZc7e82l3MgZuVFY60Le4D3nu2Mb57zyC9rSbdkun0uTPPwx091tZs5pwUYu0a8xG2R2PMNHhCs0xxV0Om0ePBHTrPukCzWxAQEBAQEBAQEBAQEBAQEHEz0o+1oJ2jERl46s72z0t5rDJG9ZVtZTnwWj6fhRSqOTWNoxym0xPgJ7zXF7Rxa617dD7qXHPTZ0HCssTjnH5hN1I2wvR41dS2KN0khsxjS4ngAvHlpiI3lRVdWuqKiWd2Mjy7bubg0eQAHkoLS5XV5vUvMu1mbkT7XVNjdfs2gvkts7o3X5kgeqUrzTsaLT+tlis9vK7qSlZExrI2hjGiwaNgAVuI26Q6itYrG1Y6PZeshAQEBAQEBAQEBAQEBAQEBBh7QQQcCLeqCic68huo6l0ZHcPejO4sOHmMCqd68s7OU1ennDkmvjw5dJVPikbJE4se03BHseIPBYxOyLFltitFqp3k/SVHqgVML2u3ujs5p52JBH1U0Xb7FxTHaPijaW1JpJogNjZnHgGNHu5e88Jp4hh+qIZ153y1o7NjTFBe5F7ueRhrEbhjZYWtu12r1/PHLXs4TG2CjaiZ3XLo5yEaam15BaWaziDiGeAH381ZxV2jd0nDtP6WPee8papWwEBAQEBAQEBAQEBAQEBAQEBAQRDSPJSfZtWpJ7TaYgyxfrcfl4391Fl5durX8RnD6e2Tv491PKs5pghHrGoEN5ZAQdjNaemjqWOqw4xg3FtoDtxeMSByWVZiJ6rGktirkicnZetPM17Q5jg5rhcEbQQeCuOrraLRvD0R6ICAgICAgICAgICAgICAgICDRy1lNlNA+aTBow3ud4WjmSsbW5Y3RZstcVJvbwonK+UpKmZ0spu5x8gNzRyCqTMzO8uUzZbZbzezyoaOSZ4ZE0vedw9zwHNeRG7zHitkty0jeU2ydo72XqJrH8MYvbq52PopIx+7cYuEdP1Lfw35NHtORskkaePdP0svfThNPCcM9plGsu5lTwAvjImjG06oIeBzbvHMFYTSYUNRwzJjjmr1j+0YWLWJvo3zlMMop5T91Ie4SdjHn8nYdbKXFfadpbXhur5LenbtPb6StlWXQCAgICAgICAgICAgICAgICAgrjS7XbIIQcdaR3l3W3/AKvRQZp7Q03F8nStP3VsBfDFQNJEb9FwZp5DbSwAEDtXgF7t99zRyCnrXaHVaPTRgx7eZ7u2slsR6IKw0hZDbBI2aIaschIcBg2THZwB/IqG9durQcT0sUn1K9p7/dFGuINwbEbQRiDussGoidn6AyFW9vSwy73xNcfmt3h63Vys7xEuvwX9THW3vDfWSUQEBAQEBAQEBAQEBAQEBAQU9pTcTlDbugjA6XcfclVcvzOc4pM+v+yN5HaDUQh2BmYD01go47qeniJy1394XgVZdiIMICCK6SgPsDicRLGR1vb2JWF+ylxCInBKrmqFy0rp0bOJydFfc6QDprn/ANq1i+V03DZmdPG/1/KUKReEBAQEBAQEBAQEBAQEBAQEFY6XaK0kEwGLDGf4TrN/7nKvmjrEtHxfH1rf9lfMeWkEYggjqNoULUVtyzEwurIWVG1MDJWbxZw3tePiBViJ3h1+DNGWkXhvr1MIC8Fc6UcsNcWUrDctcJJLbjbuNPPaT6LC8tTxPNEV5IQoKJz6/M1aLsaKCM7CImk/M7vO+pKuUjasQ63TY+TDWv0dVZJxAQEBAQEBAQEBAQEBAQEBBx868iispnRYP+JhO54wvyOHmsL15o2V9VgjNjmvnwouogdG9zHgte0lpBxBGKqOUtWazNZ7w3MiZbmpJNeI3afiYfhcPyPNe1tstaXV3wT07eyf5Nz+pJAO0LoH7w8Et8njZbrZSxeJb7Fr8N477N+TO+gAv9pjPIXJ9AF7zQmnUYo/3Qi2X9IwILKFhudnavFgPkZjfmbdF5NlLPxGtY2p/KDMaSS55LnOJJJ2kk4klRTLRZcs3neUpzEzeNXUBzh9zGQ553Eja1g5n2WWOnNKzoNNObJvPaP+7LrCtumEBAQEBAQEBAQEBAQEBAQEBAQRLPLMxlXeSIiOoAx8L7YB/Pmor4+brHdr9Zoa5vir0t+VTZSyfLTyGOZhY4bjvHFp3jmFWmJidpc9lxXx25bRs0ywFGETMPnsRwTdlzy+g0BGMzMpLmvmhPWEOsY4N8hGI/0x4uuCzpSbLul0N807z0j3/wALgyRkuKmibFC3VaPUneXHeVarWKxtDo8WKuKvLVur1IICAgICAgICAgICAgICAgICAgIPCsoo5W6srGyN4OAI8rryYie7G9K3ja0bo5XaP6GTBjoj/puI+huFhOKsqWTh2C/jb7NKPRlSA3MkzhwJYPZt1j6Me6OOFYd+8/8Af2dugzRoobasDSRvf3z/AFLOMdY8LOPR4adqu4As1oQEBAQEBAQEBAQEBAQEBAQEBAQEBAQEBAQEBAQEBAQEBAQEBAQf/9k="/>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 name="AutoShape 4" descr="data:image/jpeg;base64,/9j/4AAQSkZJRgABAQAAAQABAAD/2wCEAAkGBxISEBQUEBIWEhIWERUUGBcUGRIUFRcVFRcWGBUYFBUYHSkgHBslHxcVITEhJykrLi4uGB82ODMsNygtLisBCgoKDg0OGxAQGywmICQvLCwsLC8sLDQsLywsLCwsLCwsLCwsLCwsLCwsLCwsLCwsLCwsLCwsLCwsLCwsLCwsLP/AABEIAMwAzAMBEQACEQEDEQH/xAAcAAEAAgMBAQEAAAAAAAAAAAAABgcBBAUDAgj/xABDEAABAwIBCQYDBQYEBwEAAAABAAIDBBExBQYHEiFBUWFxEyJCgZGxMnKhFCNSwdFDYoKSosIXU2NzJDM0stLh8BX/xAAaAQEAAgMBAAAAAAAAAAAAAAAAAwQCBQYB/8QAMREBAAIBAgUCBQQBBAMAAAAAAAECAwQRBRIhMUETUSIyYXGxI4GRodEVQlLwFDPh/9oADAMBAAIRAxEAPwC8UBAQEBAQEBAQEBAQEBAQEBAQEBAQEBAQEBAQEBAQEBAQEBBxspZ0UcFxJO3WHhadd3o1YTeseVfJq8OP5rQjddpOgbshhfJzcRG38z9FhOaPEKOTi2OPliZ/px5tJ9QfghiaOeu4+tx7LD1pV54vk8Vhrf4k1l/hi/lP6rz1rI/9Vze0PePSdUj4ooj/ADj+5e+tZnHFsnmsOjSaUm/taYjmx4d/S4D3WUZ/eE1OLx/ur/bvUGftDJa8hiPCQEfUXCzjLWVvHxHBfzt90hpauOVutE9sjeLCHD6LOJiey5W9bRvWd3uvWQgICAgICAgICAgICAgICCJZy59wU12RffzDZYHuNP7zvyH0UV8sR2a/U8Qx4ulesq2y1nTVVVxJIQw+Bl2s6Eb/ADuoLXm3dpM+sy5elp6e0OKsFUXo+mRudsa0k8gT7Iyisz2hsf8A5s9r9jJbjqPt7JtLP0Mn/Gf4eD4nN+JpHUEe6MJpaO8PhGIg9KaofG7Wjc5jhvaS0+oSOjKt7Vnes7JjkPSNURENqAJ2cdjZBzvgeh9VLXLMd2zwcUyV6X6x/aysi5bgqma0Dw7i3BzfmbuU9bRbs3WHPTLG9JdFZJhAQEBAQEBAQEBAQedTO2NjnyODWNBJJ2AAbykzs8taKxvPZVGeGfT5yYqYmOHAuwfJ/wCLeWPsq18m/SGg1nEbZPhx9I/KFKJqm/knI89S7VgjLuLsGt+Zx2D3XsRM9k+HT5M07UhN8laOGixqZS4/gj2DoXHafIBSRi922w8JrHXJP8JTQ5uUkXwQM6uGsfMuupIpENjj0uHH8tYdRosLDYOWxZLEdGboMEoNOpyVBJftIY3Xxu1t/VeTWJR2w47fNWHCyhmHRybWB0LuLDs/ldcW6WWE44U8nDcF+0bfZEsr5g1EQLoSJ2jc3uv/AJTj5FRzjmGtzcLyU60nf8opIwtJDgWuBsQQQQeBBWDWTWaztL2oK2SGQSQvLHjAj2PEckidp3hnjyWx25qztK3MzM8mVYEctmVAGGDX2xLOfJWaZObpPd0Wj11c0ctulvylilXxAQEBAQEBAQEAoKg0g50mpkMMLvuGHaR+0eN/yjd68FVyX3naHO8Q1nq25K/LH9oco2sTjNPMYygS1d2sxbHg5w4u4Dlj0UlMe/WW40fDeb48vb2WPTU7I2hkbQxgwDRYBTdm8rWKxtWNoei9ZCAgICDCAgIOPl/N2Crb942z90jbB4/UcisLViVfUaXHnja0fv5VRl/IctJJqyi7TfVePhcOXA8lBasw5vU6S+Cdp7e7Qp53Me17HFrmkEEYgheK9bTWd47rtzNzhFZAHGwmZZsjRx3OA4G3urdL80Oo0epjPTfzHd31mtiAgICAgICAgh+krLpp6cRMNpJrt2YiPxnzvb14KLLbaNmu4lqPTx8sd5/Cn1Wc2nej3NgSWqZ23aD9204OI8ZHAHDmFJjpv1lueG6OLfq3j7f5WSp29YQEBAQYugICDCAvAQaOWslx1MLopRsO0He125w5heTG8bIs2KuWk0spTKVC+CZ8Ugs5jrciNzhyIsVWmNp2cpnw2xXmsunmflk0lWx9+47uP4ajiNvkbHyWVLcs7pdHn9HLE+O0r1CuOqEBAQEBAQEBBS2ket7XKDxfZG1sY8tp+riqmWd7OZ4lk5s8x7dHFyLQGoqIoh43gE8G4uPkAVhEbzsrafF6uStPdecELWNa1gs1oDQOAGCtuvrWKxtD7R6ICCLZ6Z4Mom6jAJKlwu1hwaPxSW224DesbW2VdTqa4Y+qsq/OOuqDeSoe0Hwxns2joGqGby0uXiGS3loF8uJlkJ+d/wCqx5lf/wAvJ7y3KPLFXCbx1Mg5FxcPR117F5SU12Ws907zUz+7RzYqwNY8mzZG7GE7g8eE88Oikrk37trpeIxknlv0lPFI2YgwgIIBpUyaNWKoaNod2T/lNywnoQR/EFFkjy1PFcO9IvHjor5ROfXvmfW9tQwPJu7sw0nmzum/PZfzVuk71h1mkvz4az9HZWayICAgICAgIPzzlWYvnlccXSvPq4qjPdx+a3NktP1lJtGEINY5x8MTreZAWePu2HCa75Zn6LTVh0IgIOfl/KraWmkmfgxuwficdjWjqbLyZ2hHkyRjrNpUVNO+aR80x1pHu1ifyHIYeSr2ndy2ozTe0zLpZEyNNVSdnA25tck7GtHFx3LytZtO0McGnvmty0SZujOrttkiB6u/RSejZejhOX3hxcu5qVVI3WlYDHcDXYdZoJwB3j0ssLUmvdVz6LLhje0dPeHCcLrFVidlx5j5SdPRRl5u9t43Hjq4E87W87qxSd4dVos05cMWnv2d5ZLYgwg4ee8Afk+oBF7R646sIcPZY27K+qrzYbRPspph2Ku5Ke629E1QXUb2nwTEDo4A+91Ywz0dDwq2+GY9pTdTNmICAgICAgIKAzipOxq54/wyut0JuPoQqVo2mYcjqacmW1fq6WYOU2wVjdc2ZIDGScATbVvyvs81ljnaVrhuaMebafPRcCsOlEGEFSaSM4RUziniN4Yj3iMHSb/JuHW6hvbw0vEdTE/BXwjEbCbAC5OwAbyomk6zK88zchikpWsI+8d35D+8d3QYK3jryw6rR6f0cUR58u6s1pEtI+V4oqN8TiDLKAGt32uCXHgBb1sostoiuzX8RzVphms95U4qzmlpaMoyKMk4GZ1vIAKbH2dJwuP0P3S5SNkwgIOTnW61DUk/5D/ZeW7Is/8A67fZScOCrS5C3dauiFv/AA853dsB6MH6qfB2lveEx+nb7p8p22EBAQEBAQEFY6UsgODxVRi7HANkt4XDY13Qiw6jmq+avXdo+Kaad/Vjt5V4QoWnhJ8iZ+VNO0MkaKiMbBrEiQDhrbx19VJXJMNrp+J2pHLfq7n+KUVv+mlv1ZZZ+pC//qeL2lwsvaQamoaY4GCnY4WLr60hHAHBvlt5rGcirn4lMxtToisMVgoplp735pT7Rpm32sgqZR93Ge4D4pBv6N9+ilxU3neWz4bpee3q27R2+611Zb9D87c+Iqa8cFpZ8LYsZ8xGJ5BRXyxHSGu1fEKYvhr1t+FTV1ZJNI6SVxe9xuSf/tg5KtM79Zc9kyWyW5rT1e2SMmSVMrY4hcnE7mt3uceCRG87M8GC2a/LVdGS6FsELImfCxtuZOJJ5kknzVmI2jZ1mLHGKkUr4bS9SMIC8ER0nZREVF2YPfmeGD5R3nnpsA/iWN56KeuycmKfqq2MbFA5ae66dG1H2dAw75HOk8ibD6BWsUbVdNw6nLgj69UpUi8ICAgICAgIPOogbIxzHtDmOBBB2gg4gpMbvLVi0bT2VdnTo9kjJfRgyR4mO/fb8t/iH16qtfFMdmi1XDLVnmxdY9vKE1FK+M2kY5h4OBb7qKejV2pavzRs8bIx3ekEDnmzGlx4NBJ+iPa1tbtG6Z5r5gSzEPqgYYr/AAnZI/y8I67VLTFM92z0vDb3nmydI/taTWxwRWGrHExvINa0Kx0iG9+HHX2iFZZ35/OlvFRksjwdJg5/y/hH1Ve+XfpDSaviU2+DF290EUTUOrkHIM1W+0bbMB7zz8LR+Z5Be1rMrWm0t89tq9vdbGQciRUkepELk7XPPxOPPlwCnrWIdLp9PTBXlr/LpLJOwgLwfMkgaCXEAAXJOwADElBSmdeWzW1Re3/ksuyPm0Ha7zx6WUN7buc1+p9S20doa2TqJ00rIo/ie4NHnifLHyWERvOyhjxzkvFY8v0DQ0rYomRs+FjGsHRoACuxG0bOvpSKViseHuvWQgICAgICAgICDzmgY8We0OHBwB902eTWJ7ucc26O9/ssN/8AbZ+ix5K+yH/xsP8Awj+Ib9PSxxi0bGsHBoA9l7EbJa1rXtBWVTImOkkcGsaLknABJnbrJe8UibW7KbzxzskrHlrCWU4PdbhrW8T/ANNyq3vNvs5vWa22edo+VGVgoJjmrmU6a0lSCyLENwe8f2t+vus6037tto+HTk+PJ0j28ysmlpmRsDI2hjBgGiwCniNm+rSKxtWNoeiMheAg+XvABJIAAuSdgA5lBVWfWeH2m9PSk9gD33jZ2ltw/c9+ijtZp9drYmOSiKxssFE0dp3laujLNvs2fapR33ttGD4WHF1uJ9uqsYqbfFLe8N0vJHq27z2+yfKZthAQEBAQEBAQEBAQEBBVGkzOIyymmjP3UZ79vFJw6N97qtlvvOzQcT1XNb0q9o7/AHQYKJqVi5l5nBobPVN7+LIzg3g5448Bu64S0p5lvtDw+K/qZY6+ITpStwwgLwEGhljK8NLH2k7wxuAGLnHg1o2kpM7ML5K0je0qnznztnrSWNvFT3+AfE/nIR7YdVFa7SavXzf4a9IcWOMBR7tTa0ynWYeZpnc2epbaAbWtP7Q7jb8Hv0UuPHv1ns2eg0PqTGTJHTx9f/i2ALYKy6BlAQEBAQEBAQEBAQEBBq5TqhFBLIcGRvf/ACgleTO0bsMl+Sk29ofnuSQucXON3Ekk8SdpVJx0zMzvKW6OcjCWYzSC7IrWBwMhwv0x62WeOu87tpwvTxe85Ldo/K0FO6FheAgwgh2dWfcVOTFT2mnGw/5bD+8RieQWM22U9RrKYukdZVnXVU1RIZKh5keeOAHBrRsA6KKbbtBn1Vsk7zL6ghLiGsaXOJsABck8gsVaIm07QsnNHR8BaWtFzsLYtw/3OPy+qnpi82brScNiPiy/x/lYjRYWGwKduWUBAQEBAQEBAQEBAQEBBGtIsxbk6a3i1G+ReLqPL8qlxC22nspRVXLrW0cRAUIO90r3HyIb/apsfZ03DK7aeJ95lKFm2AgwggWknOV8VqaBxbI9utI4YtYcGg7ifbqsb22a/X6r045a91cwwgKGZc7e82l3MgZuVFY60Le4D3nu2Mb57zyC9rSbdkun0uTPPwx091tZs5pwUYu0a8xG2R2PMNHhCs0xxV0Om0ePBHTrPukCzWxAQEBAQEBAQEBAQEBAQEHEz0o+1oJ2jERl46s72z0t5rDJG9ZVtZTnwWj6fhRSqOTWNoxym0xPgJ7zXF7Rxa617dD7qXHPTZ0HCssTjnH5hN1I2wvR41dS2KN0khsxjS4ngAvHlpiI3lRVdWuqKiWd2Mjy7bubg0eQAHkoLS5XV5vUvMu1mbkT7XVNjdfs2gvkts7o3X5kgeqUrzTsaLT+tlis9vK7qSlZExrI2hjGiwaNgAVuI26Q6itYrG1Y6PZeshAQEBAQEBAQEBAQEBAQEBBh7QQQcCLeqCic68huo6l0ZHcPejO4sOHmMCqd68s7OU1ennDkmvjw5dJVPikbJE4se03BHseIPBYxOyLFltitFqp3k/SVHqgVML2u3ujs5p52JBH1U0Xb7FxTHaPijaW1JpJogNjZnHgGNHu5e88Jp4hh+qIZ153y1o7NjTFBe5F7ueRhrEbhjZYWtu12r1/PHLXs4TG2CjaiZ3XLo5yEaam15BaWaziDiGeAH381ZxV2jd0nDtP6WPee8papWwEBAQEBAQEBAQEBAQEBAQEBAQRDSPJSfZtWpJ7TaYgyxfrcfl4391Fl5durX8RnD6e2Tv491PKs5pghHrGoEN5ZAQdjNaemjqWOqw4xg3FtoDtxeMSByWVZiJ6rGktirkicnZetPM17Q5jg5rhcEbQQeCuOrraLRvD0R6ICAgICAgICAgICAgICAgICDRy1lNlNA+aTBow3ud4WjmSsbW5Y3RZstcVJvbwonK+UpKmZ0spu5x8gNzRyCqTMzO8uUzZbZbzezyoaOSZ4ZE0vedw9zwHNeRG7zHitkty0jeU2ydo72XqJrH8MYvbq52PopIx+7cYuEdP1Lfw35NHtORskkaePdP0svfThNPCcM9plGsu5lTwAvjImjG06oIeBzbvHMFYTSYUNRwzJjjmr1j+0YWLWJvo3zlMMop5T91Ie4SdjHn8nYdbKXFfadpbXhur5LenbtPb6StlWXQCAgICAgICAgICAgICAgICAgrjS7XbIIQcdaR3l3W3/AKvRQZp7Q03F8nStP3VsBfDFQNJEb9FwZp5DbSwAEDtXgF7t99zRyCnrXaHVaPTRgx7eZ7u2slsR6IKw0hZDbBI2aIaschIcBg2THZwB/IqG9durQcT0sUn1K9p7/dFGuINwbEbQRiDussGoidn6AyFW9vSwy73xNcfmt3h63Vys7xEuvwX9THW3vDfWSUQEBAQEBAQEBAQEBAQEBAQU9pTcTlDbugjA6XcfclVcvzOc4pM+v+yN5HaDUQh2BmYD01go47qeniJy1394XgVZdiIMICCK6SgPsDicRLGR1vb2JWF+ylxCInBKrmqFy0rp0bOJydFfc6QDprn/ANq1i+V03DZmdPG/1/KUKReEBAQEBAQEBAQEBAQEBAQEFY6XaK0kEwGLDGf4TrN/7nKvmjrEtHxfH1rf9lfMeWkEYggjqNoULUVtyzEwurIWVG1MDJWbxZw3tePiBViJ3h1+DNGWkXhvr1MIC8Fc6UcsNcWUrDctcJJLbjbuNPPaT6LC8tTxPNEV5IQoKJz6/M1aLsaKCM7CImk/M7vO+pKuUjasQ63TY+TDWv0dVZJxAQEBAQEBAQEBAQEBAQEBBx868iispnRYP+JhO54wvyOHmsL15o2V9VgjNjmvnwouogdG9zHgte0lpBxBGKqOUtWazNZ7w3MiZbmpJNeI3afiYfhcPyPNe1tstaXV3wT07eyf5Nz+pJAO0LoH7w8Et8njZbrZSxeJb7Fr8N477N+TO+gAv9pjPIXJ9AF7zQmnUYo/3Qi2X9IwILKFhudnavFgPkZjfmbdF5NlLPxGtY2p/KDMaSS55LnOJJJ2kk4klRTLRZcs3neUpzEzeNXUBzh9zGQ553Eja1g5n2WWOnNKzoNNObJvPaP+7LrCtumEBAQEBAQEBAQEBAQEBAQEBAQRLPLMxlXeSIiOoAx8L7YB/Pmor4+brHdr9Zoa5vir0t+VTZSyfLTyGOZhY4bjvHFp3jmFWmJidpc9lxXx25bRs0ywFGETMPnsRwTdlzy+g0BGMzMpLmvmhPWEOsY4N8hGI/0x4uuCzpSbLul0N807z0j3/wALgyRkuKmibFC3VaPUneXHeVarWKxtDo8WKuKvLVur1IICAgICAgICAgICAgICAgICAgIPCsoo5W6srGyN4OAI8rryYie7G9K3ja0bo5XaP6GTBjoj/puI+huFhOKsqWTh2C/jb7NKPRlSA3MkzhwJYPZt1j6Me6OOFYd+8/8Af2dugzRoobasDSRvf3z/AFLOMdY8LOPR4adqu4As1oQEBAQEBAQEBAQEBAQEBAQEBAQEBAQEBAQEBAQEBAQEBAQEBAQf/9k="/>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AutoShape 6" descr="data:image/jpeg;base64,/9j/4AAQSkZJRgABAQAAAQABAAD/2wCEAAkGBxISEBQUEBIWEhIWERUUGBcUGRIUFRcVFRcWGBUYFBUYHSkgHBslHxcVITEhJykrLi4uGB82ODMsNygtLisBCgoKDg0OGxAQGywmICQvLCwsLC8sLDQsLywsLCwsLCwsLCwsLCwsLCwsLCwsLCwsLCwsLCwsLCwsLCwsLCwsLP/AABEIAMwAzAMBEQACEQEDEQH/xAAcAAEAAgMBAQEAAAAAAAAAAAAABgcBBAUDAgj/xABDEAABAwIBCQYDBQYEBwEAAAABAAIDBBExBQYHEiFBUWFxEyJCgZGxMnKhFCNSwdFDYoKSosIXU2NzJDM0stLh8BX/xAAaAQEAAgMBAAAAAAAAAAAAAAAAAwQCBQYB/8QAMREBAAIBAgUCBQQBBAMAAAAAAAECAwQRBRIhMUETUSIyYXGxI4GRodEVQlLwFDPh/9oADAMBAAIRAxEAPwC8UBAQEBAQEBAQEBAQEBAQEBAQEBAQEBAQEBAQEBAQEBAQEBBxspZ0UcFxJO3WHhadd3o1YTeseVfJq8OP5rQjddpOgbshhfJzcRG38z9FhOaPEKOTi2OPliZ/px5tJ9QfghiaOeu4+tx7LD1pV54vk8Vhrf4k1l/hi/lP6rz1rI/9Vze0PePSdUj4ooj/ADj+5e+tZnHFsnmsOjSaUm/taYjmx4d/S4D3WUZ/eE1OLx/ur/bvUGftDJa8hiPCQEfUXCzjLWVvHxHBfzt90hpauOVutE9sjeLCHD6LOJiey5W9bRvWd3uvWQgICAgICAgICAgICAgICCJZy59wU12RffzDZYHuNP7zvyH0UV8sR2a/U8Qx4ulesq2y1nTVVVxJIQw+Bl2s6Eb/ADuoLXm3dpM+sy5elp6e0OKsFUXo+mRudsa0k8gT7Iyisz2hsf8A5s9r9jJbjqPt7JtLP0Mn/Gf4eD4nN+JpHUEe6MJpaO8PhGIg9KaofG7Wjc5jhvaS0+oSOjKt7Vnes7JjkPSNURENqAJ2cdjZBzvgeh9VLXLMd2zwcUyV6X6x/aysi5bgqma0Dw7i3BzfmbuU9bRbs3WHPTLG9JdFZJhAQEBAQEBAQEBAQedTO2NjnyODWNBJJ2AAbykzs8taKxvPZVGeGfT5yYqYmOHAuwfJ/wCLeWPsq18m/SGg1nEbZPhx9I/KFKJqm/knI89S7VgjLuLsGt+Zx2D3XsRM9k+HT5M07UhN8laOGixqZS4/gj2DoXHafIBSRi922w8JrHXJP8JTQ5uUkXwQM6uGsfMuupIpENjj0uHH8tYdRosLDYOWxZLEdGboMEoNOpyVBJftIY3Xxu1t/VeTWJR2w47fNWHCyhmHRybWB0LuLDs/ldcW6WWE44U8nDcF+0bfZEsr5g1EQLoSJ2jc3uv/AJTj5FRzjmGtzcLyU60nf8opIwtJDgWuBsQQQQeBBWDWTWaztL2oK2SGQSQvLHjAj2PEckidp3hnjyWx25qztK3MzM8mVYEctmVAGGDX2xLOfJWaZObpPd0Wj11c0ctulvylilXxAQEBAQEBAQEAoKg0g50mpkMMLvuGHaR+0eN/yjd68FVyX3naHO8Q1nq25K/LH9oco2sTjNPMYygS1d2sxbHg5w4u4Dlj0UlMe/WW40fDeb48vb2WPTU7I2hkbQxgwDRYBTdm8rWKxtWNoei9ZCAgICDCAgIOPl/N2Crb942z90jbB4/UcisLViVfUaXHnja0fv5VRl/IctJJqyi7TfVePhcOXA8lBasw5vU6S+Cdp7e7Qp53Me17HFrmkEEYgheK9bTWd47rtzNzhFZAHGwmZZsjRx3OA4G3urdL80Oo0epjPTfzHd31mtiAgICAgICAgh+krLpp6cRMNpJrt2YiPxnzvb14KLLbaNmu4lqPTx8sd5/Cn1Wc2nej3NgSWqZ23aD9204OI8ZHAHDmFJjpv1lueG6OLfq3j7f5WSp29YQEBAQYugICDCAvAQaOWslx1MLopRsO0He125w5heTG8bIs2KuWk0spTKVC+CZ8Ugs5jrciNzhyIsVWmNp2cpnw2xXmsunmflk0lWx9+47uP4ajiNvkbHyWVLcs7pdHn9HLE+O0r1CuOqEBAQEBAQEBBS2ket7XKDxfZG1sY8tp+riqmWd7OZ4lk5s8x7dHFyLQGoqIoh43gE8G4uPkAVhEbzsrafF6uStPdecELWNa1gs1oDQOAGCtuvrWKxtD7R6ICCLZ6Z4Mom6jAJKlwu1hwaPxSW224DesbW2VdTqa4Y+qsq/OOuqDeSoe0Hwxns2joGqGby0uXiGS3loF8uJlkJ+d/wCqx5lf/wAvJ7y3KPLFXCbx1Mg5FxcPR117F5SU12Ws907zUz+7RzYqwNY8mzZG7GE7g8eE88Oikrk37trpeIxknlv0lPFI2YgwgIIBpUyaNWKoaNod2T/lNywnoQR/EFFkjy1PFcO9IvHjor5ROfXvmfW9tQwPJu7sw0nmzum/PZfzVuk71h1mkvz4az9HZWayICAgICAgIPzzlWYvnlccXSvPq4qjPdx+a3NktP1lJtGEINY5x8MTreZAWePu2HCa75Zn6LTVh0IgIOfl/KraWmkmfgxuwficdjWjqbLyZ2hHkyRjrNpUVNO+aR80x1pHu1ifyHIYeSr2ndy2ozTe0zLpZEyNNVSdnA25tck7GtHFx3LytZtO0McGnvmty0SZujOrttkiB6u/RSejZejhOX3hxcu5qVVI3WlYDHcDXYdZoJwB3j0ssLUmvdVz6LLhje0dPeHCcLrFVidlx5j5SdPRRl5u9t43Hjq4E87W87qxSd4dVos05cMWnv2d5ZLYgwg4ee8Afk+oBF7R646sIcPZY27K+qrzYbRPspph2Ku5Ke629E1QXUb2nwTEDo4A+91Ywz0dDwq2+GY9pTdTNmICAgICAgIKAzipOxq54/wyut0JuPoQqVo2mYcjqacmW1fq6WYOU2wVjdc2ZIDGScATbVvyvs81ljnaVrhuaMebafPRcCsOlEGEFSaSM4RUziniN4Yj3iMHSb/JuHW6hvbw0vEdTE/BXwjEbCbAC5OwAbyomk6zK88zchikpWsI+8d35D+8d3QYK3jryw6rR6f0cUR58u6s1pEtI+V4oqN8TiDLKAGt32uCXHgBb1sostoiuzX8RzVphms95U4qzmlpaMoyKMk4GZ1vIAKbH2dJwuP0P3S5SNkwgIOTnW61DUk/5D/ZeW7Is/8A67fZScOCrS5C3dauiFv/AA853dsB6MH6qfB2lveEx+nb7p8p22EBAQEBAQEFY6UsgODxVRi7HANkt4XDY13Qiw6jmq+avXdo+Kaad/Vjt5V4QoWnhJ8iZ+VNO0MkaKiMbBrEiQDhrbx19VJXJMNrp+J2pHLfq7n+KUVv+mlv1ZZZ+pC//qeL2lwsvaQamoaY4GCnY4WLr60hHAHBvlt5rGcirn4lMxtToisMVgoplp735pT7Rpm32sgqZR93Ge4D4pBv6N9+ilxU3neWz4bpee3q27R2+611Zb9D87c+Iqa8cFpZ8LYsZ8xGJ5BRXyxHSGu1fEKYvhr1t+FTV1ZJNI6SVxe9xuSf/tg5KtM79Zc9kyWyW5rT1e2SMmSVMrY4hcnE7mt3uceCRG87M8GC2a/LVdGS6FsELImfCxtuZOJJ5kknzVmI2jZ1mLHGKkUr4bS9SMIC8ER0nZREVF2YPfmeGD5R3nnpsA/iWN56KeuycmKfqq2MbFA5ae66dG1H2dAw75HOk8ibD6BWsUbVdNw6nLgj69UpUi8ICAgICAgIPOogbIxzHtDmOBBB2gg4gpMbvLVi0bT2VdnTo9kjJfRgyR4mO/fb8t/iH16qtfFMdmi1XDLVnmxdY9vKE1FK+M2kY5h4OBb7qKejV2pavzRs8bIx3ekEDnmzGlx4NBJ+iPa1tbtG6Z5r5gSzEPqgYYr/AAnZI/y8I67VLTFM92z0vDb3nmydI/taTWxwRWGrHExvINa0Kx0iG9+HHX2iFZZ35/OlvFRksjwdJg5/y/hH1Ve+XfpDSaviU2+DF290EUTUOrkHIM1W+0bbMB7zz8LR+Z5Be1rMrWm0t89tq9vdbGQciRUkepELk7XPPxOPPlwCnrWIdLp9PTBXlr/LpLJOwgLwfMkgaCXEAAXJOwADElBSmdeWzW1Re3/ksuyPm0Ha7zx6WUN7buc1+p9S20doa2TqJ00rIo/ie4NHnifLHyWERvOyhjxzkvFY8v0DQ0rYomRs+FjGsHRoACuxG0bOvpSKViseHuvWQgICAgICAgICDzmgY8We0OHBwB902eTWJ7ucc26O9/ssN/8AbZ+ix5K+yH/xsP8Awj+Ib9PSxxi0bGsHBoA9l7EbJa1rXtBWVTImOkkcGsaLknABJnbrJe8UibW7KbzxzskrHlrCWU4PdbhrW8T/ANNyq3vNvs5vWa22edo+VGVgoJjmrmU6a0lSCyLENwe8f2t+vus6037tto+HTk+PJ0j28ysmlpmRsDI2hjBgGiwCniNm+rSKxtWNoeiMheAg+XvABJIAAuSdgA5lBVWfWeH2m9PSk9gD33jZ2ltw/c9+ijtZp9drYmOSiKxssFE0dp3laujLNvs2fapR33ttGD4WHF1uJ9uqsYqbfFLe8N0vJHq27z2+yfKZthAQEBAQEBAQEBAQEBBVGkzOIyymmjP3UZ79vFJw6N97qtlvvOzQcT1XNb0q9o7/AHQYKJqVi5l5nBobPVN7+LIzg3g5448Bu64S0p5lvtDw+K/qZY6+ITpStwwgLwEGhljK8NLH2k7wxuAGLnHg1o2kpM7ML5K0je0qnznztnrSWNvFT3+AfE/nIR7YdVFa7SavXzf4a9IcWOMBR7tTa0ynWYeZpnc2epbaAbWtP7Q7jb8Hv0UuPHv1ns2eg0PqTGTJHTx9f/i2ALYKy6BlAQEBAQEBAQEBAQEBBq5TqhFBLIcGRvf/ACgleTO0bsMl+Sk29ofnuSQucXON3Ekk8SdpVJx0zMzvKW6OcjCWYzSC7IrWBwMhwv0x62WeOu87tpwvTxe85Ldo/K0FO6FheAgwgh2dWfcVOTFT2mnGw/5bD+8RieQWM22U9RrKYukdZVnXVU1RIZKh5keeOAHBrRsA6KKbbtBn1Vsk7zL6ghLiGsaXOJsABck8gsVaIm07QsnNHR8BaWtFzsLYtw/3OPy+qnpi82brScNiPiy/x/lYjRYWGwKduWUBAQEBAQEBAQEBAQEBBGtIsxbk6a3i1G+ReLqPL8qlxC22nspRVXLrW0cRAUIO90r3HyIb/apsfZ03DK7aeJ95lKFm2AgwggWknOV8VqaBxbI9utI4YtYcGg7ifbqsb22a/X6r045a91cwwgKGZc7e82l3MgZuVFY60Le4D3nu2Mb57zyC9rSbdkun0uTPPwx091tZs5pwUYu0a8xG2R2PMNHhCs0xxV0Om0ePBHTrPukCzWxAQEBAQEBAQEBAQEBAQEHEz0o+1oJ2jERl46s72z0t5rDJG9ZVtZTnwWj6fhRSqOTWNoxym0xPgJ7zXF7Rxa617dD7qXHPTZ0HCssTjnH5hN1I2wvR41dS2KN0khsxjS4ngAvHlpiI3lRVdWuqKiWd2Mjy7bubg0eQAHkoLS5XV5vUvMu1mbkT7XVNjdfs2gvkts7o3X5kgeqUrzTsaLT+tlis9vK7qSlZExrI2hjGiwaNgAVuI26Q6itYrG1Y6PZeshAQEBAQEBAQEBAQEBAQEBBh7QQQcCLeqCic68huo6l0ZHcPejO4sOHmMCqd68s7OU1ennDkmvjw5dJVPikbJE4se03BHseIPBYxOyLFltitFqp3k/SVHqgVML2u3ujs5p52JBH1U0Xb7FxTHaPijaW1JpJogNjZnHgGNHu5e88Jp4hh+qIZ153y1o7NjTFBe5F7ueRhrEbhjZYWtu12r1/PHLXs4TG2CjaiZ3XLo5yEaam15BaWaziDiGeAH381ZxV2jd0nDtP6WPee8papWwEBAQEBAQEBAQEBAQEBAQEBAQRDSPJSfZtWpJ7TaYgyxfrcfl4391Fl5durX8RnD6e2Tv491PKs5pghHrGoEN5ZAQdjNaemjqWOqw4xg3FtoDtxeMSByWVZiJ6rGktirkicnZetPM17Q5jg5rhcEbQQeCuOrraLRvD0R6ICAgICAgICAgICAgICAgICDRy1lNlNA+aTBow3ud4WjmSsbW5Y3RZstcVJvbwonK+UpKmZ0spu5x8gNzRyCqTMzO8uUzZbZbzezyoaOSZ4ZE0vedw9zwHNeRG7zHitkty0jeU2ydo72XqJrH8MYvbq52PopIx+7cYuEdP1Lfw35NHtORskkaePdP0svfThNPCcM9plGsu5lTwAvjImjG06oIeBzbvHMFYTSYUNRwzJjjmr1j+0YWLWJvo3zlMMop5T91Ie4SdjHn8nYdbKXFfadpbXhur5LenbtPb6StlWXQCAgICAgICAgICAgICAgICAgrjS7XbIIQcdaR3l3W3/AKvRQZp7Q03F8nStP3VsBfDFQNJEb9FwZp5DbSwAEDtXgF7t99zRyCnrXaHVaPTRgx7eZ7u2slsR6IKw0hZDbBI2aIaschIcBg2THZwB/IqG9durQcT0sUn1K9p7/dFGuINwbEbQRiDussGoidn6AyFW9vSwy73xNcfmt3h63Vys7xEuvwX9THW3vDfWSUQEBAQEBAQEBAQEBAQEBAQU9pTcTlDbugjA6XcfclVcvzOc4pM+v+yN5HaDUQh2BmYD01go47qeniJy1394XgVZdiIMICCK6SgPsDicRLGR1vb2JWF+ylxCInBKrmqFy0rp0bOJydFfc6QDprn/ANq1i+V03DZmdPG/1/KUKReEBAQEBAQEBAQEBAQEBAQEFY6XaK0kEwGLDGf4TrN/7nKvmjrEtHxfH1rf9lfMeWkEYggjqNoULUVtyzEwurIWVG1MDJWbxZw3tePiBViJ3h1+DNGWkXhvr1MIC8Fc6UcsNcWUrDctcJJLbjbuNPPaT6LC8tTxPNEV5IQoKJz6/M1aLsaKCM7CImk/M7vO+pKuUjasQ63TY+TDWv0dVZJxAQEBAQEBAQEBAQEBAQEBBx868iispnRYP+JhO54wvyOHmsL15o2V9VgjNjmvnwouogdG9zHgte0lpBxBGKqOUtWazNZ7w3MiZbmpJNeI3afiYfhcPyPNe1tstaXV3wT07eyf5Nz+pJAO0LoH7w8Et8njZbrZSxeJb7Fr8N477N+TO+gAv9pjPIXJ9AF7zQmnUYo/3Qi2X9IwILKFhudnavFgPkZjfmbdF5NlLPxGtY2p/KDMaSS55LnOJJJ2kk4klRTLRZcs3neUpzEzeNXUBzh9zGQ553Eja1g5n2WWOnNKzoNNObJvPaP+7LrCtumEBAQEBAQEBAQEBAQEBAQEBAQRLPLMxlXeSIiOoAx8L7YB/Pmor4+brHdr9Zoa5vir0t+VTZSyfLTyGOZhY4bjvHFp3jmFWmJidpc9lxXx25bRs0ywFGETMPnsRwTdlzy+g0BGMzMpLmvmhPWEOsY4N8hGI/0x4uuCzpSbLul0N807z0j3/wALgyRkuKmibFC3VaPUneXHeVarWKxtDo8WKuKvLVur1IICAgICAgICAgICAgICAgICAgIPCsoo5W6srGyN4OAI8rryYie7G9K3ja0bo5XaP6GTBjoj/puI+huFhOKsqWTh2C/jb7NKPRlSA3MkzhwJYPZt1j6Me6OOFYd+8/8Af2dugzRoobasDSRvf3z/AFLOMdY8LOPR4adqu4As1oQEBAQEBAQEBAQEBAQEBAQEBAQEBAQEBAQEBAQEBAQEBAQEBAQf/9k="/>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 name="圆角矩形 6"/>
          <p:cNvSpPr/>
          <p:nvPr/>
        </p:nvSpPr>
        <p:spPr>
          <a:xfrm>
            <a:off x="395536" y="3789040"/>
            <a:ext cx="8424936" cy="1368152"/>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altLang="zh-CN" sz="2800" dirty="0">
                <a:solidFill>
                  <a:schemeClr val="bg1"/>
                </a:solidFill>
              </a:rPr>
              <a:t>Information-agnostic: not assume a priori knowledge of flow size information available from the applications</a:t>
            </a:r>
            <a:endParaRPr lang="zh-CN" altLang="en-US" sz="2800" dirty="0">
              <a:solidFill>
                <a:schemeClr val="bg1"/>
              </a:solidFill>
            </a:endParaRPr>
          </a:p>
        </p:txBody>
      </p:sp>
      <p:sp>
        <p:nvSpPr>
          <p:cNvPr id="9" name="灯片编号占位符 8"/>
          <p:cNvSpPr>
            <a:spLocks noGrp="1"/>
          </p:cNvSpPr>
          <p:nvPr>
            <p:ph type="sldNum" sz="quarter" idx="12"/>
          </p:nvPr>
        </p:nvSpPr>
        <p:spPr/>
        <p:txBody>
          <a:bodyPr/>
          <a:lstStyle/>
          <a:p>
            <a:fld id="{0C913308-F349-4B6D-A68A-DD1791B4A57B}" type="slidenum">
              <a:rPr lang="zh-CN" altLang="en-US" smtClean="0"/>
              <a:t>19</a:t>
            </a:fld>
            <a:endParaRPr lang="zh-CN" altLang="en-US" dirty="0"/>
          </a:p>
        </p:txBody>
      </p:sp>
    </p:spTree>
    <p:extLst>
      <p:ext uri="{BB962C8B-B14F-4D97-AF65-F5344CB8AC3E}">
        <p14:creationId xmlns:p14="http://schemas.microsoft.com/office/powerpoint/2010/main" val="697626597"/>
      </p:ext>
    </p:extLst>
  </p:cSld>
  <p:clrMapOvr>
    <a:masterClrMapping/>
  </p:clrMapOvr>
  <mc:AlternateContent xmlns:mc="http://schemas.openxmlformats.org/markup-compatibility/2006" xmlns:p14="http://schemas.microsoft.com/office/powerpoint/2010/main">
    <mc:Choice Requires="p14">
      <p:transition spd="slow" p14:dur="2000" advTm="7783"/>
    </mc:Choice>
    <mc:Fallback xmlns="">
      <p:transition spd="slow" advTm="7783"/>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srgbClr val="0000CC"/>
                </a:solidFill>
                <a:cs typeface="Times New Roman" panose="02020603050405020304" pitchFamily="18" charset="0"/>
              </a:rPr>
              <a:t>Data Centers Around the World</a:t>
            </a:r>
            <a:endParaRPr lang="zh-CN" altLang="en-US" dirty="0"/>
          </a:p>
        </p:txBody>
      </p:sp>
      <p:sp>
        <p:nvSpPr>
          <p:cNvPr id="3" name="内容占位符 2"/>
          <p:cNvSpPr>
            <a:spLocks noGrp="1"/>
          </p:cNvSpPr>
          <p:nvPr>
            <p:ph idx="1"/>
          </p:nvPr>
        </p:nvSpPr>
        <p:spPr>
          <a:xfrm>
            <a:off x="457200" y="1672208"/>
            <a:ext cx="8229600" cy="4525963"/>
          </a:xfrm>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2</a:t>
            </a:fld>
            <a:endParaRPr lang="zh-CN" altLang="en-US" dirty="0"/>
          </a:p>
        </p:txBody>
      </p:sp>
      <p:pic>
        <p:nvPicPr>
          <p:cNvPr id="13" name="Picture 2" descr="http://farm3.static.flickr.com/2345/2404505335_9f06ed86ac_o.jpg"/>
          <p:cNvPicPr>
            <a:picLocks noChangeAspect="1" noChangeArrowheads="1"/>
          </p:cNvPicPr>
          <p:nvPr/>
        </p:nvPicPr>
        <p:blipFill rotWithShape="1">
          <a:blip r:embed="rId3">
            <a:extLst>
              <a:ext uri="{28A0092B-C50C-407E-A947-70E740481C1C}">
                <a14:useLocalDpi xmlns:a14="http://schemas.microsoft.com/office/drawing/2010/main" val="0"/>
              </a:ext>
            </a:extLst>
          </a:blip>
          <a:srcRect l="3593" t="7363" r="4218" b="6738"/>
          <a:stretch/>
        </p:blipFill>
        <p:spPr bwMode="auto">
          <a:xfrm>
            <a:off x="500281" y="1734924"/>
            <a:ext cx="4593794" cy="2118268"/>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7"/>
          <p:cNvSpPr txBox="1"/>
          <p:nvPr/>
        </p:nvSpPr>
        <p:spPr>
          <a:xfrm>
            <a:off x="1425167" y="3491716"/>
            <a:ext cx="3124200"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t>Google’s worldwide DC map</a:t>
            </a:r>
          </a:p>
        </p:txBody>
      </p:sp>
      <p:pic>
        <p:nvPicPr>
          <p:cNvPr id="15" name="Picture 4" descr="Microsoft's massive (check out the cranes for scale) data center in Dublin, Irelan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281" y="3940601"/>
            <a:ext cx="3382236" cy="2240732"/>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7"/>
          <p:cNvSpPr txBox="1"/>
          <p:nvPr/>
        </p:nvSpPr>
        <p:spPr>
          <a:xfrm>
            <a:off x="457198" y="5867980"/>
            <a:ext cx="3254004"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solidFill>
                  <a:schemeClr val="bg1"/>
                </a:solidFill>
              </a:rPr>
              <a:t>Microsoft’s DC in </a:t>
            </a:r>
            <a:r>
              <a:rPr lang="en-US" altLang="zh-CN" b="1" dirty="0">
                <a:solidFill>
                  <a:schemeClr val="bg1"/>
                </a:solidFill>
              </a:rPr>
              <a:t>Dublin, Ireland</a:t>
            </a:r>
            <a:endParaRPr lang="en-US" b="1" dirty="0">
              <a:solidFill>
                <a:schemeClr val="bg1"/>
              </a:solidFill>
            </a:endParaRPr>
          </a:p>
        </p:txBody>
      </p:sp>
      <p:pic>
        <p:nvPicPr>
          <p:cNvPr id="17" name="Picture 6" descr="Related imag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92080" y="1734924"/>
            <a:ext cx="3298642" cy="2118268"/>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9"/>
          <p:cNvSpPr txBox="1"/>
          <p:nvPr/>
        </p:nvSpPr>
        <p:spPr>
          <a:xfrm>
            <a:off x="6012160" y="3491716"/>
            <a:ext cx="2667000"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t>Facebook DC interior </a:t>
            </a:r>
          </a:p>
        </p:txBody>
      </p:sp>
      <p:pic>
        <p:nvPicPr>
          <p:cNvPr id="19" name="图片 18"/>
          <p:cNvPicPr>
            <a:picLocks noChangeAspect="1"/>
          </p:cNvPicPr>
          <p:nvPr/>
        </p:nvPicPr>
        <p:blipFill>
          <a:blip r:embed="rId6"/>
          <a:stretch>
            <a:fillRect/>
          </a:stretch>
        </p:blipFill>
        <p:spPr>
          <a:xfrm>
            <a:off x="4016033" y="4028781"/>
            <a:ext cx="4574689" cy="2127231"/>
          </a:xfrm>
          <a:prstGeom prst="rect">
            <a:avLst/>
          </a:prstGeom>
        </p:spPr>
      </p:pic>
      <p:sp>
        <p:nvSpPr>
          <p:cNvPr id="20" name="TextBox 19"/>
          <p:cNvSpPr txBox="1"/>
          <p:nvPr/>
        </p:nvSpPr>
        <p:spPr>
          <a:xfrm>
            <a:off x="4572000" y="5867980"/>
            <a:ext cx="3744416"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b="1" dirty="0"/>
              <a:t>Global Microsoft Azure DC Footprint</a:t>
            </a:r>
            <a:endParaRPr lang="en-US" b="1" dirty="0"/>
          </a:p>
        </p:txBody>
      </p:sp>
    </p:spTree>
    <p:extLst>
      <p:ext uri="{BB962C8B-B14F-4D97-AF65-F5344CB8AC3E}">
        <p14:creationId xmlns:p14="http://schemas.microsoft.com/office/powerpoint/2010/main" val="14982040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srgbClr val="0000CC"/>
                </a:solidFill>
                <a:ea typeface="+mn-ea"/>
                <a:cs typeface="Times New Roman" panose="02020603050405020304" pitchFamily="18" charset="0"/>
              </a:rPr>
              <a:t>Design Goal 2</a:t>
            </a:r>
            <a:endParaRPr lang="zh-CN" altLang="en-US" dirty="0">
              <a:solidFill>
                <a:srgbClr val="0000CC"/>
              </a:solidFill>
              <a:ea typeface="+mn-ea"/>
              <a:cs typeface="Times New Roman" panose="02020603050405020304" pitchFamily="18" charset="0"/>
            </a:endParaRPr>
          </a:p>
        </p:txBody>
      </p:sp>
      <p:sp>
        <p:nvSpPr>
          <p:cNvPr id="3" name="内容占位符 2"/>
          <p:cNvSpPr>
            <a:spLocks noGrp="1"/>
          </p:cNvSpPr>
          <p:nvPr>
            <p:ph idx="1"/>
          </p:nvPr>
        </p:nvSpPr>
        <p:spPr>
          <a:xfrm>
            <a:off x="457200" y="1600200"/>
            <a:ext cx="8363272" cy="4525963"/>
          </a:xfrm>
        </p:spPr>
        <p:txBody>
          <a:bodyPr>
            <a:normAutofit/>
          </a:bodyPr>
          <a:lstStyle/>
          <a:p>
            <a:pPr marL="0" indent="0" algn="just">
              <a:buNone/>
            </a:pPr>
            <a:r>
              <a:rPr lang="en-US" altLang="zh-CN" dirty="0">
                <a:cs typeface="Times New Roman" panose="02020603050405020304" pitchFamily="18" charset="0"/>
              </a:rPr>
              <a:t>Without prior knowledge of flow size information, how to </a:t>
            </a:r>
            <a:r>
              <a:rPr lang="en-US" altLang="zh-CN" dirty="0">
                <a:solidFill>
                  <a:srgbClr val="0000CC"/>
                </a:solidFill>
                <a:cs typeface="Times New Roman" panose="02020603050405020304" pitchFamily="18" charset="0"/>
              </a:rPr>
              <a:t>minimize FCT </a:t>
            </a:r>
            <a:r>
              <a:rPr lang="en-US" altLang="zh-CN" dirty="0">
                <a:cs typeface="Times New Roman" panose="02020603050405020304" pitchFamily="18" charset="0"/>
              </a:rPr>
              <a:t>in commodity data centers?</a:t>
            </a:r>
          </a:p>
        </p:txBody>
      </p:sp>
      <p:sp>
        <p:nvSpPr>
          <p:cNvPr id="4" name="AutoShape 2" descr="data:image/jpeg;base64,/9j/4AAQSkZJRgABAQAAAQABAAD/2wCEAAkGBxISEBQUEBIWEhIWERUUGBcUGRIUFRcVFRcWGBUYFBUYHSkgHBslHxcVITEhJykrLi4uGB82ODMsNygtLisBCgoKDg0OGxAQGywmICQvLCwsLC8sLDQsLywsLCwsLCwsLCwsLCwsLCwsLCwsLCwsLCwsLCwsLCwsLCwsLCwsLP/AABEIAMwAzAMBEQACEQEDEQH/xAAcAAEAAgMBAQEAAAAAAAAAAAAABgcBBAUDAgj/xABDEAABAwIBCQYDBQYEBwEAAAABAAIDBBExBQYHEiFBUWFxEyJCgZGxMnKhFCNSwdFDYoKSosIXU2NzJDM0stLh8BX/xAAaAQEAAgMBAAAAAAAAAAAAAAAAAwQCBQYB/8QAMREBAAIBAgUCBQQBBAMAAAAAAAECAwQRBRIhMUETUSIyYXGxI4GRodEVQlLwFDPh/9oADAMBAAIRAxEAPwC8UBAQEBAQEBAQEBAQEBAQEBAQEBAQEBAQEBAQEBAQEBAQEBBxspZ0UcFxJO3WHhadd3o1YTeseVfJq8OP5rQjddpOgbshhfJzcRG38z9FhOaPEKOTi2OPliZ/px5tJ9QfghiaOeu4+tx7LD1pV54vk8Vhrf4k1l/hi/lP6rz1rI/9Vze0PePSdUj4ooj/ADj+5e+tZnHFsnmsOjSaUm/taYjmx4d/S4D3WUZ/eE1OLx/ur/bvUGftDJa8hiPCQEfUXCzjLWVvHxHBfzt90hpauOVutE9sjeLCHD6LOJiey5W9bRvWd3uvWQgICAgICAgICAgICAgICCJZy59wU12RffzDZYHuNP7zvyH0UV8sR2a/U8Qx4ulesq2y1nTVVVxJIQw+Bl2s6Eb/ADuoLXm3dpM+sy5elp6e0OKsFUXo+mRudsa0k8gT7Iyisz2hsf8A5s9r9jJbjqPt7JtLP0Mn/Gf4eD4nN+JpHUEe6MJpaO8PhGIg9KaofG7Wjc5jhvaS0+oSOjKt7Vnes7JjkPSNURENqAJ2cdjZBzvgeh9VLXLMd2zwcUyV6X6x/aysi5bgqma0Dw7i3BzfmbuU9bRbs3WHPTLG9JdFZJhAQEBAQEBAQEBAQedTO2NjnyODWNBJJ2AAbykzs8taKxvPZVGeGfT5yYqYmOHAuwfJ/wCLeWPsq18m/SGg1nEbZPhx9I/KFKJqm/knI89S7VgjLuLsGt+Zx2D3XsRM9k+HT5M07UhN8laOGixqZS4/gj2DoXHafIBSRi922w8JrHXJP8JTQ5uUkXwQM6uGsfMuupIpENjj0uHH8tYdRosLDYOWxZLEdGboMEoNOpyVBJftIY3Xxu1t/VeTWJR2w47fNWHCyhmHRybWB0LuLDs/ldcW6WWE44U8nDcF+0bfZEsr5g1EQLoSJ2jc3uv/AJTj5FRzjmGtzcLyU60nf8opIwtJDgWuBsQQQQeBBWDWTWaztL2oK2SGQSQvLHjAj2PEckidp3hnjyWx25qztK3MzM8mVYEctmVAGGDX2xLOfJWaZObpPd0Wj11c0ctulvylilXxAQEBAQEBAQEAoKg0g50mpkMMLvuGHaR+0eN/yjd68FVyX3naHO8Q1nq25K/LH9oco2sTjNPMYygS1d2sxbHg5w4u4Dlj0UlMe/WW40fDeb48vb2WPTU7I2hkbQxgwDRYBTdm8rWKxtWNoei9ZCAgICDCAgIOPl/N2Crb942z90jbB4/UcisLViVfUaXHnja0fv5VRl/IctJJqyi7TfVePhcOXA8lBasw5vU6S+Cdp7e7Qp53Me17HFrmkEEYgheK9bTWd47rtzNzhFZAHGwmZZsjRx3OA4G3urdL80Oo0epjPTfzHd31mtiAgICAgICAgh+krLpp6cRMNpJrt2YiPxnzvb14KLLbaNmu4lqPTx8sd5/Cn1Wc2nej3NgSWqZ23aD9204OI8ZHAHDmFJjpv1lueG6OLfq3j7f5WSp29YQEBAQYugICDCAvAQaOWslx1MLopRsO0He125w5heTG8bIs2KuWk0spTKVC+CZ8Ugs5jrciNzhyIsVWmNp2cpnw2xXmsunmflk0lWx9+47uP4ajiNvkbHyWVLcs7pdHn9HLE+O0r1CuOqEBAQEBAQEBBS2ket7XKDxfZG1sY8tp+riqmWd7OZ4lk5s8x7dHFyLQGoqIoh43gE8G4uPkAVhEbzsrafF6uStPdecELWNa1gs1oDQOAGCtuvrWKxtD7R6ICCLZ6Z4Mom6jAJKlwu1hwaPxSW224DesbW2VdTqa4Y+qsq/OOuqDeSoe0Hwxns2joGqGby0uXiGS3loF8uJlkJ+d/wCqx5lf/wAvJ7y3KPLFXCbx1Mg5FxcPR117F5SU12Ws907zUz+7RzYqwNY8mzZG7GE7g8eE88Oikrk37trpeIxknlv0lPFI2YgwgIIBpUyaNWKoaNod2T/lNywnoQR/EFFkjy1PFcO9IvHjor5ROfXvmfW9tQwPJu7sw0nmzum/PZfzVuk71h1mkvz4az9HZWayICAgICAgIPzzlWYvnlccXSvPq4qjPdx+a3NktP1lJtGEINY5x8MTreZAWePu2HCa75Zn6LTVh0IgIOfl/KraWmkmfgxuwficdjWjqbLyZ2hHkyRjrNpUVNO+aR80x1pHu1ifyHIYeSr2ndy2ozTe0zLpZEyNNVSdnA25tck7GtHFx3LytZtO0McGnvmty0SZujOrttkiB6u/RSejZejhOX3hxcu5qVVI3WlYDHcDXYdZoJwB3j0ssLUmvdVz6LLhje0dPeHCcLrFVidlx5j5SdPRRl5u9t43Hjq4E87W87qxSd4dVos05cMWnv2d5ZLYgwg4ee8Afk+oBF7R646sIcPZY27K+qrzYbRPspph2Ku5Ke629E1QXUb2nwTEDo4A+91Ywz0dDwq2+GY9pTdTNmICAgICAgIKAzipOxq54/wyut0JuPoQqVo2mYcjqacmW1fq6WYOU2wVjdc2ZIDGScATbVvyvs81ljnaVrhuaMebafPRcCsOlEGEFSaSM4RUziniN4Yj3iMHSb/JuHW6hvbw0vEdTE/BXwjEbCbAC5OwAbyomk6zK88zchikpWsI+8d35D+8d3QYK3jryw6rR6f0cUR58u6s1pEtI+V4oqN8TiDLKAGt32uCXHgBb1sostoiuzX8RzVphms95U4qzmlpaMoyKMk4GZ1vIAKbH2dJwuP0P3S5SNkwgIOTnW61DUk/5D/ZeW7Is/8A67fZScOCrS5C3dauiFv/AA853dsB6MH6qfB2lveEx+nb7p8p22EBAQEBAQEFY6UsgODxVRi7HANkt4XDY13Qiw6jmq+avXdo+Kaad/Vjt5V4QoWnhJ8iZ+VNO0MkaKiMbBrEiQDhrbx19VJXJMNrp+J2pHLfq7n+KUVv+mlv1ZZZ+pC//qeL2lwsvaQamoaY4GCnY4WLr60hHAHBvlt5rGcirn4lMxtToisMVgoplp735pT7Rpm32sgqZR93Ge4D4pBv6N9+ilxU3neWz4bpee3q27R2+611Zb9D87c+Iqa8cFpZ8LYsZ8xGJ5BRXyxHSGu1fEKYvhr1t+FTV1ZJNI6SVxe9xuSf/tg5KtM79Zc9kyWyW5rT1e2SMmSVMrY4hcnE7mt3uceCRG87M8GC2a/LVdGS6FsELImfCxtuZOJJ5kknzVmI2jZ1mLHGKkUr4bS9SMIC8ER0nZREVF2YPfmeGD5R3nnpsA/iWN56KeuycmKfqq2MbFA5ae66dG1H2dAw75HOk8ibD6BWsUbVdNw6nLgj69UpUi8ICAgICAgIPOogbIxzHtDmOBBB2gg4gpMbvLVi0bT2VdnTo9kjJfRgyR4mO/fb8t/iH16qtfFMdmi1XDLVnmxdY9vKE1FK+M2kY5h4OBb7qKejV2pavzRs8bIx3ekEDnmzGlx4NBJ+iPa1tbtG6Z5r5gSzEPqgYYr/AAnZI/y8I67VLTFM92z0vDb3nmydI/taTWxwRWGrHExvINa0Kx0iG9+HHX2iFZZ35/OlvFRksjwdJg5/y/hH1Ve+XfpDSaviU2+DF290EUTUOrkHIM1W+0bbMB7zz8LR+Z5Be1rMrWm0t89tq9vdbGQciRUkepELk7XPPxOPPlwCnrWIdLp9PTBXlr/LpLJOwgLwfMkgaCXEAAXJOwADElBSmdeWzW1Re3/ksuyPm0Ha7zx6WUN7buc1+p9S20doa2TqJ00rIo/ie4NHnifLHyWERvOyhjxzkvFY8v0DQ0rYomRs+FjGsHRoACuxG0bOvpSKViseHuvWQgICAgICAgICDzmgY8We0OHBwB902eTWJ7ucc26O9/ssN/8AbZ+ix5K+yH/xsP8Awj+Ib9PSxxi0bGsHBoA9l7EbJa1rXtBWVTImOkkcGsaLknABJnbrJe8UibW7KbzxzskrHlrCWU4PdbhrW8T/ANNyq3vNvs5vWa22edo+VGVgoJjmrmU6a0lSCyLENwe8f2t+vus6037tto+HTk+PJ0j28ysmlpmRsDI2hjBgGiwCniNm+rSKxtWNoeiMheAg+XvABJIAAuSdgA5lBVWfWeH2m9PSk9gD33jZ2ltw/c9+ijtZp9drYmOSiKxssFE0dp3laujLNvs2fapR33ttGD4WHF1uJ9uqsYqbfFLe8N0vJHq27z2+yfKZthAQEBAQEBAQEBAQEBBVGkzOIyymmjP3UZ79vFJw6N97qtlvvOzQcT1XNb0q9o7/AHQYKJqVi5l5nBobPVN7+LIzg3g5448Bu64S0p5lvtDw+K/qZY6+ITpStwwgLwEGhljK8NLH2k7wxuAGLnHg1o2kpM7ML5K0je0qnznztnrSWNvFT3+AfE/nIR7YdVFa7SavXzf4a9IcWOMBR7tTa0ynWYeZpnc2epbaAbWtP7Q7jb8Hv0UuPHv1ns2eg0PqTGTJHTx9f/i2ALYKy6BlAQEBAQEBAQEBAQEBBq5TqhFBLIcGRvf/ACgleTO0bsMl+Sk29ofnuSQucXON3Ekk8SdpVJx0zMzvKW6OcjCWYzSC7IrWBwMhwv0x62WeOu87tpwvTxe85Ldo/K0FO6FheAgwgh2dWfcVOTFT2mnGw/5bD+8RieQWM22U9RrKYukdZVnXVU1RIZKh5keeOAHBrRsA6KKbbtBn1Vsk7zL6ghLiGsaXOJsABck8gsVaIm07QsnNHR8BaWtFzsLYtw/3OPy+qnpi82brScNiPiy/x/lYjRYWGwKduWUBAQEBAQEBAQEBAQEBBGtIsxbk6a3i1G+ReLqPL8qlxC22nspRVXLrW0cRAUIO90r3HyIb/apsfZ03DK7aeJ95lKFm2AgwggWknOV8VqaBxbI9utI4YtYcGg7ifbqsb22a/X6r045a91cwwgKGZc7e82l3MgZuVFY60Le4D3nu2Mb57zyC9rSbdkun0uTPPwx091tZs5pwUYu0a8xG2R2PMNHhCs0xxV0Om0ePBHTrPukCzWxAQEBAQEBAQEBAQEBAQEHEz0o+1oJ2jERl46s72z0t5rDJG9ZVtZTnwWj6fhRSqOTWNoxym0xPgJ7zXF7Rxa617dD7qXHPTZ0HCssTjnH5hN1I2wvR41dS2KN0khsxjS4ngAvHlpiI3lRVdWuqKiWd2Mjy7bubg0eQAHkoLS5XV5vUvMu1mbkT7XVNjdfs2gvkts7o3X5kgeqUrzTsaLT+tlis9vK7qSlZExrI2hjGiwaNgAVuI26Q6itYrG1Y6PZeshAQEBAQEBAQEBAQEBAQEBBh7QQQcCLeqCic68huo6l0ZHcPejO4sOHmMCqd68s7OU1ennDkmvjw5dJVPikbJE4se03BHseIPBYxOyLFltitFqp3k/SVHqgVML2u3ujs5p52JBH1U0Xb7FxTHaPijaW1JpJogNjZnHgGNHu5e88Jp4hh+qIZ153y1o7NjTFBe5F7ueRhrEbhjZYWtu12r1/PHLXs4TG2CjaiZ3XLo5yEaam15BaWaziDiGeAH381ZxV2jd0nDtP6WPee8papWwEBAQEBAQEBAQEBAQEBAQEBAQRDSPJSfZtWpJ7TaYgyxfrcfl4391Fl5durX8RnD6e2Tv491PKs5pghHrGoEN5ZAQdjNaemjqWOqw4xg3FtoDtxeMSByWVZiJ6rGktirkicnZetPM17Q5jg5rhcEbQQeCuOrraLRvD0R6ICAgICAgICAgICAgICAgICDRy1lNlNA+aTBow3ud4WjmSsbW5Y3RZstcVJvbwonK+UpKmZ0spu5x8gNzRyCqTMzO8uUzZbZbzezyoaOSZ4ZE0vedw9zwHNeRG7zHitkty0jeU2ydo72XqJrH8MYvbq52PopIx+7cYuEdP1Lfw35NHtORskkaePdP0svfThNPCcM9plGsu5lTwAvjImjG06oIeBzbvHMFYTSYUNRwzJjjmr1j+0YWLWJvo3zlMMop5T91Ie4SdjHn8nYdbKXFfadpbXhur5LenbtPb6StlWXQCAgICAgICAgICAgICAgICAgrjS7XbIIQcdaR3l3W3/AKvRQZp7Q03F8nStP3VsBfDFQNJEb9FwZp5DbSwAEDtXgF7t99zRyCnrXaHVaPTRgx7eZ7u2slsR6IKw0hZDbBI2aIaschIcBg2THZwB/IqG9durQcT0sUn1K9p7/dFGuINwbEbQRiDussGoidn6AyFW9vSwy73xNcfmt3h63Vys7xEuvwX9THW3vDfWSUQEBAQEBAQEBAQEBAQEBAQU9pTcTlDbugjA6XcfclVcvzOc4pM+v+yN5HaDUQh2BmYD01go47qeniJy1394XgVZdiIMICCK6SgPsDicRLGR1vb2JWF+ylxCInBKrmqFy0rp0bOJydFfc6QDprn/ANq1i+V03DZmdPG/1/KUKReEBAQEBAQEBAQEBAQEBAQEFY6XaK0kEwGLDGf4TrN/7nKvmjrEtHxfH1rf9lfMeWkEYggjqNoULUVtyzEwurIWVG1MDJWbxZw3tePiBViJ3h1+DNGWkXhvr1MIC8Fc6UcsNcWUrDctcJJLbjbuNPPaT6LC8tTxPNEV5IQoKJz6/M1aLsaKCM7CImk/M7vO+pKuUjasQ63TY+TDWv0dVZJxAQEBAQEBAQEBAQEBAQEBBx868iispnRYP+JhO54wvyOHmsL15o2V9VgjNjmvnwouogdG9zHgte0lpBxBGKqOUtWazNZ7w3MiZbmpJNeI3afiYfhcPyPNe1tstaXV3wT07eyf5Nz+pJAO0LoH7w8Et8njZbrZSxeJb7Fr8N477N+TO+gAv9pjPIXJ9AF7zQmnUYo/3Qi2X9IwILKFhudnavFgPkZjfmbdF5NlLPxGtY2p/KDMaSS55LnOJJJ2kk4klRTLRZcs3neUpzEzeNXUBzh9zGQ553Eja1g5n2WWOnNKzoNNObJvPaP+7LrCtumEBAQEBAQEBAQEBAQEBAQEBAQRLPLMxlXeSIiOoAx8L7YB/Pmor4+brHdr9Zoa5vir0t+VTZSyfLTyGOZhY4bjvHFp3jmFWmJidpc9lxXx25bRs0ywFGETMPnsRwTdlzy+g0BGMzMpLmvmhPWEOsY4N8hGI/0x4uuCzpSbLul0N807z0j3/wALgyRkuKmibFC3VaPUneXHeVarWKxtDo8WKuKvLVur1IICAgICAgICAgICAgICAgICAgIPCsoo5W6srGyN4OAI8rryYie7G9K3ja0bo5XaP6GTBjoj/puI+huFhOKsqWTh2C/jb7NKPRlSA3MkzhwJYPZt1j6Me6OOFYd+8/8Af2dugzRoobasDSRvf3z/AFLOMdY8LOPR4adqu4As1oQEBAQEBAQEBAQEBAQEBAQEBAQEBAQEBAQEBAQEBAQEBAQEBAQf/9k="/>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 name="AutoShape 4" descr="data:image/jpeg;base64,/9j/4AAQSkZJRgABAQAAAQABAAD/2wCEAAkGBxISEBQUEBIWEhIWERUUGBcUGRIUFRcVFRcWGBUYFBUYHSkgHBslHxcVITEhJykrLi4uGB82ODMsNygtLisBCgoKDg0OGxAQGywmICQvLCwsLC8sLDQsLywsLCwsLCwsLCwsLCwsLCwsLCwsLCwsLCwsLCwsLCwsLCwsLCwsLP/AABEIAMwAzAMBEQACEQEDEQH/xAAcAAEAAgMBAQEAAAAAAAAAAAAABgcBBAUDAgj/xABDEAABAwIBCQYDBQYEBwEAAAABAAIDBBExBQYHEiFBUWFxEyJCgZGxMnKhFCNSwdFDYoKSosIXU2NzJDM0stLh8BX/xAAaAQEAAgMBAAAAAAAAAAAAAAAAAwQCBQYB/8QAMREBAAIBAgUCBQQBBAMAAAAAAAECAwQRBRIhMUETUSIyYXGxI4GRodEVQlLwFDPh/9oADAMBAAIRAxEAPwC8UBAQEBAQEBAQEBAQEBAQEBAQEBAQEBAQEBAQEBAQEBAQEBBxspZ0UcFxJO3WHhadd3o1YTeseVfJq8OP5rQjddpOgbshhfJzcRG38z9FhOaPEKOTi2OPliZ/px5tJ9QfghiaOeu4+tx7LD1pV54vk8Vhrf4k1l/hi/lP6rz1rI/9Vze0PePSdUj4ooj/ADj+5e+tZnHFsnmsOjSaUm/taYjmx4d/S4D3WUZ/eE1OLx/ur/bvUGftDJa8hiPCQEfUXCzjLWVvHxHBfzt90hpauOVutE9sjeLCHD6LOJiey5W9bRvWd3uvWQgICAgICAgICAgICAgICCJZy59wU12RffzDZYHuNP7zvyH0UV8sR2a/U8Qx4ulesq2y1nTVVVxJIQw+Bl2s6Eb/ADuoLXm3dpM+sy5elp6e0OKsFUXo+mRudsa0k8gT7Iyisz2hsf8A5s9r9jJbjqPt7JtLP0Mn/Gf4eD4nN+JpHUEe6MJpaO8PhGIg9KaofG7Wjc5jhvaS0+oSOjKt7Vnes7JjkPSNURENqAJ2cdjZBzvgeh9VLXLMd2zwcUyV6X6x/aysi5bgqma0Dw7i3BzfmbuU9bRbs3WHPTLG9JdFZJhAQEBAQEBAQEBAQedTO2NjnyODWNBJJ2AAbykzs8taKxvPZVGeGfT5yYqYmOHAuwfJ/wCLeWPsq18m/SGg1nEbZPhx9I/KFKJqm/knI89S7VgjLuLsGt+Zx2D3XsRM9k+HT5M07UhN8laOGixqZS4/gj2DoXHafIBSRi922w8JrHXJP8JTQ5uUkXwQM6uGsfMuupIpENjj0uHH8tYdRosLDYOWxZLEdGboMEoNOpyVBJftIY3Xxu1t/VeTWJR2w47fNWHCyhmHRybWB0LuLDs/ldcW6WWE44U8nDcF+0bfZEsr5g1EQLoSJ2jc3uv/AJTj5FRzjmGtzcLyU60nf8opIwtJDgWuBsQQQQeBBWDWTWaztL2oK2SGQSQvLHjAj2PEckidp3hnjyWx25qztK3MzM8mVYEctmVAGGDX2xLOfJWaZObpPd0Wj11c0ctulvylilXxAQEBAQEBAQEAoKg0g50mpkMMLvuGHaR+0eN/yjd68FVyX3naHO8Q1nq25K/LH9oco2sTjNPMYygS1d2sxbHg5w4u4Dlj0UlMe/WW40fDeb48vb2WPTU7I2hkbQxgwDRYBTdm8rWKxtWNoei9ZCAgICDCAgIOPl/N2Crb942z90jbB4/UcisLViVfUaXHnja0fv5VRl/IctJJqyi7TfVePhcOXA8lBasw5vU6S+Cdp7e7Qp53Me17HFrmkEEYgheK9bTWd47rtzNzhFZAHGwmZZsjRx3OA4G3urdL80Oo0epjPTfzHd31mtiAgICAgICAgh+krLpp6cRMNpJrt2YiPxnzvb14KLLbaNmu4lqPTx8sd5/Cn1Wc2nej3NgSWqZ23aD9204OI8ZHAHDmFJjpv1lueG6OLfq3j7f5WSp29YQEBAQYugICDCAvAQaOWslx1MLopRsO0He125w5heTG8bIs2KuWk0spTKVC+CZ8Ugs5jrciNzhyIsVWmNp2cpnw2xXmsunmflk0lWx9+47uP4ajiNvkbHyWVLcs7pdHn9HLE+O0r1CuOqEBAQEBAQEBBS2ket7XKDxfZG1sY8tp+riqmWd7OZ4lk5s8x7dHFyLQGoqIoh43gE8G4uPkAVhEbzsrafF6uStPdecELWNa1gs1oDQOAGCtuvrWKxtD7R6ICCLZ6Z4Mom6jAJKlwu1hwaPxSW224DesbW2VdTqa4Y+qsq/OOuqDeSoe0Hwxns2joGqGby0uXiGS3loF8uJlkJ+d/wCqx5lf/wAvJ7y3KPLFXCbx1Mg5FxcPR117F5SU12Ws907zUz+7RzYqwNY8mzZG7GE7g8eE88Oikrk37trpeIxknlv0lPFI2YgwgIIBpUyaNWKoaNod2T/lNywnoQR/EFFkjy1PFcO9IvHjor5ROfXvmfW9tQwPJu7sw0nmzum/PZfzVuk71h1mkvz4az9HZWayICAgICAgIPzzlWYvnlccXSvPq4qjPdx+a3NktP1lJtGEINY5x8MTreZAWePu2HCa75Zn6LTVh0IgIOfl/KraWmkmfgxuwficdjWjqbLyZ2hHkyRjrNpUVNO+aR80x1pHu1ifyHIYeSr2ndy2ozTe0zLpZEyNNVSdnA25tck7GtHFx3LytZtO0McGnvmty0SZujOrttkiB6u/RSejZejhOX3hxcu5qVVI3WlYDHcDXYdZoJwB3j0ssLUmvdVz6LLhje0dPeHCcLrFVidlx5j5SdPRRl5u9t43Hjq4E87W87qxSd4dVos05cMWnv2d5ZLYgwg4ee8Afk+oBF7R646sIcPZY27K+qrzYbRPspph2Ku5Ke629E1QXUb2nwTEDo4A+91Ywz0dDwq2+GY9pTdTNmICAgICAgIKAzipOxq54/wyut0JuPoQqVo2mYcjqacmW1fq6WYOU2wVjdc2ZIDGScATbVvyvs81ljnaVrhuaMebafPRcCsOlEGEFSaSM4RUziniN4Yj3iMHSb/JuHW6hvbw0vEdTE/BXwjEbCbAC5OwAbyomk6zK88zchikpWsI+8d35D+8d3QYK3jryw6rR6f0cUR58u6s1pEtI+V4oqN8TiDLKAGt32uCXHgBb1sostoiuzX8RzVphms95U4qzmlpaMoyKMk4GZ1vIAKbH2dJwuP0P3S5SNkwgIOTnW61DUk/5D/ZeW7Is/8A67fZScOCrS5C3dauiFv/AA853dsB6MH6qfB2lveEx+nb7p8p22EBAQEBAQEFY6UsgODxVRi7HANkt4XDY13Qiw6jmq+avXdo+Kaad/Vjt5V4QoWnhJ8iZ+VNO0MkaKiMbBrEiQDhrbx19VJXJMNrp+J2pHLfq7n+KUVv+mlv1ZZZ+pC//qeL2lwsvaQamoaY4GCnY4WLr60hHAHBvlt5rGcirn4lMxtToisMVgoplp735pT7Rpm32sgqZR93Ge4D4pBv6N9+ilxU3neWz4bpee3q27R2+611Zb9D87c+Iqa8cFpZ8LYsZ8xGJ5BRXyxHSGu1fEKYvhr1t+FTV1ZJNI6SVxe9xuSf/tg5KtM79Zc9kyWyW5rT1e2SMmSVMrY4hcnE7mt3uceCRG87M8GC2a/LVdGS6FsELImfCxtuZOJJ5kknzVmI2jZ1mLHGKkUr4bS9SMIC8ER0nZREVF2YPfmeGD5R3nnpsA/iWN56KeuycmKfqq2MbFA5ae66dG1H2dAw75HOk8ibD6BWsUbVdNw6nLgj69UpUi8ICAgICAgIPOogbIxzHtDmOBBB2gg4gpMbvLVi0bT2VdnTo9kjJfRgyR4mO/fb8t/iH16qtfFMdmi1XDLVnmxdY9vKE1FK+M2kY5h4OBb7qKejV2pavzRs8bIx3ekEDnmzGlx4NBJ+iPa1tbtG6Z5r5gSzEPqgYYr/AAnZI/y8I67VLTFM92z0vDb3nmydI/taTWxwRWGrHExvINa0Kx0iG9+HHX2iFZZ35/OlvFRksjwdJg5/y/hH1Ve+XfpDSaviU2+DF290EUTUOrkHIM1W+0bbMB7zz8LR+Z5Be1rMrWm0t89tq9vdbGQciRUkepELk7XPPxOPPlwCnrWIdLp9PTBXlr/LpLJOwgLwfMkgaCXEAAXJOwADElBSmdeWzW1Re3/ksuyPm0Ha7zx6WUN7buc1+p9S20doa2TqJ00rIo/ie4NHnifLHyWERvOyhjxzkvFY8v0DQ0rYomRs+FjGsHRoACuxG0bOvpSKViseHuvWQgICAgICAgICDzmgY8We0OHBwB902eTWJ7ucc26O9/ssN/8AbZ+ix5K+yH/xsP8Awj+Ib9PSxxi0bGsHBoA9l7EbJa1rXtBWVTImOkkcGsaLknABJnbrJe8UibW7KbzxzskrHlrCWU4PdbhrW8T/ANNyq3vNvs5vWa22edo+VGVgoJjmrmU6a0lSCyLENwe8f2t+vus6037tto+HTk+PJ0j28ysmlpmRsDI2hjBgGiwCniNm+rSKxtWNoeiMheAg+XvABJIAAuSdgA5lBVWfWeH2m9PSk9gD33jZ2ltw/c9+ijtZp9drYmOSiKxssFE0dp3laujLNvs2fapR33ttGD4WHF1uJ9uqsYqbfFLe8N0vJHq27z2+yfKZthAQEBAQEBAQEBAQEBBVGkzOIyymmjP3UZ79vFJw6N97qtlvvOzQcT1XNb0q9o7/AHQYKJqVi5l5nBobPVN7+LIzg3g5448Bu64S0p5lvtDw+K/qZY6+ITpStwwgLwEGhljK8NLH2k7wxuAGLnHg1o2kpM7ML5K0je0qnznztnrSWNvFT3+AfE/nIR7YdVFa7SavXzf4a9IcWOMBR7tTa0ynWYeZpnc2epbaAbWtP7Q7jb8Hv0UuPHv1ns2eg0PqTGTJHTx9f/i2ALYKy6BlAQEBAQEBAQEBAQEBBq5TqhFBLIcGRvf/ACgleTO0bsMl+Sk29ofnuSQucXON3Ekk8SdpVJx0zMzvKW6OcjCWYzSC7IrWBwMhwv0x62WeOu87tpwvTxe85Ldo/K0FO6FheAgwgh2dWfcVOTFT2mnGw/5bD+8RieQWM22U9RrKYukdZVnXVU1RIZKh5keeOAHBrRsA6KKbbtBn1Vsk7zL6ghLiGsaXOJsABck8gsVaIm07QsnNHR8BaWtFzsLYtw/3OPy+qnpi82brScNiPiy/x/lYjRYWGwKduWUBAQEBAQEBAQEBAQEBBGtIsxbk6a3i1G+ReLqPL8qlxC22nspRVXLrW0cRAUIO90r3HyIb/apsfZ03DK7aeJ95lKFm2AgwggWknOV8VqaBxbI9utI4YtYcGg7ifbqsb22a/X6r045a91cwwgKGZc7e82l3MgZuVFY60Le4D3nu2Mb57zyC9rSbdkun0uTPPwx091tZs5pwUYu0a8xG2R2PMNHhCs0xxV0Om0ePBHTrPukCzWxAQEBAQEBAQEBAQEBAQEHEz0o+1oJ2jERl46s72z0t5rDJG9ZVtZTnwWj6fhRSqOTWNoxym0xPgJ7zXF7Rxa617dD7qXHPTZ0HCssTjnH5hN1I2wvR41dS2KN0khsxjS4ngAvHlpiI3lRVdWuqKiWd2Mjy7bubg0eQAHkoLS5XV5vUvMu1mbkT7XVNjdfs2gvkts7o3X5kgeqUrzTsaLT+tlis9vK7qSlZExrI2hjGiwaNgAVuI26Q6itYrG1Y6PZeshAQEBAQEBAQEBAQEBAQEBBh7QQQcCLeqCic68huo6l0ZHcPejO4sOHmMCqd68s7OU1ennDkmvjw5dJVPikbJE4se03BHseIPBYxOyLFltitFqp3k/SVHqgVML2u3ujs5p52JBH1U0Xb7FxTHaPijaW1JpJogNjZnHgGNHu5e88Jp4hh+qIZ153y1o7NjTFBe5F7ueRhrEbhjZYWtu12r1/PHLXs4TG2CjaiZ3XLo5yEaam15BaWaziDiGeAH381ZxV2jd0nDtP6WPee8papWwEBAQEBAQEBAQEBAQEBAQEBAQRDSPJSfZtWpJ7TaYgyxfrcfl4391Fl5durX8RnD6e2Tv491PKs5pghHrGoEN5ZAQdjNaemjqWOqw4xg3FtoDtxeMSByWVZiJ6rGktirkicnZetPM17Q5jg5rhcEbQQeCuOrraLRvD0R6ICAgICAgICAgICAgICAgICDRy1lNlNA+aTBow3ud4WjmSsbW5Y3RZstcVJvbwonK+UpKmZ0spu5x8gNzRyCqTMzO8uUzZbZbzezyoaOSZ4ZE0vedw9zwHNeRG7zHitkty0jeU2ydo72XqJrH8MYvbq52PopIx+7cYuEdP1Lfw35NHtORskkaePdP0svfThNPCcM9plGsu5lTwAvjImjG06oIeBzbvHMFYTSYUNRwzJjjmr1j+0YWLWJvo3zlMMop5T91Ie4SdjHn8nYdbKXFfadpbXhur5LenbtPb6StlWXQCAgICAgICAgICAgICAgICAgrjS7XbIIQcdaR3l3W3/AKvRQZp7Q03F8nStP3VsBfDFQNJEb9FwZp5DbSwAEDtXgF7t99zRyCnrXaHVaPTRgx7eZ7u2slsR6IKw0hZDbBI2aIaschIcBg2THZwB/IqG9durQcT0sUn1K9p7/dFGuINwbEbQRiDussGoidn6AyFW9vSwy73xNcfmt3h63Vys7xEuvwX9THW3vDfWSUQEBAQEBAQEBAQEBAQEBAQU9pTcTlDbugjA6XcfclVcvzOc4pM+v+yN5HaDUQh2BmYD01go47qeniJy1394XgVZdiIMICCK6SgPsDicRLGR1vb2JWF+ylxCInBKrmqFy0rp0bOJydFfc6QDprn/ANq1i+V03DZmdPG/1/KUKReEBAQEBAQEBAQEBAQEBAQEFY6XaK0kEwGLDGf4TrN/7nKvmjrEtHxfH1rf9lfMeWkEYggjqNoULUVtyzEwurIWVG1MDJWbxZw3tePiBViJ3h1+DNGWkXhvr1MIC8Fc6UcsNcWUrDctcJJLbjbuNPPaT6LC8tTxPNEV5IQoKJz6/M1aLsaKCM7CImk/M7vO+pKuUjasQ63TY+TDWv0dVZJxAQEBAQEBAQEBAQEBAQEBBx868iispnRYP+JhO54wvyOHmsL15o2V9VgjNjmvnwouogdG9zHgte0lpBxBGKqOUtWazNZ7w3MiZbmpJNeI3afiYfhcPyPNe1tstaXV3wT07eyf5Nz+pJAO0LoH7w8Et8njZbrZSxeJb7Fr8N477N+TO+gAv9pjPIXJ9AF7zQmnUYo/3Qi2X9IwILKFhudnavFgPkZjfmbdF5NlLPxGtY2p/KDMaSS55LnOJJJ2kk4klRTLRZcs3neUpzEzeNXUBzh9zGQ553Eja1g5n2WWOnNKzoNNObJvPaP+7LrCtumEBAQEBAQEBAQEBAQEBAQEBAQRLPLMxlXeSIiOoAx8L7YB/Pmor4+brHdr9Zoa5vir0t+VTZSyfLTyGOZhY4bjvHFp3jmFWmJidpc9lxXx25bRs0ywFGETMPnsRwTdlzy+g0BGMzMpLmvmhPWEOsY4N8hGI/0x4uuCzpSbLul0N807z0j3/wALgyRkuKmibFC3VaPUneXHeVarWKxtDo8WKuKvLVur1IICAgICAgICAgICAgICAgICAgIPCsoo5W6srGyN4OAI8rryYie7G9K3ja0bo5XaP6GTBjoj/puI+huFhOKsqWTh2C/jb7NKPRlSA3MkzhwJYPZt1j6Me6OOFYd+8/8Af2dugzRoobasDSRvf3z/AFLOMdY8LOPR4adqu4As1oQEBAQEBAQEBAQEBAQEBAQEBAQEBAQEBAQEBAQEBAQEBAQEBAQf/9k="/>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AutoShape 6" descr="data:image/jpeg;base64,/9j/4AAQSkZJRgABAQAAAQABAAD/2wCEAAkGBxISEBQUEBIWEhIWERUUGBcUGRIUFRcVFRcWGBUYFBUYHSkgHBslHxcVITEhJykrLi4uGB82ODMsNygtLisBCgoKDg0OGxAQGywmICQvLCwsLC8sLDQsLywsLCwsLCwsLCwsLCwsLCwsLCwsLCwsLCwsLCwsLCwsLCwsLCwsLP/AABEIAMwAzAMBEQACEQEDEQH/xAAcAAEAAgMBAQEAAAAAAAAAAAAABgcBBAUDAgj/xABDEAABAwIBCQYDBQYEBwEAAAABAAIDBBExBQYHEiFBUWFxEyJCgZGxMnKhFCNSwdFDYoKSosIXU2NzJDM0stLh8BX/xAAaAQEAAgMBAAAAAAAAAAAAAAAAAwQCBQYB/8QAMREBAAIBAgUCBQQBBAMAAAAAAAECAwQRBRIhMUETUSIyYXGxI4GRodEVQlLwFDPh/9oADAMBAAIRAxEAPwC8UBAQEBAQEBAQEBAQEBAQEBAQEBAQEBAQEBAQEBAQEBAQEBBxspZ0UcFxJO3WHhadd3o1YTeseVfJq8OP5rQjddpOgbshhfJzcRG38z9FhOaPEKOTi2OPliZ/px5tJ9QfghiaOeu4+tx7LD1pV54vk8Vhrf4k1l/hi/lP6rz1rI/9Vze0PePSdUj4ooj/ADj+5e+tZnHFsnmsOjSaUm/taYjmx4d/S4D3WUZ/eE1OLx/ur/bvUGftDJa8hiPCQEfUXCzjLWVvHxHBfzt90hpauOVutE9sjeLCHD6LOJiey5W9bRvWd3uvWQgICAgICAgICAgICAgICCJZy59wU12RffzDZYHuNP7zvyH0UV8sR2a/U8Qx4ulesq2y1nTVVVxJIQw+Bl2s6Eb/ADuoLXm3dpM+sy5elp6e0OKsFUXo+mRudsa0k8gT7Iyisz2hsf8A5s9r9jJbjqPt7JtLP0Mn/Gf4eD4nN+JpHUEe6MJpaO8PhGIg9KaofG7Wjc5jhvaS0+oSOjKt7Vnes7JjkPSNURENqAJ2cdjZBzvgeh9VLXLMd2zwcUyV6X6x/aysi5bgqma0Dw7i3BzfmbuU9bRbs3WHPTLG9JdFZJhAQEBAQEBAQEBAQedTO2NjnyODWNBJJ2AAbykzs8taKxvPZVGeGfT5yYqYmOHAuwfJ/wCLeWPsq18m/SGg1nEbZPhx9I/KFKJqm/knI89S7VgjLuLsGt+Zx2D3XsRM9k+HT5M07UhN8laOGixqZS4/gj2DoXHafIBSRi922w8JrHXJP8JTQ5uUkXwQM6uGsfMuupIpENjj0uHH8tYdRosLDYOWxZLEdGboMEoNOpyVBJftIY3Xxu1t/VeTWJR2w47fNWHCyhmHRybWB0LuLDs/ldcW6WWE44U8nDcF+0bfZEsr5g1EQLoSJ2jc3uv/AJTj5FRzjmGtzcLyU60nf8opIwtJDgWuBsQQQQeBBWDWTWaztL2oK2SGQSQvLHjAj2PEckidp3hnjyWx25qztK3MzM8mVYEctmVAGGDX2xLOfJWaZObpPd0Wj11c0ctulvylilXxAQEBAQEBAQEAoKg0g50mpkMMLvuGHaR+0eN/yjd68FVyX3naHO8Q1nq25K/LH9oco2sTjNPMYygS1d2sxbHg5w4u4Dlj0UlMe/WW40fDeb48vb2WPTU7I2hkbQxgwDRYBTdm8rWKxtWNoei9ZCAgICDCAgIOPl/N2Crb942z90jbB4/UcisLViVfUaXHnja0fv5VRl/IctJJqyi7TfVePhcOXA8lBasw5vU6S+Cdp7e7Qp53Me17HFrmkEEYgheK9bTWd47rtzNzhFZAHGwmZZsjRx3OA4G3urdL80Oo0epjPTfzHd31mtiAgICAgICAgh+krLpp6cRMNpJrt2YiPxnzvb14KLLbaNmu4lqPTx8sd5/Cn1Wc2nej3NgSWqZ23aD9204OI8ZHAHDmFJjpv1lueG6OLfq3j7f5WSp29YQEBAQYugICDCAvAQaOWslx1MLopRsO0He125w5heTG8bIs2KuWk0spTKVC+CZ8Ugs5jrciNzhyIsVWmNp2cpnw2xXmsunmflk0lWx9+47uP4ajiNvkbHyWVLcs7pdHn9HLE+O0r1CuOqEBAQEBAQEBBS2ket7XKDxfZG1sY8tp+riqmWd7OZ4lk5s8x7dHFyLQGoqIoh43gE8G4uPkAVhEbzsrafF6uStPdecELWNa1gs1oDQOAGCtuvrWKxtD7R6ICCLZ6Z4Mom6jAJKlwu1hwaPxSW224DesbW2VdTqa4Y+qsq/OOuqDeSoe0Hwxns2joGqGby0uXiGS3loF8uJlkJ+d/wCqx5lf/wAvJ7y3KPLFXCbx1Mg5FxcPR117F5SU12Ws907zUz+7RzYqwNY8mzZG7GE7g8eE88Oikrk37trpeIxknlv0lPFI2YgwgIIBpUyaNWKoaNod2T/lNywnoQR/EFFkjy1PFcO9IvHjor5ROfXvmfW9tQwPJu7sw0nmzum/PZfzVuk71h1mkvz4az9HZWayICAgICAgIPzzlWYvnlccXSvPq4qjPdx+a3NktP1lJtGEINY5x8MTreZAWePu2HCa75Zn6LTVh0IgIOfl/KraWmkmfgxuwficdjWjqbLyZ2hHkyRjrNpUVNO+aR80x1pHu1ifyHIYeSr2ndy2ozTe0zLpZEyNNVSdnA25tck7GtHFx3LytZtO0McGnvmty0SZujOrttkiB6u/RSejZejhOX3hxcu5qVVI3WlYDHcDXYdZoJwB3j0ssLUmvdVz6LLhje0dPeHCcLrFVidlx5j5SdPRRl5u9t43Hjq4E87W87qxSd4dVos05cMWnv2d5ZLYgwg4ee8Afk+oBF7R646sIcPZY27K+qrzYbRPspph2Ku5Ke629E1QXUb2nwTEDo4A+91Ywz0dDwq2+GY9pTdTNmICAgICAgIKAzipOxq54/wyut0JuPoQqVo2mYcjqacmW1fq6WYOU2wVjdc2ZIDGScATbVvyvs81ljnaVrhuaMebafPRcCsOlEGEFSaSM4RUziniN4Yj3iMHSb/JuHW6hvbw0vEdTE/BXwjEbCbAC5OwAbyomk6zK88zchikpWsI+8d35D+8d3QYK3jryw6rR6f0cUR58u6s1pEtI+V4oqN8TiDLKAGt32uCXHgBb1sostoiuzX8RzVphms95U4qzmlpaMoyKMk4GZ1vIAKbH2dJwuP0P3S5SNkwgIOTnW61DUk/5D/ZeW7Is/8A67fZScOCrS5C3dauiFv/AA853dsB6MH6qfB2lveEx+nb7p8p22EBAQEBAQEFY6UsgODxVRi7HANkt4XDY13Qiw6jmq+avXdo+Kaad/Vjt5V4QoWnhJ8iZ+VNO0MkaKiMbBrEiQDhrbx19VJXJMNrp+J2pHLfq7n+KUVv+mlv1ZZZ+pC//qeL2lwsvaQamoaY4GCnY4WLr60hHAHBvlt5rGcirn4lMxtToisMVgoplp735pT7Rpm32sgqZR93Ge4D4pBv6N9+ilxU3neWz4bpee3q27R2+611Zb9D87c+Iqa8cFpZ8LYsZ8xGJ5BRXyxHSGu1fEKYvhr1t+FTV1ZJNI6SVxe9xuSf/tg5KtM79Zc9kyWyW5rT1e2SMmSVMrY4hcnE7mt3uceCRG87M8GC2a/LVdGS6FsELImfCxtuZOJJ5kknzVmI2jZ1mLHGKkUr4bS9SMIC8ER0nZREVF2YPfmeGD5R3nnpsA/iWN56KeuycmKfqq2MbFA5ae66dG1H2dAw75HOk8ibD6BWsUbVdNw6nLgj69UpUi8ICAgICAgIPOogbIxzHtDmOBBB2gg4gpMbvLVi0bT2VdnTo9kjJfRgyR4mO/fb8t/iH16qtfFMdmi1XDLVnmxdY9vKE1FK+M2kY5h4OBb7qKejV2pavzRs8bIx3ekEDnmzGlx4NBJ+iPa1tbtG6Z5r5gSzEPqgYYr/AAnZI/y8I67VLTFM92z0vDb3nmydI/taTWxwRWGrHExvINa0Kx0iG9+HHX2iFZZ35/OlvFRksjwdJg5/y/hH1Ve+XfpDSaviU2+DF290EUTUOrkHIM1W+0bbMB7zz8LR+Z5Be1rMrWm0t89tq9vdbGQciRUkepELk7XPPxOPPlwCnrWIdLp9PTBXlr/LpLJOwgLwfMkgaCXEAAXJOwADElBSmdeWzW1Re3/ksuyPm0Ha7zx6WUN7buc1+p9S20doa2TqJ00rIo/ie4NHnifLHyWERvOyhjxzkvFY8v0DQ0rYomRs+FjGsHRoACuxG0bOvpSKViseHuvWQgICAgICAgICDzmgY8We0OHBwB902eTWJ7ucc26O9/ssN/8AbZ+ix5K+yH/xsP8Awj+Ib9PSxxi0bGsHBoA9l7EbJa1rXtBWVTImOkkcGsaLknABJnbrJe8UibW7KbzxzskrHlrCWU4PdbhrW8T/ANNyq3vNvs5vWa22edo+VGVgoJjmrmU6a0lSCyLENwe8f2t+vus6037tto+HTk+PJ0j28ysmlpmRsDI2hjBgGiwCniNm+rSKxtWNoeiMheAg+XvABJIAAuSdgA5lBVWfWeH2m9PSk9gD33jZ2ltw/c9+ijtZp9drYmOSiKxssFE0dp3laujLNvs2fapR33ttGD4WHF1uJ9uqsYqbfFLe8N0vJHq27z2+yfKZthAQEBAQEBAQEBAQEBBVGkzOIyymmjP3UZ79vFJw6N97qtlvvOzQcT1XNb0q9o7/AHQYKJqVi5l5nBobPVN7+LIzg3g5448Bu64S0p5lvtDw+K/qZY6+ITpStwwgLwEGhljK8NLH2k7wxuAGLnHg1o2kpM7ML5K0je0qnznztnrSWNvFT3+AfE/nIR7YdVFa7SavXzf4a9IcWOMBR7tTa0ynWYeZpnc2epbaAbWtP7Q7jb8Hv0UuPHv1ns2eg0PqTGTJHTx9f/i2ALYKy6BlAQEBAQEBAQEBAQEBBq5TqhFBLIcGRvf/ACgleTO0bsMl+Sk29ofnuSQucXON3Ekk8SdpVJx0zMzvKW6OcjCWYzSC7IrWBwMhwv0x62WeOu87tpwvTxe85Ldo/K0FO6FheAgwgh2dWfcVOTFT2mnGw/5bD+8RieQWM22U9RrKYukdZVnXVU1RIZKh5keeOAHBrRsA6KKbbtBn1Vsk7zL6ghLiGsaXOJsABck8gsVaIm07QsnNHR8BaWtFzsLYtw/3OPy+qnpi82brScNiPiy/x/lYjRYWGwKduWUBAQEBAQEBAQEBAQEBBGtIsxbk6a3i1G+ReLqPL8qlxC22nspRVXLrW0cRAUIO90r3HyIb/apsfZ03DK7aeJ95lKFm2AgwggWknOV8VqaBxbI9utI4YtYcGg7ifbqsb22a/X6r045a91cwwgKGZc7e82l3MgZuVFY60Le4D3nu2Mb57zyC9rSbdkun0uTPPwx091tZs5pwUYu0a8xG2R2PMNHhCs0xxV0Om0ePBHTrPukCzWxAQEBAQEBAQEBAQEBAQEHEz0o+1oJ2jERl46s72z0t5rDJG9ZVtZTnwWj6fhRSqOTWNoxym0xPgJ7zXF7Rxa617dD7qXHPTZ0HCssTjnH5hN1I2wvR41dS2KN0khsxjS4ngAvHlpiI3lRVdWuqKiWd2Mjy7bubg0eQAHkoLS5XV5vUvMu1mbkT7XVNjdfs2gvkts7o3X5kgeqUrzTsaLT+tlis9vK7qSlZExrI2hjGiwaNgAVuI26Q6itYrG1Y6PZeshAQEBAQEBAQEBAQEBAQEBBh7QQQcCLeqCic68huo6l0ZHcPejO4sOHmMCqd68s7OU1ennDkmvjw5dJVPikbJE4se03BHseIPBYxOyLFltitFqp3k/SVHqgVML2u3ujs5p52JBH1U0Xb7FxTHaPijaW1JpJogNjZnHgGNHu5e88Jp4hh+qIZ153y1o7NjTFBe5F7ueRhrEbhjZYWtu12r1/PHLXs4TG2CjaiZ3XLo5yEaam15BaWaziDiGeAH381ZxV2jd0nDtP6WPee8papWwEBAQEBAQEBAQEBAQEBAQEBAQRDSPJSfZtWpJ7TaYgyxfrcfl4391Fl5durX8RnD6e2Tv491PKs5pghHrGoEN5ZAQdjNaemjqWOqw4xg3FtoDtxeMSByWVZiJ6rGktirkicnZetPM17Q5jg5rhcEbQQeCuOrraLRvD0R6ICAgICAgICAgICAgICAgICDRy1lNlNA+aTBow3ud4WjmSsbW5Y3RZstcVJvbwonK+UpKmZ0spu5x8gNzRyCqTMzO8uUzZbZbzezyoaOSZ4ZE0vedw9zwHNeRG7zHitkty0jeU2ydo72XqJrH8MYvbq52PopIx+7cYuEdP1Lfw35NHtORskkaePdP0svfThNPCcM9plGsu5lTwAvjImjG06oIeBzbvHMFYTSYUNRwzJjjmr1j+0YWLWJvo3zlMMop5T91Ie4SdjHn8nYdbKXFfadpbXhur5LenbtPb6StlWXQCAgICAgICAgICAgICAgICAgrjS7XbIIQcdaR3l3W3/AKvRQZp7Q03F8nStP3VsBfDFQNJEb9FwZp5DbSwAEDtXgF7t99zRyCnrXaHVaPTRgx7eZ7u2slsR6IKw0hZDbBI2aIaschIcBg2THZwB/IqG9durQcT0sUn1K9p7/dFGuINwbEbQRiDussGoidn6AyFW9vSwy73xNcfmt3h63Vys7xEuvwX9THW3vDfWSUQEBAQEBAQEBAQEBAQEBAQU9pTcTlDbugjA6XcfclVcvzOc4pM+v+yN5HaDUQh2BmYD01go47qeniJy1394XgVZdiIMICCK6SgPsDicRLGR1vb2JWF+ylxCInBKrmqFy0rp0bOJydFfc6QDprn/ANq1i+V03DZmdPG/1/KUKReEBAQEBAQEBAQEBAQEBAQEFY6XaK0kEwGLDGf4TrN/7nKvmjrEtHxfH1rf9lfMeWkEYggjqNoULUVtyzEwurIWVG1MDJWbxZw3tePiBViJ3h1+DNGWkXhvr1MIC8Fc6UcsNcWUrDctcJJLbjbuNPPaT6LC8tTxPNEV5IQoKJz6/M1aLsaKCM7CImk/M7vO+pKuUjasQ63TY+TDWv0dVZJxAQEBAQEBAQEBAQEBAQEBBx868iispnRYP+JhO54wvyOHmsL15o2V9VgjNjmvnwouogdG9zHgte0lpBxBGKqOUtWazNZ7w3MiZbmpJNeI3afiYfhcPyPNe1tstaXV3wT07eyf5Nz+pJAO0LoH7w8Et8njZbrZSxeJb7Fr8N477N+TO+gAv9pjPIXJ9AF7zQmnUYo/3Qi2X9IwILKFhudnavFgPkZjfmbdF5NlLPxGtY2p/KDMaSS55LnOJJJ2kk4klRTLRZcs3neUpzEzeNXUBzh9zGQ553Eja1g5n2WWOnNKzoNNObJvPaP+7LrCtumEBAQEBAQEBAQEBAQEBAQEBAQRLPLMxlXeSIiOoAx8L7YB/Pmor4+brHdr9Zoa5vir0t+VTZSyfLTyGOZhY4bjvHFp3jmFWmJidpc9lxXx25bRs0ywFGETMPnsRwTdlzy+g0BGMzMpLmvmhPWEOsY4N8hGI/0x4uuCzpSbLul0N807z0j3/wALgyRkuKmibFC3VaPUneXHeVarWKxtDo8WKuKvLVur1IICAgICAgICAgICAgICAgICAgIPCsoo5W6srGyN4OAI8rryYie7G9K3ja0bo5XaP6GTBjoj/puI+huFhOKsqWTh2C/jb7NKPRlSA3MkzhwJYPZt1j6Me6OOFYd+8/8Af2dugzRoobasDSRvf3z/AFLOMdY8LOPR4adqu4As1oQEBAQEBAQEBAQEBAQEBAQEBAQEBAQEBAQEBAQEBAQEBAQEBAQf/9k="/>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 name="圆角矩形 6"/>
          <p:cNvSpPr/>
          <p:nvPr/>
        </p:nvSpPr>
        <p:spPr>
          <a:xfrm>
            <a:off x="395536" y="3789040"/>
            <a:ext cx="8424936" cy="1368152"/>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1" algn="just"/>
            <a:r>
              <a:rPr lang="en-US" altLang="zh-CN" sz="2800" dirty="0">
                <a:solidFill>
                  <a:schemeClr val="bg1"/>
                </a:solidFill>
              </a:rPr>
              <a:t>FCT minimization: minimize the average and tail FCTs of short flows &amp; not adversely affect FCTs of large flows</a:t>
            </a:r>
          </a:p>
        </p:txBody>
      </p:sp>
      <p:sp>
        <p:nvSpPr>
          <p:cNvPr id="9" name="灯片编号占位符 8"/>
          <p:cNvSpPr>
            <a:spLocks noGrp="1"/>
          </p:cNvSpPr>
          <p:nvPr>
            <p:ph type="sldNum" sz="quarter" idx="12"/>
          </p:nvPr>
        </p:nvSpPr>
        <p:spPr/>
        <p:txBody>
          <a:bodyPr/>
          <a:lstStyle/>
          <a:p>
            <a:fld id="{0C913308-F349-4B6D-A68A-DD1791B4A57B}" type="slidenum">
              <a:rPr lang="zh-CN" altLang="en-US" smtClean="0"/>
              <a:t>20</a:t>
            </a:fld>
            <a:endParaRPr lang="zh-CN" altLang="en-US" dirty="0"/>
          </a:p>
        </p:txBody>
      </p:sp>
    </p:spTree>
    <p:extLst>
      <p:ext uri="{BB962C8B-B14F-4D97-AF65-F5344CB8AC3E}">
        <p14:creationId xmlns:p14="http://schemas.microsoft.com/office/powerpoint/2010/main" val="3265071086"/>
      </p:ext>
    </p:extLst>
  </p:cSld>
  <p:clrMapOvr>
    <a:masterClrMapping/>
  </p:clrMapOvr>
  <mc:AlternateContent xmlns:mc="http://schemas.openxmlformats.org/markup-compatibility/2006" xmlns:p14="http://schemas.microsoft.com/office/powerpoint/2010/main">
    <mc:Choice Requires="p14">
      <p:transition spd="slow" p14:dur="2000" advTm="14857"/>
    </mc:Choice>
    <mc:Fallback xmlns="">
      <p:transition spd="slow" advTm="14857"/>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srgbClr val="0000CC"/>
                </a:solidFill>
                <a:ea typeface="+mn-ea"/>
                <a:cs typeface="Times New Roman" panose="02020603050405020304" pitchFamily="18" charset="0"/>
              </a:rPr>
              <a:t>Design Goal 3</a:t>
            </a:r>
            <a:endParaRPr lang="zh-CN" altLang="en-US" dirty="0">
              <a:solidFill>
                <a:srgbClr val="0000CC"/>
              </a:solidFill>
              <a:ea typeface="+mn-ea"/>
              <a:cs typeface="Times New Roman" panose="02020603050405020304" pitchFamily="18" charset="0"/>
            </a:endParaRPr>
          </a:p>
        </p:txBody>
      </p:sp>
      <p:sp>
        <p:nvSpPr>
          <p:cNvPr id="3" name="内容占位符 2"/>
          <p:cNvSpPr>
            <a:spLocks noGrp="1"/>
          </p:cNvSpPr>
          <p:nvPr>
            <p:ph idx="1"/>
          </p:nvPr>
        </p:nvSpPr>
        <p:spPr>
          <a:xfrm>
            <a:off x="457200" y="1600200"/>
            <a:ext cx="8363272" cy="4525963"/>
          </a:xfrm>
        </p:spPr>
        <p:txBody>
          <a:bodyPr>
            <a:normAutofit/>
          </a:bodyPr>
          <a:lstStyle/>
          <a:p>
            <a:pPr marL="0" indent="0" algn="just">
              <a:buNone/>
            </a:pPr>
            <a:r>
              <a:rPr lang="en-US" altLang="zh-CN" dirty="0">
                <a:cs typeface="Times New Roman" panose="02020603050405020304" pitchFamily="18" charset="0"/>
              </a:rPr>
              <a:t>Without prior knowledge of flow size information, how to minimize FCT in </a:t>
            </a:r>
            <a:r>
              <a:rPr lang="en-US" altLang="zh-CN" dirty="0">
                <a:solidFill>
                  <a:srgbClr val="0000CC"/>
                </a:solidFill>
                <a:cs typeface="Times New Roman" panose="02020603050405020304" pitchFamily="18" charset="0"/>
              </a:rPr>
              <a:t>commodity data centers</a:t>
            </a:r>
            <a:r>
              <a:rPr lang="en-US" altLang="zh-CN" dirty="0">
                <a:cs typeface="Times New Roman" panose="02020603050405020304" pitchFamily="18" charset="0"/>
              </a:rPr>
              <a:t>?</a:t>
            </a:r>
          </a:p>
        </p:txBody>
      </p:sp>
      <p:sp>
        <p:nvSpPr>
          <p:cNvPr id="4" name="AutoShape 2" descr="data:image/jpeg;base64,/9j/4AAQSkZJRgABAQAAAQABAAD/2wCEAAkGBxISEBQUEBIWEhIWERUUGBcUGRIUFRcVFRcWGBUYFBUYHSkgHBslHxcVITEhJykrLi4uGB82ODMsNygtLisBCgoKDg0OGxAQGywmICQvLCwsLC8sLDQsLywsLCwsLCwsLCwsLCwsLCwsLCwsLCwsLCwsLCwsLCwsLCwsLCwsLP/AABEIAMwAzAMBEQACEQEDEQH/xAAcAAEAAgMBAQEAAAAAAAAAAAAABgcBBAUDAgj/xABDEAABAwIBCQYDBQYEBwEAAAABAAIDBBExBQYHEiFBUWFxEyJCgZGxMnKhFCNSwdFDYoKSosIXU2NzJDM0stLh8BX/xAAaAQEAAgMBAAAAAAAAAAAAAAAAAwQCBQYB/8QAMREBAAIBAgUCBQQBBAMAAAAAAAECAwQRBRIhMUETUSIyYXGxI4GRodEVQlLwFDPh/9oADAMBAAIRAxEAPwC8UBAQEBAQEBAQEBAQEBAQEBAQEBAQEBAQEBAQEBAQEBAQEBBxspZ0UcFxJO3WHhadd3o1YTeseVfJq8OP5rQjddpOgbshhfJzcRG38z9FhOaPEKOTi2OPliZ/px5tJ9QfghiaOeu4+tx7LD1pV54vk8Vhrf4k1l/hi/lP6rz1rI/9Vze0PePSdUj4ooj/ADj+5e+tZnHFsnmsOjSaUm/taYjmx4d/S4D3WUZ/eE1OLx/ur/bvUGftDJa8hiPCQEfUXCzjLWVvHxHBfzt90hpauOVutE9sjeLCHD6LOJiey5W9bRvWd3uvWQgICAgICAgICAgICAgICCJZy59wU12RffzDZYHuNP7zvyH0UV8sR2a/U8Qx4ulesq2y1nTVVVxJIQw+Bl2s6Eb/ADuoLXm3dpM+sy5elp6e0OKsFUXo+mRudsa0k8gT7Iyisz2hsf8A5s9r9jJbjqPt7JtLP0Mn/Gf4eD4nN+JpHUEe6MJpaO8PhGIg9KaofG7Wjc5jhvaS0+oSOjKt7Vnes7JjkPSNURENqAJ2cdjZBzvgeh9VLXLMd2zwcUyV6X6x/aysi5bgqma0Dw7i3BzfmbuU9bRbs3WHPTLG9JdFZJhAQEBAQEBAQEBAQedTO2NjnyODWNBJJ2AAbykzs8taKxvPZVGeGfT5yYqYmOHAuwfJ/wCLeWPsq18m/SGg1nEbZPhx9I/KFKJqm/knI89S7VgjLuLsGt+Zx2D3XsRM9k+HT5M07UhN8laOGixqZS4/gj2DoXHafIBSRi922w8JrHXJP8JTQ5uUkXwQM6uGsfMuupIpENjj0uHH8tYdRosLDYOWxZLEdGboMEoNOpyVBJftIY3Xxu1t/VeTWJR2w47fNWHCyhmHRybWB0LuLDs/ldcW6WWE44U8nDcF+0bfZEsr5g1EQLoSJ2jc3uv/AJTj5FRzjmGtzcLyU60nf8opIwtJDgWuBsQQQQeBBWDWTWaztL2oK2SGQSQvLHjAj2PEckidp3hnjyWx25qztK3MzM8mVYEctmVAGGDX2xLOfJWaZObpPd0Wj11c0ctulvylilXxAQEBAQEBAQEAoKg0g50mpkMMLvuGHaR+0eN/yjd68FVyX3naHO8Q1nq25K/LH9oco2sTjNPMYygS1d2sxbHg5w4u4Dlj0UlMe/WW40fDeb48vb2WPTU7I2hkbQxgwDRYBTdm8rWKxtWNoei9ZCAgICDCAgIOPl/N2Crb942z90jbB4/UcisLViVfUaXHnja0fv5VRl/IctJJqyi7TfVePhcOXA8lBasw5vU6S+Cdp7e7Qp53Me17HFrmkEEYgheK9bTWd47rtzNzhFZAHGwmZZsjRx3OA4G3urdL80Oo0epjPTfzHd31mtiAgICAgICAgh+krLpp6cRMNpJrt2YiPxnzvb14KLLbaNmu4lqPTx8sd5/Cn1Wc2nej3NgSWqZ23aD9204OI8ZHAHDmFJjpv1lueG6OLfq3j7f5WSp29YQEBAQYugICDCAvAQaOWslx1MLopRsO0He125w5heTG8bIs2KuWk0spTKVC+CZ8Ugs5jrciNzhyIsVWmNp2cpnw2xXmsunmflk0lWx9+47uP4ajiNvkbHyWVLcs7pdHn9HLE+O0r1CuOqEBAQEBAQEBBS2ket7XKDxfZG1sY8tp+riqmWd7OZ4lk5s8x7dHFyLQGoqIoh43gE8G4uPkAVhEbzsrafF6uStPdecELWNa1gs1oDQOAGCtuvrWKxtD7R6ICCLZ6Z4Mom6jAJKlwu1hwaPxSW224DesbW2VdTqa4Y+qsq/OOuqDeSoe0Hwxns2joGqGby0uXiGS3loF8uJlkJ+d/wCqx5lf/wAvJ7y3KPLFXCbx1Mg5FxcPR117F5SU12Ws907zUz+7RzYqwNY8mzZG7GE7g8eE88Oikrk37trpeIxknlv0lPFI2YgwgIIBpUyaNWKoaNod2T/lNywnoQR/EFFkjy1PFcO9IvHjor5ROfXvmfW9tQwPJu7sw0nmzum/PZfzVuk71h1mkvz4az9HZWayICAgICAgIPzzlWYvnlccXSvPq4qjPdx+a3NktP1lJtGEINY5x8MTreZAWePu2HCa75Zn6LTVh0IgIOfl/KraWmkmfgxuwficdjWjqbLyZ2hHkyRjrNpUVNO+aR80x1pHu1ifyHIYeSr2ndy2ozTe0zLpZEyNNVSdnA25tck7GtHFx3LytZtO0McGnvmty0SZujOrttkiB6u/RSejZejhOX3hxcu5qVVI3WlYDHcDXYdZoJwB3j0ssLUmvdVz6LLhje0dPeHCcLrFVidlx5j5SdPRRl5u9t43Hjq4E87W87qxSd4dVos05cMWnv2d5ZLYgwg4ee8Afk+oBF7R646sIcPZY27K+qrzYbRPspph2Ku5Ke629E1QXUb2nwTEDo4A+91Ywz0dDwq2+GY9pTdTNmICAgICAgIKAzipOxq54/wyut0JuPoQqVo2mYcjqacmW1fq6WYOU2wVjdc2ZIDGScATbVvyvs81ljnaVrhuaMebafPRcCsOlEGEFSaSM4RUziniN4Yj3iMHSb/JuHW6hvbw0vEdTE/BXwjEbCbAC5OwAbyomk6zK88zchikpWsI+8d35D+8d3QYK3jryw6rR6f0cUR58u6s1pEtI+V4oqN8TiDLKAGt32uCXHgBb1sostoiuzX8RzVphms95U4qzmlpaMoyKMk4GZ1vIAKbH2dJwuP0P3S5SNkwgIOTnW61DUk/5D/ZeW7Is/8A67fZScOCrS5C3dauiFv/AA853dsB6MH6qfB2lveEx+nb7p8p22EBAQEBAQEFY6UsgODxVRi7HANkt4XDY13Qiw6jmq+avXdo+Kaad/Vjt5V4QoWnhJ8iZ+VNO0MkaKiMbBrEiQDhrbx19VJXJMNrp+J2pHLfq7n+KUVv+mlv1ZZZ+pC//qeL2lwsvaQamoaY4GCnY4WLr60hHAHBvlt5rGcirn4lMxtToisMVgoplp735pT7Rpm32sgqZR93Ge4D4pBv6N9+ilxU3neWz4bpee3q27R2+611Zb9D87c+Iqa8cFpZ8LYsZ8xGJ5BRXyxHSGu1fEKYvhr1t+FTV1ZJNI6SVxe9xuSf/tg5KtM79Zc9kyWyW5rT1e2SMmSVMrY4hcnE7mt3uceCRG87M8GC2a/LVdGS6FsELImfCxtuZOJJ5kknzVmI2jZ1mLHGKkUr4bS9SMIC8ER0nZREVF2YPfmeGD5R3nnpsA/iWN56KeuycmKfqq2MbFA5ae66dG1H2dAw75HOk8ibD6BWsUbVdNw6nLgj69UpUi8ICAgICAgIPOogbIxzHtDmOBBB2gg4gpMbvLVi0bT2VdnTo9kjJfRgyR4mO/fb8t/iH16qtfFMdmi1XDLVnmxdY9vKE1FK+M2kY5h4OBb7qKejV2pavzRs8bIx3ekEDnmzGlx4NBJ+iPa1tbtG6Z5r5gSzEPqgYYr/AAnZI/y8I67VLTFM92z0vDb3nmydI/taTWxwRWGrHExvINa0Kx0iG9+HHX2iFZZ35/OlvFRksjwdJg5/y/hH1Ve+XfpDSaviU2+DF290EUTUOrkHIM1W+0bbMB7zz8LR+Z5Be1rMrWm0t89tq9vdbGQciRUkepELk7XPPxOPPlwCnrWIdLp9PTBXlr/LpLJOwgLwfMkgaCXEAAXJOwADElBSmdeWzW1Re3/ksuyPm0Ha7zx6WUN7buc1+p9S20doa2TqJ00rIo/ie4NHnifLHyWERvOyhjxzkvFY8v0DQ0rYomRs+FjGsHRoACuxG0bOvpSKViseHuvWQgICAgICAgICDzmgY8We0OHBwB902eTWJ7ucc26O9/ssN/8AbZ+ix5K+yH/xsP8Awj+Ib9PSxxi0bGsHBoA9l7EbJa1rXtBWVTImOkkcGsaLknABJnbrJe8UibW7KbzxzskrHlrCWU4PdbhrW8T/ANNyq3vNvs5vWa22edo+VGVgoJjmrmU6a0lSCyLENwe8f2t+vus6037tto+HTk+PJ0j28ysmlpmRsDI2hjBgGiwCniNm+rSKxtWNoeiMheAg+XvABJIAAuSdgA5lBVWfWeH2m9PSk9gD33jZ2ltw/c9+ijtZp9drYmOSiKxssFE0dp3laujLNvs2fapR33ttGD4WHF1uJ9uqsYqbfFLe8N0vJHq27z2+yfKZthAQEBAQEBAQEBAQEBBVGkzOIyymmjP3UZ79vFJw6N97qtlvvOzQcT1XNb0q9o7/AHQYKJqVi5l5nBobPVN7+LIzg3g5448Bu64S0p5lvtDw+K/qZY6+ITpStwwgLwEGhljK8NLH2k7wxuAGLnHg1o2kpM7ML5K0je0qnznztnrSWNvFT3+AfE/nIR7YdVFa7SavXzf4a9IcWOMBR7tTa0ynWYeZpnc2epbaAbWtP7Q7jb8Hv0UuPHv1ns2eg0PqTGTJHTx9f/i2ALYKy6BlAQEBAQEBAQEBAQEBBq5TqhFBLIcGRvf/ACgleTO0bsMl+Sk29ofnuSQucXON3Ekk8SdpVJx0zMzvKW6OcjCWYzSC7IrWBwMhwv0x62WeOu87tpwvTxe85Ldo/K0FO6FheAgwgh2dWfcVOTFT2mnGw/5bD+8RieQWM22U9RrKYukdZVnXVU1RIZKh5keeOAHBrRsA6KKbbtBn1Vsk7zL6ghLiGsaXOJsABck8gsVaIm07QsnNHR8BaWtFzsLYtw/3OPy+qnpi82brScNiPiy/x/lYjRYWGwKduWUBAQEBAQEBAQEBAQEBBGtIsxbk6a3i1G+ReLqPL8qlxC22nspRVXLrW0cRAUIO90r3HyIb/apsfZ03DK7aeJ95lKFm2AgwggWknOV8VqaBxbI9utI4YtYcGg7ifbqsb22a/X6r045a91cwwgKGZc7e82l3MgZuVFY60Le4D3nu2Mb57zyC9rSbdkun0uTPPwx091tZs5pwUYu0a8xG2R2PMNHhCs0xxV0Om0ePBHTrPukCzWxAQEBAQEBAQEBAQEBAQEHEz0o+1oJ2jERl46s72z0t5rDJG9ZVtZTnwWj6fhRSqOTWNoxym0xPgJ7zXF7Rxa617dD7qXHPTZ0HCssTjnH5hN1I2wvR41dS2KN0khsxjS4ngAvHlpiI3lRVdWuqKiWd2Mjy7bubg0eQAHkoLS5XV5vUvMu1mbkT7XVNjdfs2gvkts7o3X5kgeqUrzTsaLT+tlis9vK7qSlZExrI2hjGiwaNgAVuI26Q6itYrG1Y6PZeshAQEBAQEBAQEBAQEBAQEBBh7QQQcCLeqCic68huo6l0ZHcPejO4sOHmMCqd68s7OU1ennDkmvjw5dJVPikbJE4se03BHseIPBYxOyLFltitFqp3k/SVHqgVML2u3ujs5p52JBH1U0Xb7FxTHaPijaW1JpJogNjZnHgGNHu5e88Jp4hh+qIZ153y1o7NjTFBe5F7ueRhrEbhjZYWtu12r1/PHLXs4TG2CjaiZ3XLo5yEaam15BaWaziDiGeAH381ZxV2jd0nDtP6WPee8papWwEBAQEBAQEBAQEBAQEBAQEBAQRDSPJSfZtWpJ7TaYgyxfrcfl4391Fl5durX8RnD6e2Tv491PKs5pghHrGoEN5ZAQdjNaemjqWOqw4xg3FtoDtxeMSByWVZiJ6rGktirkicnZetPM17Q5jg5rhcEbQQeCuOrraLRvD0R6ICAgICAgICAgICAgICAgICDRy1lNlNA+aTBow3ud4WjmSsbW5Y3RZstcVJvbwonK+UpKmZ0spu5x8gNzRyCqTMzO8uUzZbZbzezyoaOSZ4ZE0vedw9zwHNeRG7zHitkty0jeU2ydo72XqJrH8MYvbq52PopIx+7cYuEdP1Lfw35NHtORskkaePdP0svfThNPCcM9plGsu5lTwAvjImjG06oIeBzbvHMFYTSYUNRwzJjjmr1j+0YWLWJvo3zlMMop5T91Ie4SdjHn8nYdbKXFfadpbXhur5LenbtPb6StlWXQCAgICAgICAgICAgICAgICAgrjS7XbIIQcdaR3l3W3/AKvRQZp7Q03F8nStP3VsBfDFQNJEb9FwZp5DbSwAEDtXgF7t99zRyCnrXaHVaPTRgx7eZ7u2slsR6IKw0hZDbBI2aIaschIcBg2THZwB/IqG9durQcT0sUn1K9p7/dFGuINwbEbQRiDussGoidn6AyFW9vSwy73xNcfmt3h63Vys7xEuvwX9THW3vDfWSUQEBAQEBAQEBAQEBAQEBAQU9pTcTlDbugjA6XcfclVcvzOc4pM+v+yN5HaDUQh2BmYD01go47qeniJy1394XgVZdiIMICCK6SgPsDicRLGR1vb2JWF+ylxCInBKrmqFy0rp0bOJydFfc6QDprn/ANq1i+V03DZmdPG/1/KUKReEBAQEBAQEBAQEBAQEBAQEFY6XaK0kEwGLDGf4TrN/7nKvmjrEtHxfH1rf9lfMeWkEYggjqNoULUVtyzEwurIWVG1MDJWbxZw3tePiBViJ3h1+DNGWkXhvr1MIC8Fc6UcsNcWUrDctcJJLbjbuNPPaT6LC8tTxPNEV5IQoKJz6/M1aLsaKCM7CImk/M7vO+pKuUjasQ63TY+TDWv0dVZJxAQEBAQEBAQEBAQEBAQEBBx868iispnRYP+JhO54wvyOHmsL15o2V9VgjNjmvnwouogdG9zHgte0lpBxBGKqOUtWazNZ7w3MiZbmpJNeI3afiYfhcPyPNe1tstaXV3wT07eyf5Nz+pJAO0LoH7w8Et8njZbrZSxeJb7Fr8N477N+TO+gAv9pjPIXJ9AF7zQmnUYo/3Qi2X9IwILKFhudnavFgPkZjfmbdF5NlLPxGtY2p/KDMaSS55LnOJJJ2kk4klRTLRZcs3neUpzEzeNXUBzh9zGQ553Eja1g5n2WWOnNKzoNNObJvPaP+7LrCtumEBAQEBAQEBAQEBAQEBAQEBAQRLPLMxlXeSIiOoAx8L7YB/Pmor4+brHdr9Zoa5vir0t+VTZSyfLTyGOZhY4bjvHFp3jmFWmJidpc9lxXx25bRs0ywFGETMPnsRwTdlzy+g0BGMzMpLmvmhPWEOsY4N8hGI/0x4uuCzpSbLul0N807z0j3/wALgyRkuKmibFC3VaPUneXHeVarWKxtDo8WKuKvLVur1IICAgICAgICAgICAgICAgICAgIPCsoo5W6srGyN4OAI8rryYie7G9K3ja0bo5XaP6GTBjoj/puI+huFhOKsqWTh2C/jb7NKPRlSA3MkzhwJYPZt1j6Me6OOFYd+8/8Af2dugzRoobasDSRvf3z/AFLOMdY8LOPR4adqu4As1oQEBAQEBAQEBAQEBAQEBAQEBAQEBAQEBAQEBAQEBAQEBAQEBAQf/9k="/>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 name="AutoShape 4" descr="data:image/jpeg;base64,/9j/4AAQSkZJRgABAQAAAQABAAD/2wCEAAkGBxISEBQUEBIWEhIWERUUGBcUGRIUFRcVFRcWGBUYFBUYHSkgHBslHxcVITEhJykrLi4uGB82ODMsNygtLisBCgoKDg0OGxAQGywmICQvLCwsLC8sLDQsLywsLCwsLCwsLCwsLCwsLCwsLCwsLCwsLCwsLCwsLCwsLCwsLCwsLP/AABEIAMwAzAMBEQACEQEDEQH/xAAcAAEAAgMBAQEAAAAAAAAAAAAABgcBBAUDAgj/xABDEAABAwIBCQYDBQYEBwEAAAABAAIDBBExBQYHEiFBUWFxEyJCgZGxMnKhFCNSwdFDYoKSosIXU2NzJDM0stLh8BX/xAAaAQEAAgMBAAAAAAAAAAAAAAAAAwQCBQYB/8QAMREBAAIBAgUCBQQBBAMAAAAAAAECAwQRBRIhMUETUSIyYXGxI4GRodEVQlLwFDPh/9oADAMBAAIRAxEAPwC8UBAQEBAQEBAQEBAQEBAQEBAQEBAQEBAQEBAQEBAQEBAQEBBxspZ0UcFxJO3WHhadd3o1YTeseVfJq8OP5rQjddpOgbshhfJzcRG38z9FhOaPEKOTi2OPliZ/px5tJ9QfghiaOeu4+tx7LD1pV54vk8Vhrf4k1l/hi/lP6rz1rI/9Vze0PePSdUj4ooj/ADj+5e+tZnHFsnmsOjSaUm/taYjmx4d/S4D3WUZ/eE1OLx/ur/bvUGftDJa8hiPCQEfUXCzjLWVvHxHBfzt90hpauOVutE9sjeLCHD6LOJiey5W9bRvWd3uvWQgICAgICAgICAgICAgICCJZy59wU12RffzDZYHuNP7zvyH0UV8sR2a/U8Qx4ulesq2y1nTVVVxJIQw+Bl2s6Eb/ADuoLXm3dpM+sy5elp6e0OKsFUXo+mRudsa0k8gT7Iyisz2hsf8A5s9r9jJbjqPt7JtLP0Mn/Gf4eD4nN+JpHUEe6MJpaO8PhGIg9KaofG7Wjc5jhvaS0+oSOjKt7Vnes7JjkPSNURENqAJ2cdjZBzvgeh9VLXLMd2zwcUyV6X6x/aysi5bgqma0Dw7i3BzfmbuU9bRbs3WHPTLG9JdFZJhAQEBAQEBAQEBAQedTO2NjnyODWNBJJ2AAbykzs8taKxvPZVGeGfT5yYqYmOHAuwfJ/wCLeWPsq18m/SGg1nEbZPhx9I/KFKJqm/knI89S7VgjLuLsGt+Zx2D3XsRM9k+HT5M07UhN8laOGixqZS4/gj2DoXHafIBSRi922w8JrHXJP8JTQ5uUkXwQM6uGsfMuupIpENjj0uHH8tYdRosLDYOWxZLEdGboMEoNOpyVBJftIY3Xxu1t/VeTWJR2w47fNWHCyhmHRybWB0LuLDs/ldcW6WWE44U8nDcF+0bfZEsr5g1EQLoSJ2jc3uv/AJTj5FRzjmGtzcLyU60nf8opIwtJDgWuBsQQQQeBBWDWTWaztL2oK2SGQSQvLHjAj2PEckidp3hnjyWx25qztK3MzM8mVYEctmVAGGDX2xLOfJWaZObpPd0Wj11c0ctulvylilXxAQEBAQEBAQEAoKg0g50mpkMMLvuGHaR+0eN/yjd68FVyX3naHO8Q1nq25K/LH9oco2sTjNPMYygS1d2sxbHg5w4u4Dlj0UlMe/WW40fDeb48vb2WPTU7I2hkbQxgwDRYBTdm8rWKxtWNoei9ZCAgICDCAgIOPl/N2Crb942z90jbB4/UcisLViVfUaXHnja0fv5VRl/IctJJqyi7TfVePhcOXA8lBasw5vU6S+Cdp7e7Qp53Me17HFrmkEEYgheK9bTWd47rtzNzhFZAHGwmZZsjRx3OA4G3urdL80Oo0epjPTfzHd31mtiAgICAgICAgh+krLpp6cRMNpJrt2YiPxnzvb14KLLbaNmu4lqPTx8sd5/Cn1Wc2nej3NgSWqZ23aD9204OI8ZHAHDmFJjpv1lueG6OLfq3j7f5WSp29YQEBAQYugICDCAvAQaOWslx1MLopRsO0He125w5heTG8bIs2KuWk0spTKVC+CZ8Ugs5jrciNzhyIsVWmNp2cpnw2xXmsunmflk0lWx9+47uP4ajiNvkbHyWVLcs7pdHn9HLE+O0r1CuOqEBAQEBAQEBBS2ket7XKDxfZG1sY8tp+riqmWd7OZ4lk5s8x7dHFyLQGoqIoh43gE8G4uPkAVhEbzsrafF6uStPdecELWNa1gs1oDQOAGCtuvrWKxtD7R6ICCLZ6Z4Mom6jAJKlwu1hwaPxSW224DesbW2VdTqa4Y+qsq/OOuqDeSoe0Hwxns2joGqGby0uXiGS3loF8uJlkJ+d/wCqx5lf/wAvJ7y3KPLFXCbx1Mg5FxcPR117F5SU12Ws907zUz+7RzYqwNY8mzZG7GE7g8eE88Oikrk37trpeIxknlv0lPFI2YgwgIIBpUyaNWKoaNod2T/lNywnoQR/EFFkjy1PFcO9IvHjor5ROfXvmfW9tQwPJu7sw0nmzum/PZfzVuk71h1mkvz4az9HZWayICAgICAgIPzzlWYvnlccXSvPq4qjPdx+a3NktP1lJtGEINY5x8MTreZAWePu2HCa75Zn6LTVh0IgIOfl/KraWmkmfgxuwficdjWjqbLyZ2hHkyRjrNpUVNO+aR80x1pHu1ifyHIYeSr2ndy2ozTe0zLpZEyNNVSdnA25tck7GtHFx3LytZtO0McGnvmty0SZujOrttkiB6u/RSejZejhOX3hxcu5qVVI3WlYDHcDXYdZoJwB3j0ssLUmvdVz6LLhje0dPeHCcLrFVidlx5j5SdPRRl5u9t43Hjq4E87W87qxSd4dVos05cMWnv2d5ZLYgwg4ee8Afk+oBF7R646sIcPZY27K+qrzYbRPspph2Ku5Ke629E1QXUb2nwTEDo4A+91Ywz0dDwq2+GY9pTdTNmICAgICAgIKAzipOxq54/wyut0JuPoQqVo2mYcjqacmW1fq6WYOU2wVjdc2ZIDGScATbVvyvs81ljnaVrhuaMebafPRcCsOlEGEFSaSM4RUziniN4Yj3iMHSb/JuHW6hvbw0vEdTE/BXwjEbCbAC5OwAbyomk6zK88zchikpWsI+8d35D+8d3QYK3jryw6rR6f0cUR58u6s1pEtI+V4oqN8TiDLKAGt32uCXHgBb1sostoiuzX8RzVphms95U4qzmlpaMoyKMk4GZ1vIAKbH2dJwuP0P3S5SNkwgIOTnW61DUk/5D/ZeW7Is/8A67fZScOCrS5C3dauiFv/AA853dsB6MH6qfB2lveEx+nb7p8p22EBAQEBAQEFY6UsgODxVRi7HANkt4XDY13Qiw6jmq+avXdo+Kaad/Vjt5V4QoWnhJ8iZ+VNO0MkaKiMbBrEiQDhrbx19VJXJMNrp+J2pHLfq7n+KUVv+mlv1ZZZ+pC//qeL2lwsvaQamoaY4GCnY4WLr60hHAHBvlt5rGcirn4lMxtToisMVgoplp735pT7Rpm32sgqZR93Ge4D4pBv6N9+ilxU3neWz4bpee3q27R2+611Zb9D87c+Iqa8cFpZ8LYsZ8xGJ5BRXyxHSGu1fEKYvhr1t+FTV1ZJNI6SVxe9xuSf/tg5KtM79Zc9kyWyW5rT1e2SMmSVMrY4hcnE7mt3uceCRG87M8GC2a/LVdGS6FsELImfCxtuZOJJ5kknzVmI2jZ1mLHGKkUr4bS9SMIC8ER0nZREVF2YPfmeGD5R3nnpsA/iWN56KeuycmKfqq2MbFA5ae66dG1H2dAw75HOk8ibD6BWsUbVdNw6nLgj69UpUi8ICAgICAgIPOogbIxzHtDmOBBB2gg4gpMbvLVi0bT2VdnTo9kjJfRgyR4mO/fb8t/iH16qtfFMdmi1XDLVnmxdY9vKE1FK+M2kY5h4OBb7qKejV2pavzRs8bIx3ekEDnmzGlx4NBJ+iPa1tbtG6Z5r5gSzEPqgYYr/AAnZI/y8I67VLTFM92z0vDb3nmydI/taTWxwRWGrHExvINa0Kx0iG9+HHX2iFZZ35/OlvFRksjwdJg5/y/hH1Ve+XfpDSaviU2+DF290EUTUOrkHIM1W+0bbMB7zz8LR+Z5Be1rMrWm0t89tq9vdbGQciRUkepELk7XPPxOPPlwCnrWIdLp9PTBXlr/LpLJOwgLwfMkgaCXEAAXJOwADElBSmdeWzW1Re3/ksuyPm0Ha7zx6WUN7buc1+p9S20doa2TqJ00rIo/ie4NHnifLHyWERvOyhjxzkvFY8v0DQ0rYomRs+FjGsHRoACuxG0bOvpSKViseHuvWQgICAgICAgICDzmgY8We0OHBwB902eTWJ7ucc26O9/ssN/8AbZ+ix5K+yH/xsP8Awj+Ib9PSxxi0bGsHBoA9l7EbJa1rXtBWVTImOkkcGsaLknABJnbrJe8UibW7KbzxzskrHlrCWU4PdbhrW8T/ANNyq3vNvs5vWa22edo+VGVgoJjmrmU6a0lSCyLENwe8f2t+vus6037tto+HTk+PJ0j28ysmlpmRsDI2hjBgGiwCniNm+rSKxtWNoeiMheAg+XvABJIAAuSdgA5lBVWfWeH2m9PSk9gD33jZ2ltw/c9+ijtZp9drYmOSiKxssFE0dp3laujLNvs2fapR33ttGD4WHF1uJ9uqsYqbfFLe8N0vJHq27z2+yfKZthAQEBAQEBAQEBAQEBBVGkzOIyymmjP3UZ79vFJw6N97qtlvvOzQcT1XNb0q9o7/AHQYKJqVi5l5nBobPVN7+LIzg3g5448Bu64S0p5lvtDw+K/qZY6+ITpStwwgLwEGhljK8NLH2k7wxuAGLnHg1o2kpM7ML5K0je0qnznztnrSWNvFT3+AfE/nIR7YdVFa7SavXzf4a9IcWOMBR7tTa0ynWYeZpnc2epbaAbWtP7Q7jb8Hv0UuPHv1ns2eg0PqTGTJHTx9f/i2ALYKy6BlAQEBAQEBAQEBAQEBBq5TqhFBLIcGRvf/ACgleTO0bsMl+Sk29ofnuSQucXON3Ekk8SdpVJx0zMzvKW6OcjCWYzSC7IrWBwMhwv0x62WeOu87tpwvTxe85Ldo/K0FO6FheAgwgh2dWfcVOTFT2mnGw/5bD+8RieQWM22U9RrKYukdZVnXVU1RIZKh5keeOAHBrRsA6KKbbtBn1Vsk7zL6ghLiGsaXOJsABck8gsVaIm07QsnNHR8BaWtFzsLYtw/3OPy+qnpi82brScNiPiy/x/lYjRYWGwKduWUBAQEBAQEBAQEBAQEBBGtIsxbk6a3i1G+ReLqPL8qlxC22nspRVXLrW0cRAUIO90r3HyIb/apsfZ03DK7aeJ95lKFm2AgwggWknOV8VqaBxbI9utI4YtYcGg7ifbqsb22a/X6r045a91cwwgKGZc7e82l3MgZuVFY60Le4D3nu2Mb57zyC9rSbdkun0uTPPwx091tZs5pwUYu0a8xG2R2PMNHhCs0xxV0Om0ePBHTrPukCzWxAQEBAQEBAQEBAQEBAQEHEz0o+1oJ2jERl46s72z0t5rDJG9ZVtZTnwWj6fhRSqOTWNoxym0xPgJ7zXF7Rxa617dD7qXHPTZ0HCssTjnH5hN1I2wvR41dS2KN0khsxjS4ngAvHlpiI3lRVdWuqKiWd2Mjy7bubg0eQAHkoLS5XV5vUvMu1mbkT7XVNjdfs2gvkts7o3X5kgeqUrzTsaLT+tlis9vK7qSlZExrI2hjGiwaNgAVuI26Q6itYrG1Y6PZeshAQEBAQEBAQEBAQEBAQEBBh7QQQcCLeqCic68huo6l0ZHcPejO4sOHmMCqd68s7OU1ennDkmvjw5dJVPikbJE4se03BHseIPBYxOyLFltitFqp3k/SVHqgVML2u3ujs5p52JBH1U0Xb7FxTHaPijaW1JpJogNjZnHgGNHu5e88Jp4hh+qIZ153y1o7NjTFBe5F7ueRhrEbhjZYWtu12r1/PHLXs4TG2CjaiZ3XLo5yEaam15BaWaziDiGeAH381ZxV2jd0nDtP6WPee8papWwEBAQEBAQEBAQEBAQEBAQEBAQRDSPJSfZtWpJ7TaYgyxfrcfl4391Fl5durX8RnD6e2Tv491PKs5pghHrGoEN5ZAQdjNaemjqWOqw4xg3FtoDtxeMSByWVZiJ6rGktirkicnZetPM17Q5jg5rhcEbQQeCuOrraLRvD0R6ICAgICAgICAgICAgICAgICDRy1lNlNA+aTBow3ud4WjmSsbW5Y3RZstcVJvbwonK+UpKmZ0spu5x8gNzRyCqTMzO8uUzZbZbzezyoaOSZ4ZE0vedw9zwHNeRG7zHitkty0jeU2ydo72XqJrH8MYvbq52PopIx+7cYuEdP1Lfw35NHtORskkaePdP0svfThNPCcM9plGsu5lTwAvjImjG06oIeBzbvHMFYTSYUNRwzJjjmr1j+0YWLWJvo3zlMMop5T91Ie4SdjHn8nYdbKXFfadpbXhur5LenbtPb6StlWXQCAgICAgICAgICAgICAgICAgrjS7XbIIQcdaR3l3W3/AKvRQZp7Q03F8nStP3VsBfDFQNJEb9FwZp5DbSwAEDtXgF7t99zRyCnrXaHVaPTRgx7eZ7u2slsR6IKw0hZDbBI2aIaschIcBg2THZwB/IqG9durQcT0sUn1K9p7/dFGuINwbEbQRiDussGoidn6AyFW9vSwy73xNcfmt3h63Vys7xEuvwX9THW3vDfWSUQEBAQEBAQEBAQEBAQEBAQU9pTcTlDbugjA6XcfclVcvzOc4pM+v+yN5HaDUQh2BmYD01go47qeniJy1394XgVZdiIMICCK6SgPsDicRLGR1vb2JWF+ylxCInBKrmqFy0rp0bOJydFfc6QDprn/ANq1i+V03DZmdPG/1/KUKReEBAQEBAQEBAQEBAQEBAQEFY6XaK0kEwGLDGf4TrN/7nKvmjrEtHxfH1rf9lfMeWkEYggjqNoULUVtyzEwurIWVG1MDJWbxZw3tePiBViJ3h1+DNGWkXhvr1MIC8Fc6UcsNcWUrDctcJJLbjbuNPPaT6LC8tTxPNEV5IQoKJz6/M1aLsaKCM7CImk/M7vO+pKuUjasQ63TY+TDWv0dVZJxAQEBAQEBAQEBAQEBAQEBBx868iispnRYP+JhO54wvyOHmsL15o2V9VgjNjmvnwouogdG9zHgte0lpBxBGKqOUtWazNZ7w3MiZbmpJNeI3afiYfhcPyPNe1tstaXV3wT07eyf5Nz+pJAO0LoH7w8Et8njZbrZSxeJb7Fr8N477N+TO+gAv9pjPIXJ9AF7zQmnUYo/3Qi2X9IwILKFhudnavFgPkZjfmbdF5NlLPxGtY2p/KDMaSS55LnOJJJ2kk4klRTLRZcs3neUpzEzeNXUBzh9zGQ553Eja1g5n2WWOnNKzoNNObJvPaP+7LrCtumEBAQEBAQEBAQEBAQEBAQEBAQRLPLMxlXeSIiOoAx8L7YB/Pmor4+brHdr9Zoa5vir0t+VTZSyfLTyGOZhY4bjvHFp3jmFWmJidpc9lxXx25bRs0ywFGETMPnsRwTdlzy+g0BGMzMpLmvmhPWEOsY4N8hGI/0x4uuCzpSbLul0N807z0j3/wALgyRkuKmibFC3VaPUneXHeVarWKxtDo8WKuKvLVur1IICAgICAgICAgICAgICAgICAgIPCsoo5W6srGyN4OAI8rryYie7G9K3ja0bo5XaP6GTBjoj/puI+huFhOKsqWTh2C/jb7NKPRlSA3MkzhwJYPZt1j6Me6OOFYd+8/8Af2dugzRoobasDSRvf3z/AFLOMdY8LOPR4adqu4As1oQEBAQEBAQEBAQEBAQEBAQEBAQEBAQEBAQEBAQEBAQEBAQEBAQf/9k="/>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AutoShape 6" descr="data:image/jpeg;base64,/9j/4AAQSkZJRgABAQAAAQABAAD/2wCEAAkGBxISEBQUEBIWEhIWERUUGBcUGRIUFRcVFRcWGBUYFBUYHSkgHBslHxcVITEhJykrLi4uGB82ODMsNygtLisBCgoKDg0OGxAQGywmICQvLCwsLC8sLDQsLywsLCwsLCwsLCwsLCwsLCwsLCwsLCwsLCwsLCwsLCwsLCwsLCwsLP/AABEIAMwAzAMBEQACEQEDEQH/xAAcAAEAAgMBAQEAAAAAAAAAAAAABgcBBAUDAgj/xABDEAABAwIBCQYDBQYEBwEAAAABAAIDBBExBQYHEiFBUWFxEyJCgZGxMnKhFCNSwdFDYoKSosIXU2NzJDM0stLh8BX/xAAaAQEAAgMBAAAAAAAAAAAAAAAAAwQCBQYB/8QAMREBAAIBAgUCBQQBBAMAAAAAAAECAwQRBRIhMUETUSIyYXGxI4GRodEVQlLwFDPh/9oADAMBAAIRAxEAPwC8UBAQEBAQEBAQEBAQEBAQEBAQEBAQEBAQEBAQEBAQEBAQEBBxspZ0UcFxJO3WHhadd3o1YTeseVfJq8OP5rQjddpOgbshhfJzcRG38z9FhOaPEKOTi2OPliZ/px5tJ9QfghiaOeu4+tx7LD1pV54vk8Vhrf4k1l/hi/lP6rz1rI/9Vze0PePSdUj4ooj/ADj+5e+tZnHFsnmsOjSaUm/taYjmx4d/S4D3WUZ/eE1OLx/ur/bvUGftDJa8hiPCQEfUXCzjLWVvHxHBfzt90hpauOVutE9sjeLCHD6LOJiey5W9bRvWd3uvWQgICAgICAgICAgICAgICCJZy59wU12RffzDZYHuNP7zvyH0UV8sR2a/U8Qx4ulesq2y1nTVVVxJIQw+Bl2s6Eb/ADuoLXm3dpM+sy5elp6e0OKsFUXo+mRudsa0k8gT7Iyisz2hsf8A5s9r9jJbjqPt7JtLP0Mn/Gf4eD4nN+JpHUEe6MJpaO8PhGIg9KaofG7Wjc5jhvaS0+oSOjKt7Vnes7JjkPSNURENqAJ2cdjZBzvgeh9VLXLMd2zwcUyV6X6x/aysi5bgqma0Dw7i3BzfmbuU9bRbs3WHPTLG9JdFZJhAQEBAQEBAQEBAQedTO2NjnyODWNBJJ2AAbykzs8taKxvPZVGeGfT5yYqYmOHAuwfJ/wCLeWPsq18m/SGg1nEbZPhx9I/KFKJqm/knI89S7VgjLuLsGt+Zx2D3XsRM9k+HT5M07UhN8laOGixqZS4/gj2DoXHafIBSRi922w8JrHXJP8JTQ5uUkXwQM6uGsfMuupIpENjj0uHH8tYdRosLDYOWxZLEdGboMEoNOpyVBJftIY3Xxu1t/VeTWJR2w47fNWHCyhmHRybWB0LuLDs/ldcW6WWE44U8nDcF+0bfZEsr5g1EQLoSJ2jc3uv/AJTj5FRzjmGtzcLyU60nf8opIwtJDgWuBsQQQQeBBWDWTWaztL2oK2SGQSQvLHjAj2PEckidp3hnjyWx25qztK3MzM8mVYEctmVAGGDX2xLOfJWaZObpPd0Wj11c0ctulvylilXxAQEBAQEBAQEAoKg0g50mpkMMLvuGHaR+0eN/yjd68FVyX3naHO8Q1nq25K/LH9oco2sTjNPMYygS1d2sxbHg5w4u4Dlj0UlMe/WW40fDeb48vb2WPTU7I2hkbQxgwDRYBTdm8rWKxtWNoei9ZCAgICDCAgIOPl/N2Crb942z90jbB4/UcisLViVfUaXHnja0fv5VRl/IctJJqyi7TfVePhcOXA8lBasw5vU6S+Cdp7e7Qp53Me17HFrmkEEYgheK9bTWd47rtzNzhFZAHGwmZZsjRx3OA4G3urdL80Oo0epjPTfzHd31mtiAgICAgICAgh+krLpp6cRMNpJrt2YiPxnzvb14KLLbaNmu4lqPTx8sd5/Cn1Wc2nej3NgSWqZ23aD9204OI8ZHAHDmFJjpv1lueG6OLfq3j7f5WSp29YQEBAQYugICDCAvAQaOWslx1MLopRsO0He125w5heTG8bIs2KuWk0spTKVC+CZ8Ugs5jrciNzhyIsVWmNp2cpnw2xXmsunmflk0lWx9+47uP4ajiNvkbHyWVLcs7pdHn9HLE+O0r1CuOqEBAQEBAQEBBS2ket7XKDxfZG1sY8tp+riqmWd7OZ4lk5s8x7dHFyLQGoqIoh43gE8G4uPkAVhEbzsrafF6uStPdecELWNa1gs1oDQOAGCtuvrWKxtD7R6ICCLZ6Z4Mom6jAJKlwu1hwaPxSW224DesbW2VdTqa4Y+qsq/OOuqDeSoe0Hwxns2joGqGby0uXiGS3loF8uJlkJ+d/wCqx5lf/wAvJ7y3KPLFXCbx1Mg5FxcPR117F5SU12Ws907zUz+7RzYqwNY8mzZG7GE7g8eE88Oikrk37trpeIxknlv0lPFI2YgwgIIBpUyaNWKoaNod2T/lNywnoQR/EFFkjy1PFcO9IvHjor5ROfXvmfW9tQwPJu7sw0nmzum/PZfzVuk71h1mkvz4az9HZWayICAgICAgIPzzlWYvnlccXSvPq4qjPdx+a3NktP1lJtGEINY5x8MTreZAWePu2HCa75Zn6LTVh0IgIOfl/KraWmkmfgxuwficdjWjqbLyZ2hHkyRjrNpUVNO+aR80x1pHu1ifyHIYeSr2ndy2ozTe0zLpZEyNNVSdnA25tck7GtHFx3LytZtO0McGnvmty0SZujOrttkiB6u/RSejZejhOX3hxcu5qVVI3WlYDHcDXYdZoJwB3j0ssLUmvdVz6LLhje0dPeHCcLrFVidlx5j5SdPRRl5u9t43Hjq4E87W87qxSd4dVos05cMWnv2d5ZLYgwg4ee8Afk+oBF7R646sIcPZY27K+qrzYbRPspph2Ku5Ke629E1QXUb2nwTEDo4A+91Ywz0dDwq2+GY9pTdTNmICAgICAgIKAzipOxq54/wyut0JuPoQqVo2mYcjqacmW1fq6WYOU2wVjdc2ZIDGScATbVvyvs81ljnaVrhuaMebafPRcCsOlEGEFSaSM4RUziniN4Yj3iMHSb/JuHW6hvbw0vEdTE/BXwjEbCbAC5OwAbyomk6zK88zchikpWsI+8d35D+8d3QYK3jryw6rR6f0cUR58u6s1pEtI+V4oqN8TiDLKAGt32uCXHgBb1sostoiuzX8RzVphms95U4qzmlpaMoyKMk4GZ1vIAKbH2dJwuP0P3S5SNkwgIOTnW61DUk/5D/ZeW7Is/8A67fZScOCrS5C3dauiFv/AA853dsB6MH6qfB2lveEx+nb7p8p22EBAQEBAQEFY6UsgODxVRi7HANkt4XDY13Qiw6jmq+avXdo+Kaad/Vjt5V4QoWnhJ8iZ+VNO0MkaKiMbBrEiQDhrbx19VJXJMNrp+J2pHLfq7n+KUVv+mlv1ZZZ+pC//qeL2lwsvaQamoaY4GCnY4WLr60hHAHBvlt5rGcirn4lMxtToisMVgoplp735pT7Rpm32sgqZR93Ge4D4pBv6N9+ilxU3neWz4bpee3q27R2+611Zb9D87c+Iqa8cFpZ8LYsZ8xGJ5BRXyxHSGu1fEKYvhr1t+FTV1ZJNI6SVxe9xuSf/tg5KtM79Zc9kyWyW5rT1e2SMmSVMrY4hcnE7mt3uceCRG87M8GC2a/LVdGS6FsELImfCxtuZOJJ5kknzVmI2jZ1mLHGKkUr4bS9SMIC8ER0nZREVF2YPfmeGD5R3nnpsA/iWN56KeuycmKfqq2MbFA5ae66dG1H2dAw75HOk8ibD6BWsUbVdNw6nLgj69UpUi8ICAgICAgIPOogbIxzHtDmOBBB2gg4gpMbvLVi0bT2VdnTo9kjJfRgyR4mO/fb8t/iH16qtfFMdmi1XDLVnmxdY9vKE1FK+M2kY5h4OBb7qKejV2pavzRs8bIx3ekEDnmzGlx4NBJ+iPa1tbtG6Z5r5gSzEPqgYYr/AAnZI/y8I67VLTFM92z0vDb3nmydI/taTWxwRWGrHExvINa0Kx0iG9+HHX2iFZZ35/OlvFRksjwdJg5/y/hH1Ve+XfpDSaviU2+DF290EUTUOrkHIM1W+0bbMB7zz8LR+Z5Be1rMrWm0t89tq9vdbGQciRUkepELk7XPPxOPPlwCnrWIdLp9PTBXlr/LpLJOwgLwfMkgaCXEAAXJOwADElBSmdeWzW1Re3/ksuyPm0Ha7zx6WUN7buc1+p9S20doa2TqJ00rIo/ie4NHnifLHyWERvOyhjxzkvFY8v0DQ0rYomRs+FjGsHRoACuxG0bOvpSKViseHuvWQgICAgICAgICDzmgY8We0OHBwB902eTWJ7ucc26O9/ssN/8AbZ+ix5K+yH/xsP8Awj+Ib9PSxxi0bGsHBoA9l7EbJa1rXtBWVTImOkkcGsaLknABJnbrJe8UibW7KbzxzskrHlrCWU4PdbhrW8T/ANNyq3vNvs5vWa22edo+VGVgoJjmrmU6a0lSCyLENwe8f2t+vus6037tto+HTk+PJ0j28ysmlpmRsDI2hjBgGiwCniNm+rSKxtWNoeiMheAg+XvABJIAAuSdgA5lBVWfWeH2m9PSk9gD33jZ2ltw/c9+ijtZp9drYmOSiKxssFE0dp3laujLNvs2fapR33ttGD4WHF1uJ9uqsYqbfFLe8N0vJHq27z2+yfKZthAQEBAQEBAQEBAQEBBVGkzOIyymmjP3UZ79vFJw6N97qtlvvOzQcT1XNb0q9o7/AHQYKJqVi5l5nBobPVN7+LIzg3g5448Bu64S0p5lvtDw+K/qZY6+ITpStwwgLwEGhljK8NLH2k7wxuAGLnHg1o2kpM7ML5K0je0qnznztnrSWNvFT3+AfE/nIR7YdVFa7SavXzf4a9IcWOMBR7tTa0ynWYeZpnc2epbaAbWtP7Q7jb8Hv0UuPHv1ns2eg0PqTGTJHTx9f/i2ALYKy6BlAQEBAQEBAQEBAQEBBq5TqhFBLIcGRvf/ACgleTO0bsMl+Sk29ofnuSQucXON3Ekk8SdpVJx0zMzvKW6OcjCWYzSC7IrWBwMhwv0x62WeOu87tpwvTxe85Ldo/K0FO6FheAgwgh2dWfcVOTFT2mnGw/5bD+8RieQWM22U9RrKYukdZVnXVU1RIZKh5keeOAHBrRsA6KKbbtBn1Vsk7zL6ghLiGsaXOJsABck8gsVaIm07QsnNHR8BaWtFzsLYtw/3OPy+qnpi82brScNiPiy/x/lYjRYWGwKduWUBAQEBAQEBAQEBAQEBBGtIsxbk6a3i1G+ReLqPL8qlxC22nspRVXLrW0cRAUIO90r3HyIb/apsfZ03DK7aeJ95lKFm2AgwggWknOV8VqaBxbI9utI4YtYcGg7ifbqsb22a/X6r045a91cwwgKGZc7e82l3MgZuVFY60Le4D3nu2Mb57zyC9rSbdkun0uTPPwx091tZs5pwUYu0a8xG2R2PMNHhCs0xxV0Om0ePBHTrPukCzWxAQEBAQEBAQEBAQEBAQEHEz0o+1oJ2jERl46s72z0t5rDJG9ZVtZTnwWj6fhRSqOTWNoxym0xPgJ7zXF7Rxa617dD7qXHPTZ0HCssTjnH5hN1I2wvR41dS2KN0khsxjS4ngAvHlpiI3lRVdWuqKiWd2Mjy7bubg0eQAHkoLS5XV5vUvMu1mbkT7XVNjdfs2gvkts7o3X5kgeqUrzTsaLT+tlis9vK7qSlZExrI2hjGiwaNgAVuI26Q6itYrG1Y6PZeshAQEBAQEBAQEBAQEBAQEBBh7QQQcCLeqCic68huo6l0ZHcPejO4sOHmMCqd68s7OU1ennDkmvjw5dJVPikbJE4se03BHseIPBYxOyLFltitFqp3k/SVHqgVML2u3ujs5p52JBH1U0Xb7FxTHaPijaW1JpJogNjZnHgGNHu5e88Jp4hh+qIZ153y1o7NjTFBe5F7ueRhrEbhjZYWtu12r1/PHLXs4TG2CjaiZ3XLo5yEaam15BaWaziDiGeAH381ZxV2jd0nDtP6WPee8papWwEBAQEBAQEBAQEBAQEBAQEBAQRDSPJSfZtWpJ7TaYgyxfrcfl4391Fl5durX8RnD6e2Tv491PKs5pghHrGoEN5ZAQdjNaemjqWOqw4xg3FtoDtxeMSByWVZiJ6rGktirkicnZetPM17Q5jg5rhcEbQQeCuOrraLRvD0R6ICAgICAgICAgICAgICAgICDRy1lNlNA+aTBow3ud4WjmSsbW5Y3RZstcVJvbwonK+UpKmZ0spu5x8gNzRyCqTMzO8uUzZbZbzezyoaOSZ4ZE0vedw9zwHNeRG7zHitkty0jeU2ydo72XqJrH8MYvbq52PopIx+7cYuEdP1Lfw35NHtORskkaePdP0svfThNPCcM9plGsu5lTwAvjImjG06oIeBzbvHMFYTSYUNRwzJjjmr1j+0YWLWJvo3zlMMop5T91Ie4SdjHn8nYdbKXFfadpbXhur5LenbtPb6StlWXQCAgICAgICAgICAgICAgICAgrjS7XbIIQcdaR3l3W3/AKvRQZp7Q03F8nStP3VsBfDFQNJEb9FwZp5DbSwAEDtXgF7t99zRyCnrXaHVaPTRgx7eZ7u2slsR6IKw0hZDbBI2aIaschIcBg2THZwB/IqG9durQcT0sUn1K9p7/dFGuINwbEbQRiDussGoidn6AyFW9vSwy73xNcfmt3h63Vys7xEuvwX9THW3vDfWSUQEBAQEBAQEBAQEBAQEBAQU9pTcTlDbugjA6XcfclVcvzOc4pM+v+yN5HaDUQh2BmYD01go47qeniJy1394XgVZdiIMICCK6SgPsDicRLGR1vb2JWF+ylxCInBKrmqFy0rp0bOJydFfc6QDprn/ANq1i+V03DZmdPG/1/KUKReEBAQEBAQEBAQEBAQEBAQEFY6XaK0kEwGLDGf4TrN/7nKvmjrEtHxfH1rf9lfMeWkEYggjqNoULUVtyzEwurIWVG1MDJWbxZw3tePiBViJ3h1+DNGWkXhvr1MIC8Fc6UcsNcWUrDctcJJLbjbuNPPaT6LC8tTxPNEV5IQoKJz6/M1aLsaKCM7CImk/M7vO+pKuUjasQ63TY+TDWv0dVZJxAQEBAQEBAQEBAQEBAQEBBx868iispnRYP+JhO54wvyOHmsL15o2V9VgjNjmvnwouogdG9zHgte0lpBxBGKqOUtWazNZ7w3MiZbmpJNeI3afiYfhcPyPNe1tstaXV3wT07eyf5Nz+pJAO0LoH7w8Et8njZbrZSxeJb7Fr8N477N+TO+gAv9pjPIXJ9AF7zQmnUYo/3Qi2X9IwILKFhudnavFgPkZjfmbdF5NlLPxGtY2p/KDMaSS55LnOJJJ2kk4klRTLRZcs3neUpzEzeNXUBzh9zGQ553Eja1g5n2WWOnNKzoNNObJvPaP+7LrCtumEBAQEBAQEBAQEBAQEBAQEBAQRLPLMxlXeSIiOoAx8L7YB/Pmor4+brHdr9Zoa5vir0t+VTZSyfLTyGOZhY4bjvHFp3jmFWmJidpc9lxXx25bRs0ywFGETMPnsRwTdlzy+g0BGMzMpLmvmhPWEOsY4N8hGI/0x4uuCzpSbLul0N807z0j3/wALgyRkuKmibFC3VaPUneXHeVarWKxtDo8WKuKvLVur1IICAgICAgICAgICAgICAgICAgIPCsoo5W6srGyN4OAI8rryYie7G9K3ja0bo5XaP6GTBjoj/puI+huFhOKsqWTh2C/jb7NKPRlSA3MkzhwJYPZt1j6Me6OOFYd+8/8Af2dugzRoobasDSRvf3z/AFLOMdY8LOPR4adqu4As1oQEBAQEBAQEBAQEBAQEBAQEBAQEBAQEBAQEBAQEBAQEBAQEBAQf/9k="/>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 name="圆角矩形 6"/>
          <p:cNvSpPr/>
          <p:nvPr/>
        </p:nvSpPr>
        <p:spPr>
          <a:xfrm>
            <a:off x="395536" y="3789040"/>
            <a:ext cx="8424936" cy="1368152"/>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1" algn="just"/>
            <a:r>
              <a:rPr lang="en-US" altLang="zh-CN" sz="2800" dirty="0">
                <a:solidFill>
                  <a:schemeClr val="bg1"/>
                </a:solidFill>
              </a:rPr>
              <a:t>Readily-deployable: work with existing commodity switches &amp;  be compatible with legacy network stacks</a:t>
            </a:r>
            <a:endParaRPr lang="zh-CN" altLang="en-US" sz="2800" dirty="0">
              <a:solidFill>
                <a:schemeClr val="bg1"/>
              </a:solidFill>
            </a:endParaRPr>
          </a:p>
        </p:txBody>
      </p:sp>
      <p:sp>
        <p:nvSpPr>
          <p:cNvPr id="9" name="灯片编号占位符 8"/>
          <p:cNvSpPr>
            <a:spLocks noGrp="1"/>
          </p:cNvSpPr>
          <p:nvPr>
            <p:ph type="sldNum" sz="quarter" idx="12"/>
          </p:nvPr>
        </p:nvSpPr>
        <p:spPr/>
        <p:txBody>
          <a:bodyPr/>
          <a:lstStyle/>
          <a:p>
            <a:fld id="{0C913308-F349-4B6D-A68A-DD1791B4A57B}" type="slidenum">
              <a:rPr lang="zh-CN" altLang="en-US" smtClean="0"/>
              <a:t>21</a:t>
            </a:fld>
            <a:endParaRPr lang="zh-CN" altLang="en-US" dirty="0"/>
          </a:p>
        </p:txBody>
      </p:sp>
    </p:spTree>
    <p:extLst>
      <p:ext uri="{BB962C8B-B14F-4D97-AF65-F5344CB8AC3E}">
        <p14:creationId xmlns:p14="http://schemas.microsoft.com/office/powerpoint/2010/main" val="877607442"/>
      </p:ext>
    </p:extLst>
  </p:cSld>
  <p:clrMapOvr>
    <a:masterClrMapping/>
  </p:clrMapOvr>
  <mc:AlternateContent xmlns:mc="http://schemas.openxmlformats.org/markup-compatibility/2006" xmlns:p14="http://schemas.microsoft.com/office/powerpoint/2010/main">
    <mc:Choice Requires="p14">
      <p:transition spd="slow" p14:dur="2000" advTm="19368"/>
    </mc:Choice>
    <mc:Fallback xmlns="">
      <p:transition spd="slow" advTm="19368"/>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srgbClr val="0000CC"/>
                </a:solidFill>
                <a:ea typeface="+mn-ea"/>
                <a:cs typeface="Times New Roman" panose="02020603050405020304" pitchFamily="18" charset="0"/>
              </a:rPr>
              <a:t>Our Answer</a:t>
            </a:r>
            <a:endParaRPr lang="zh-CN" altLang="en-US" dirty="0">
              <a:solidFill>
                <a:srgbClr val="0000CC"/>
              </a:solidFill>
              <a:ea typeface="+mn-ea"/>
              <a:cs typeface="Times New Roman" panose="02020603050405020304" pitchFamily="18" charset="0"/>
            </a:endParaRPr>
          </a:p>
        </p:txBody>
      </p:sp>
      <p:sp>
        <p:nvSpPr>
          <p:cNvPr id="3" name="内容占位符 2"/>
          <p:cNvSpPr>
            <a:spLocks noGrp="1"/>
          </p:cNvSpPr>
          <p:nvPr>
            <p:ph idx="1"/>
          </p:nvPr>
        </p:nvSpPr>
        <p:spPr>
          <a:xfrm>
            <a:off x="457200" y="1600200"/>
            <a:ext cx="8363272" cy="4525963"/>
          </a:xfrm>
        </p:spPr>
        <p:txBody>
          <a:bodyPr>
            <a:normAutofit/>
          </a:bodyPr>
          <a:lstStyle/>
          <a:p>
            <a:pPr marL="0" indent="0" algn="just">
              <a:buNone/>
            </a:pPr>
            <a:r>
              <a:rPr lang="en-US" altLang="zh-CN" dirty="0">
                <a:cs typeface="Times New Roman" panose="02020603050405020304" pitchFamily="18" charset="0"/>
              </a:rPr>
              <a:t>Without prior knowledge of flow size information, how to minimize FCT in commodity data centers?</a:t>
            </a:r>
          </a:p>
        </p:txBody>
      </p:sp>
      <p:sp>
        <p:nvSpPr>
          <p:cNvPr id="4" name="AutoShape 2" descr="data:image/jpeg;base64,/9j/4AAQSkZJRgABAQAAAQABAAD/2wCEAAkGBxISEBQUEBIWEhIWERUUGBcUGRIUFRcVFRcWGBUYFBUYHSkgHBslHxcVITEhJykrLi4uGB82ODMsNygtLisBCgoKDg0OGxAQGywmICQvLCwsLC8sLDQsLywsLCwsLCwsLCwsLCwsLCwsLCwsLCwsLCwsLCwsLCwsLCwsLCwsLP/AABEIAMwAzAMBEQACEQEDEQH/xAAcAAEAAgMBAQEAAAAAAAAAAAAABgcBBAUDAgj/xABDEAABAwIBCQYDBQYEBwEAAAABAAIDBBExBQYHEiFBUWFxEyJCgZGxMnKhFCNSwdFDYoKSosIXU2NzJDM0stLh8BX/xAAaAQEAAgMBAAAAAAAAAAAAAAAAAwQCBQYB/8QAMREBAAIBAgUCBQQBBAMAAAAAAAECAwQRBRIhMUETUSIyYXGxI4GRodEVQlLwFDPh/9oADAMBAAIRAxEAPwC8UBAQEBAQEBAQEBAQEBAQEBAQEBAQEBAQEBAQEBAQEBAQEBBxspZ0UcFxJO3WHhadd3o1YTeseVfJq8OP5rQjddpOgbshhfJzcRG38z9FhOaPEKOTi2OPliZ/px5tJ9QfghiaOeu4+tx7LD1pV54vk8Vhrf4k1l/hi/lP6rz1rI/9Vze0PePSdUj4ooj/ADj+5e+tZnHFsnmsOjSaUm/taYjmx4d/S4D3WUZ/eE1OLx/ur/bvUGftDJa8hiPCQEfUXCzjLWVvHxHBfzt90hpauOVutE9sjeLCHD6LOJiey5W9bRvWd3uvWQgICAgICAgICAgICAgICCJZy59wU12RffzDZYHuNP7zvyH0UV8sR2a/U8Qx4ulesq2y1nTVVVxJIQw+Bl2s6Eb/ADuoLXm3dpM+sy5elp6e0OKsFUXo+mRudsa0k8gT7Iyisz2hsf8A5s9r9jJbjqPt7JtLP0Mn/Gf4eD4nN+JpHUEe6MJpaO8PhGIg9KaofG7Wjc5jhvaS0+oSOjKt7Vnes7JjkPSNURENqAJ2cdjZBzvgeh9VLXLMd2zwcUyV6X6x/aysi5bgqma0Dw7i3BzfmbuU9bRbs3WHPTLG9JdFZJhAQEBAQEBAQEBAQedTO2NjnyODWNBJJ2AAbykzs8taKxvPZVGeGfT5yYqYmOHAuwfJ/wCLeWPsq18m/SGg1nEbZPhx9I/KFKJqm/knI89S7VgjLuLsGt+Zx2D3XsRM9k+HT5M07UhN8laOGixqZS4/gj2DoXHafIBSRi922w8JrHXJP8JTQ5uUkXwQM6uGsfMuupIpENjj0uHH8tYdRosLDYOWxZLEdGboMEoNOpyVBJftIY3Xxu1t/VeTWJR2w47fNWHCyhmHRybWB0LuLDs/ldcW6WWE44U8nDcF+0bfZEsr5g1EQLoSJ2jc3uv/AJTj5FRzjmGtzcLyU60nf8opIwtJDgWuBsQQQQeBBWDWTWaztL2oK2SGQSQvLHjAj2PEckidp3hnjyWx25qztK3MzM8mVYEctmVAGGDX2xLOfJWaZObpPd0Wj11c0ctulvylilXxAQEBAQEBAQEAoKg0g50mpkMMLvuGHaR+0eN/yjd68FVyX3naHO8Q1nq25K/LH9oco2sTjNPMYygS1d2sxbHg5w4u4Dlj0UlMe/WW40fDeb48vb2WPTU7I2hkbQxgwDRYBTdm8rWKxtWNoei9ZCAgICDCAgIOPl/N2Crb942z90jbB4/UcisLViVfUaXHnja0fv5VRl/IctJJqyi7TfVePhcOXA8lBasw5vU6S+Cdp7e7Qp53Me17HFrmkEEYgheK9bTWd47rtzNzhFZAHGwmZZsjRx3OA4G3urdL80Oo0epjPTfzHd31mtiAgICAgICAgh+krLpp6cRMNpJrt2YiPxnzvb14KLLbaNmu4lqPTx8sd5/Cn1Wc2nej3NgSWqZ23aD9204OI8ZHAHDmFJjpv1lueG6OLfq3j7f5WSp29YQEBAQYugICDCAvAQaOWslx1MLopRsO0He125w5heTG8bIs2KuWk0spTKVC+CZ8Ugs5jrciNzhyIsVWmNp2cpnw2xXmsunmflk0lWx9+47uP4ajiNvkbHyWVLcs7pdHn9HLE+O0r1CuOqEBAQEBAQEBBS2ket7XKDxfZG1sY8tp+riqmWd7OZ4lk5s8x7dHFyLQGoqIoh43gE8G4uPkAVhEbzsrafF6uStPdecELWNa1gs1oDQOAGCtuvrWKxtD7R6ICCLZ6Z4Mom6jAJKlwu1hwaPxSW224DesbW2VdTqa4Y+qsq/OOuqDeSoe0Hwxns2joGqGby0uXiGS3loF8uJlkJ+d/wCqx5lf/wAvJ7y3KPLFXCbx1Mg5FxcPR117F5SU12Ws907zUz+7RzYqwNY8mzZG7GE7g8eE88Oikrk37trpeIxknlv0lPFI2YgwgIIBpUyaNWKoaNod2T/lNywnoQR/EFFkjy1PFcO9IvHjor5ROfXvmfW9tQwPJu7sw0nmzum/PZfzVuk71h1mkvz4az9HZWayICAgICAgIPzzlWYvnlccXSvPq4qjPdx+a3NktP1lJtGEINY5x8MTreZAWePu2HCa75Zn6LTVh0IgIOfl/KraWmkmfgxuwficdjWjqbLyZ2hHkyRjrNpUVNO+aR80x1pHu1ifyHIYeSr2ndy2ozTe0zLpZEyNNVSdnA25tck7GtHFx3LytZtO0McGnvmty0SZujOrttkiB6u/RSejZejhOX3hxcu5qVVI3WlYDHcDXYdZoJwB3j0ssLUmvdVz6LLhje0dPeHCcLrFVidlx5j5SdPRRl5u9t43Hjq4E87W87qxSd4dVos05cMWnv2d5ZLYgwg4ee8Afk+oBF7R646sIcPZY27K+qrzYbRPspph2Ku5Ke629E1QXUb2nwTEDo4A+91Ywz0dDwq2+GY9pTdTNmICAgICAgIKAzipOxq54/wyut0JuPoQqVo2mYcjqacmW1fq6WYOU2wVjdc2ZIDGScATbVvyvs81ljnaVrhuaMebafPRcCsOlEGEFSaSM4RUziniN4Yj3iMHSb/JuHW6hvbw0vEdTE/BXwjEbCbAC5OwAbyomk6zK88zchikpWsI+8d35D+8d3QYK3jryw6rR6f0cUR58u6s1pEtI+V4oqN8TiDLKAGt32uCXHgBb1sostoiuzX8RzVphms95U4qzmlpaMoyKMk4GZ1vIAKbH2dJwuP0P3S5SNkwgIOTnW61DUk/5D/ZeW7Is/8A67fZScOCrS5C3dauiFv/AA853dsB6MH6qfB2lveEx+nb7p8p22EBAQEBAQEFY6UsgODxVRi7HANkt4XDY13Qiw6jmq+avXdo+Kaad/Vjt5V4QoWnhJ8iZ+VNO0MkaKiMbBrEiQDhrbx19VJXJMNrp+J2pHLfq7n+KUVv+mlv1ZZZ+pC//qeL2lwsvaQamoaY4GCnY4WLr60hHAHBvlt5rGcirn4lMxtToisMVgoplp735pT7Rpm32sgqZR93Ge4D4pBv6N9+ilxU3neWz4bpee3q27R2+611Zb9D87c+Iqa8cFpZ8LYsZ8xGJ5BRXyxHSGu1fEKYvhr1t+FTV1ZJNI6SVxe9xuSf/tg5KtM79Zc9kyWyW5rT1e2SMmSVMrY4hcnE7mt3uceCRG87M8GC2a/LVdGS6FsELImfCxtuZOJJ5kknzVmI2jZ1mLHGKkUr4bS9SMIC8ER0nZREVF2YPfmeGD5R3nnpsA/iWN56KeuycmKfqq2MbFA5ae66dG1H2dAw75HOk8ibD6BWsUbVdNw6nLgj69UpUi8ICAgICAgIPOogbIxzHtDmOBBB2gg4gpMbvLVi0bT2VdnTo9kjJfRgyR4mO/fb8t/iH16qtfFMdmi1XDLVnmxdY9vKE1FK+M2kY5h4OBb7qKejV2pavzRs8bIx3ekEDnmzGlx4NBJ+iPa1tbtG6Z5r5gSzEPqgYYr/AAnZI/y8I67VLTFM92z0vDb3nmydI/taTWxwRWGrHExvINa0Kx0iG9+HHX2iFZZ35/OlvFRksjwdJg5/y/hH1Ve+XfpDSaviU2+DF290EUTUOrkHIM1W+0bbMB7zz8LR+Z5Be1rMrWm0t89tq9vdbGQciRUkepELk7XPPxOPPlwCnrWIdLp9PTBXlr/LpLJOwgLwfMkgaCXEAAXJOwADElBSmdeWzW1Re3/ksuyPm0Ha7zx6WUN7buc1+p9S20doa2TqJ00rIo/ie4NHnifLHyWERvOyhjxzkvFY8v0DQ0rYomRs+FjGsHRoACuxG0bOvpSKViseHuvWQgICAgICAgICDzmgY8We0OHBwB902eTWJ7ucc26O9/ssN/8AbZ+ix5K+yH/xsP8Awj+Ib9PSxxi0bGsHBoA9l7EbJa1rXtBWVTImOkkcGsaLknABJnbrJe8UibW7KbzxzskrHlrCWU4PdbhrW8T/ANNyq3vNvs5vWa22edo+VGVgoJjmrmU6a0lSCyLENwe8f2t+vus6037tto+HTk+PJ0j28ysmlpmRsDI2hjBgGiwCniNm+rSKxtWNoeiMheAg+XvABJIAAuSdgA5lBVWfWeH2m9PSk9gD33jZ2ltw/c9+ijtZp9drYmOSiKxssFE0dp3laujLNvs2fapR33ttGD4WHF1uJ9uqsYqbfFLe8N0vJHq27z2+yfKZthAQEBAQEBAQEBAQEBBVGkzOIyymmjP3UZ79vFJw6N97qtlvvOzQcT1XNb0q9o7/AHQYKJqVi5l5nBobPVN7+LIzg3g5448Bu64S0p5lvtDw+K/qZY6+ITpStwwgLwEGhljK8NLH2k7wxuAGLnHg1o2kpM7ML5K0je0qnznztnrSWNvFT3+AfE/nIR7YdVFa7SavXzf4a9IcWOMBR7tTa0ynWYeZpnc2epbaAbWtP7Q7jb8Hv0UuPHv1ns2eg0PqTGTJHTx9f/i2ALYKy6BlAQEBAQEBAQEBAQEBBq5TqhFBLIcGRvf/ACgleTO0bsMl+Sk29ofnuSQucXON3Ekk8SdpVJx0zMzvKW6OcjCWYzSC7IrWBwMhwv0x62WeOu87tpwvTxe85Ldo/K0FO6FheAgwgh2dWfcVOTFT2mnGw/5bD+8RieQWM22U9RrKYukdZVnXVU1RIZKh5keeOAHBrRsA6KKbbtBn1Vsk7zL6ghLiGsaXOJsABck8gsVaIm07QsnNHR8BaWtFzsLYtw/3OPy+qnpi82brScNiPiy/x/lYjRYWGwKduWUBAQEBAQEBAQEBAQEBBGtIsxbk6a3i1G+ReLqPL8qlxC22nspRVXLrW0cRAUIO90r3HyIb/apsfZ03DK7aeJ95lKFm2AgwggWknOV8VqaBxbI9utI4YtYcGg7ifbqsb22a/X6r045a91cwwgKGZc7e82l3MgZuVFY60Le4D3nu2Mb57zyC9rSbdkun0uTPPwx091tZs5pwUYu0a8xG2R2PMNHhCs0xxV0Om0ePBHTrPukCzWxAQEBAQEBAQEBAQEBAQEHEz0o+1oJ2jERl46s72z0t5rDJG9ZVtZTnwWj6fhRSqOTWNoxym0xPgJ7zXF7Rxa617dD7qXHPTZ0HCssTjnH5hN1I2wvR41dS2KN0khsxjS4ngAvHlpiI3lRVdWuqKiWd2Mjy7bubg0eQAHkoLS5XV5vUvMu1mbkT7XVNjdfs2gvkts7o3X5kgeqUrzTsaLT+tlis9vK7qSlZExrI2hjGiwaNgAVuI26Q6itYrG1Y6PZeshAQEBAQEBAQEBAQEBAQEBBh7QQQcCLeqCic68huo6l0ZHcPejO4sOHmMCqd68s7OU1ennDkmvjw5dJVPikbJE4se03BHseIPBYxOyLFltitFqp3k/SVHqgVML2u3ujs5p52JBH1U0Xb7FxTHaPijaW1JpJogNjZnHgGNHu5e88Jp4hh+qIZ153y1o7NjTFBe5F7ueRhrEbhjZYWtu12r1/PHLXs4TG2CjaiZ3XLo5yEaam15BaWaziDiGeAH381ZxV2jd0nDtP6WPee8papWwEBAQEBAQEBAQEBAQEBAQEBAQRDSPJSfZtWpJ7TaYgyxfrcfl4391Fl5durX8RnD6e2Tv491PKs5pghHrGoEN5ZAQdjNaemjqWOqw4xg3FtoDtxeMSByWVZiJ6rGktirkicnZetPM17Q5jg5rhcEbQQeCuOrraLRvD0R6ICAgICAgICAgICAgICAgICDRy1lNlNA+aTBow3ud4WjmSsbW5Y3RZstcVJvbwonK+UpKmZ0spu5x8gNzRyCqTMzO8uUzZbZbzezyoaOSZ4ZE0vedw9zwHNeRG7zHitkty0jeU2ydo72XqJrH8MYvbq52PopIx+7cYuEdP1Lfw35NHtORskkaePdP0svfThNPCcM9plGsu5lTwAvjImjG06oIeBzbvHMFYTSYUNRwzJjjmr1j+0YWLWJvo3zlMMop5T91Ie4SdjHn8nYdbKXFfadpbXhur5LenbtPb6StlWXQCAgICAgICAgICAgICAgICAgrjS7XbIIQcdaR3l3W3/AKvRQZp7Q03F8nStP3VsBfDFQNJEb9FwZp5DbSwAEDtXgF7t99zRyCnrXaHVaPTRgx7eZ7u2slsR6IKw0hZDbBI2aIaschIcBg2THZwB/IqG9durQcT0sUn1K9p7/dFGuINwbEbQRiDussGoidn6AyFW9vSwy73xNcfmt3h63Vys7xEuvwX9THW3vDfWSUQEBAQEBAQEBAQEBAQEBAQU9pTcTlDbugjA6XcfclVcvzOc4pM+v+yN5HaDUQh2BmYD01go47qeniJy1394XgVZdiIMICCK6SgPsDicRLGR1vb2JWF+ylxCInBKrmqFy0rp0bOJydFfc6QDprn/ANq1i+V03DZmdPG/1/KUKReEBAQEBAQEBAQEBAQEBAQEFY6XaK0kEwGLDGf4TrN/7nKvmjrEtHxfH1rf9lfMeWkEYggjqNoULUVtyzEwurIWVG1MDJWbxZw3tePiBViJ3h1+DNGWkXhvr1MIC8Fc6UcsNcWUrDctcJJLbjbuNPPaT6LC8tTxPNEV5IQoKJz6/M1aLsaKCM7CImk/M7vO+pKuUjasQ63TY+TDWv0dVZJxAQEBAQEBAQEBAQEBAQEBBx868iispnRYP+JhO54wvyOHmsL15o2V9VgjNjmvnwouogdG9zHgte0lpBxBGKqOUtWazNZ7w3MiZbmpJNeI3afiYfhcPyPNe1tstaXV3wT07eyf5Nz+pJAO0LoH7w8Et8njZbrZSxeJb7Fr8N477N+TO+gAv9pjPIXJ9AF7zQmnUYo/3Qi2X9IwILKFhudnavFgPkZjfmbdF5NlLPxGtY2p/KDMaSS55LnOJJJ2kk4klRTLRZcs3neUpzEzeNXUBzh9zGQ553Eja1g5n2WWOnNKzoNNObJvPaP+7LrCtumEBAQEBAQEBAQEBAQEBAQEBAQRLPLMxlXeSIiOoAx8L7YB/Pmor4+brHdr9Zoa5vir0t+VTZSyfLTyGOZhY4bjvHFp3jmFWmJidpc9lxXx25bRs0ywFGETMPnsRwTdlzy+g0BGMzMpLmvmhPWEOsY4N8hGI/0x4uuCzpSbLul0N807z0j3/wALgyRkuKmibFC3VaPUneXHeVarWKxtDo8WKuKvLVur1IICAgICAgICAgICAgICAgICAgIPCsoo5W6srGyN4OAI8rryYie7G9K3ja0bo5XaP6GTBjoj/puI+huFhOKsqWTh2C/jb7NKPRlSA3MkzhwJYPZt1j6Me6OOFYd+8/8Af2dugzRoobasDSRvf3z/AFLOMdY8LOPR4adqu4As1oQEBAQEBAQEBAQEBAQEBAQEBAQEBAQEBAQEBAQEBAQEBAQEBAQf/9k="/>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 name="AutoShape 4" descr="data:image/jpeg;base64,/9j/4AAQSkZJRgABAQAAAQABAAD/2wCEAAkGBxISEBQUEBIWEhIWERUUGBcUGRIUFRcVFRcWGBUYFBUYHSkgHBslHxcVITEhJykrLi4uGB82ODMsNygtLisBCgoKDg0OGxAQGywmICQvLCwsLC8sLDQsLywsLCwsLCwsLCwsLCwsLCwsLCwsLCwsLCwsLCwsLCwsLCwsLCwsLP/AABEIAMwAzAMBEQACEQEDEQH/xAAcAAEAAgMBAQEAAAAAAAAAAAAABgcBBAUDAgj/xABDEAABAwIBCQYDBQYEBwEAAAABAAIDBBExBQYHEiFBUWFxEyJCgZGxMnKhFCNSwdFDYoKSosIXU2NzJDM0stLh8BX/xAAaAQEAAgMBAAAAAAAAAAAAAAAAAwQCBQYB/8QAMREBAAIBAgUCBQQBBAMAAAAAAAECAwQRBRIhMUETUSIyYXGxI4GRodEVQlLwFDPh/9oADAMBAAIRAxEAPwC8UBAQEBAQEBAQEBAQEBAQEBAQEBAQEBAQEBAQEBAQEBAQEBBxspZ0UcFxJO3WHhadd3o1YTeseVfJq8OP5rQjddpOgbshhfJzcRG38z9FhOaPEKOTi2OPliZ/px5tJ9QfghiaOeu4+tx7LD1pV54vk8Vhrf4k1l/hi/lP6rz1rI/9Vze0PePSdUj4ooj/ADj+5e+tZnHFsnmsOjSaUm/taYjmx4d/S4D3WUZ/eE1OLx/ur/bvUGftDJa8hiPCQEfUXCzjLWVvHxHBfzt90hpauOVutE9sjeLCHD6LOJiey5W9bRvWd3uvWQgICAgICAgICAgICAgICCJZy59wU12RffzDZYHuNP7zvyH0UV8sR2a/U8Qx4ulesq2y1nTVVVxJIQw+Bl2s6Eb/ADuoLXm3dpM+sy5elp6e0OKsFUXo+mRudsa0k8gT7Iyisz2hsf8A5s9r9jJbjqPt7JtLP0Mn/Gf4eD4nN+JpHUEe6MJpaO8PhGIg9KaofG7Wjc5jhvaS0+oSOjKt7Vnes7JjkPSNURENqAJ2cdjZBzvgeh9VLXLMd2zwcUyV6X6x/aysi5bgqma0Dw7i3BzfmbuU9bRbs3WHPTLG9JdFZJhAQEBAQEBAQEBAQedTO2NjnyODWNBJJ2AAbykzs8taKxvPZVGeGfT5yYqYmOHAuwfJ/wCLeWPsq18m/SGg1nEbZPhx9I/KFKJqm/knI89S7VgjLuLsGt+Zx2D3XsRM9k+HT5M07UhN8laOGixqZS4/gj2DoXHafIBSRi922w8JrHXJP8JTQ5uUkXwQM6uGsfMuupIpENjj0uHH8tYdRosLDYOWxZLEdGboMEoNOpyVBJftIY3Xxu1t/VeTWJR2w47fNWHCyhmHRybWB0LuLDs/ldcW6WWE44U8nDcF+0bfZEsr5g1EQLoSJ2jc3uv/AJTj5FRzjmGtzcLyU60nf8opIwtJDgWuBsQQQQeBBWDWTWaztL2oK2SGQSQvLHjAj2PEckidp3hnjyWx25qztK3MzM8mVYEctmVAGGDX2xLOfJWaZObpPd0Wj11c0ctulvylilXxAQEBAQEBAQEAoKg0g50mpkMMLvuGHaR+0eN/yjd68FVyX3naHO8Q1nq25K/LH9oco2sTjNPMYygS1d2sxbHg5w4u4Dlj0UlMe/WW40fDeb48vb2WPTU7I2hkbQxgwDRYBTdm8rWKxtWNoei9ZCAgICDCAgIOPl/N2Crb942z90jbB4/UcisLViVfUaXHnja0fv5VRl/IctJJqyi7TfVePhcOXA8lBasw5vU6S+Cdp7e7Qp53Me17HFrmkEEYgheK9bTWd47rtzNzhFZAHGwmZZsjRx3OA4G3urdL80Oo0epjPTfzHd31mtiAgICAgICAgh+krLpp6cRMNpJrt2YiPxnzvb14KLLbaNmu4lqPTx8sd5/Cn1Wc2nej3NgSWqZ23aD9204OI8ZHAHDmFJjpv1lueG6OLfq3j7f5WSp29YQEBAQYugICDCAvAQaOWslx1MLopRsO0He125w5heTG8bIs2KuWk0spTKVC+CZ8Ugs5jrciNzhyIsVWmNp2cpnw2xXmsunmflk0lWx9+47uP4ajiNvkbHyWVLcs7pdHn9HLE+O0r1CuOqEBAQEBAQEBBS2ket7XKDxfZG1sY8tp+riqmWd7OZ4lk5s8x7dHFyLQGoqIoh43gE8G4uPkAVhEbzsrafF6uStPdecELWNa1gs1oDQOAGCtuvrWKxtD7R6ICCLZ6Z4Mom6jAJKlwu1hwaPxSW224DesbW2VdTqa4Y+qsq/OOuqDeSoe0Hwxns2joGqGby0uXiGS3loF8uJlkJ+d/wCqx5lf/wAvJ7y3KPLFXCbx1Mg5FxcPR117F5SU12Ws907zUz+7RzYqwNY8mzZG7GE7g8eE88Oikrk37trpeIxknlv0lPFI2YgwgIIBpUyaNWKoaNod2T/lNywnoQR/EFFkjy1PFcO9IvHjor5ROfXvmfW9tQwPJu7sw0nmzum/PZfzVuk71h1mkvz4az9HZWayICAgICAgIPzzlWYvnlccXSvPq4qjPdx+a3NktP1lJtGEINY5x8MTreZAWePu2HCa75Zn6LTVh0IgIOfl/KraWmkmfgxuwficdjWjqbLyZ2hHkyRjrNpUVNO+aR80x1pHu1ifyHIYeSr2ndy2ozTe0zLpZEyNNVSdnA25tck7GtHFx3LytZtO0McGnvmty0SZujOrttkiB6u/RSejZejhOX3hxcu5qVVI3WlYDHcDXYdZoJwB3j0ssLUmvdVz6LLhje0dPeHCcLrFVidlx5j5SdPRRl5u9t43Hjq4E87W87qxSd4dVos05cMWnv2d5ZLYgwg4ee8Afk+oBF7R646sIcPZY27K+qrzYbRPspph2Ku5Ke629E1QXUb2nwTEDo4A+91Ywz0dDwq2+GY9pTdTNmICAgICAgIKAzipOxq54/wyut0JuPoQqVo2mYcjqacmW1fq6WYOU2wVjdc2ZIDGScATbVvyvs81ljnaVrhuaMebafPRcCsOlEGEFSaSM4RUziniN4Yj3iMHSb/JuHW6hvbw0vEdTE/BXwjEbCbAC5OwAbyomk6zK88zchikpWsI+8d35D+8d3QYK3jryw6rR6f0cUR58u6s1pEtI+V4oqN8TiDLKAGt32uCXHgBb1sostoiuzX8RzVphms95U4qzmlpaMoyKMk4GZ1vIAKbH2dJwuP0P3S5SNkwgIOTnW61DUk/5D/ZeW7Is/8A67fZScOCrS5C3dauiFv/AA853dsB6MH6qfB2lveEx+nb7p8p22EBAQEBAQEFY6UsgODxVRi7HANkt4XDY13Qiw6jmq+avXdo+Kaad/Vjt5V4QoWnhJ8iZ+VNO0MkaKiMbBrEiQDhrbx19VJXJMNrp+J2pHLfq7n+KUVv+mlv1ZZZ+pC//qeL2lwsvaQamoaY4GCnY4WLr60hHAHBvlt5rGcirn4lMxtToisMVgoplp735pT7Rpm32sgqZR93Ge4D4pBv6N9+ilxU3neWz4bpee3q27R2+611Zb9D87c+Iqa8cFpZ8LYsZ8xGJ5BRXyxHSGu1fEKYvhr1t+FTV1ZJNI6SVxe9xuSf/tg5KtM79Zc9kyWyW5rT1e2SMmSVMrY4hcnE7mt3uceCRG87M8GC2a/LVdGS6FsELImfCxtuZOJJ5kknzVmI2jZ1mLHGKkUr4bS9SMIC8ER0nZREVF2YPfmeGD5R3nnpsA/iWN56KeuycmKfqq2MbFA5ae66dG1H2dAw75HOk8ibD6BWsUbVdNw6nLgj69UpUi8ICAgICAgIPOogbIxzHtDmOBBB2gg4gpMbvLVi0bT2VdnTo9kjJfRgyR4mO/fb8t/iH16qtfFMdmi1XDLVnmxdY9vKE1FK+M2kY5h4OBb7qKejV2pavzRs8bIx3ekEDnmzGlx4NBJ+iPa1tbtG6Z5r5gSzEPqgYYr/AAnZI/y8I67VLTFM92z0vDb3nmydI/taTWxwRWGrHExvINa0Kx0iG9+HHX2iFZZ35/OlvFRksjwdJg5/y/hH1Ve+XfpDSaviU2+DF290EUTUOrkHIM1W+0bbMB7zz8LR+Z5Be1rMrWm0t89tq9vdbGQciRUkepELk7XPPxOPPlwCnrWIdLp9PTBXlr/LpLJOwgLwfMkgaCXEAAXJOwADElBSmdeWzW1Re3/ksuyPm0Ha7zx6WUN7buc1+p9S20doa2TqJ00rIo/ie4NHnifLHyWERvOyhjxzkvFY8v0DQ0rYomRs+FjGsHRoACuxG0bOvpSKViseHuvWQgICAgICAgICDzmgY8We0OHBwB902eTWJ7ucc26O9/ssN/8AbZ+ix5K+yH/xsP8Awj+Ib9PSxxi0bGsHBoA9l7EbJa1rXtBWVTImOkkcGsaLknABJnbrJe8UibW7KbzxzskrHlrCWU4PdbhrW8T/ANNyq3vNvs5vWa22edo+VGVgoJjmrmU6a0lSCyLENwe8f2t+vus6037tto+HTk+PJ0j28ysmlpmRsDI2hjBgGiwCniNm+rSKxtWNoeiMheAg+XvABJIAAuSdgA5lBVWfWeH2m9PSk9gD33jZ2ltw/c9+ijtZp9drYmOSiKxssFE0dp3laujLNvs2fapR33ttGD4WHF1uJ9uqsYqbfFLe8N0vJHq27z2+yfKZthAQEBAQEBAQEBAQEBBVGkzOIyymmjP3UZ79vFJw6N97qtlvvOzQcT1XNb0q9o7/AHQYKJqVi5l5nBobPVN7+LIzg3g5448Bu64S0p5lvtDw+K/qZY6+ITpStwwgLwEGhljK8NLH2k7wxuAGLnHg1o2kpM7ML5K0je0qnznztnrSWNvFT3+AfE/nIR7YdVFa7SavXzf4a9IcWOMBR7tTa0ynWYeZpnc2epbaAbWtP7Q7jb8Hv0UuPHv1ns2eg0PqTGTJHTx9f/i2ALYKy6BlAQEBAQEBAQEBAQEBBq5TqhFBLIcGRvf/ACgleTO0bsMl+Sk29ofnuSQucXON3Ekk8SdpVJx0zMzvKW6OcjCWYzSC7IrWBwMhwv0x62WeOu87tpwvTxe85Ldo/K0FO6FheAgwgh2dWfcVOTFT2mnGw/5bD+8RieQWM22U9RrKYukdZVnXVU1RIZKh5keeOAHBrRsA6KKbbtBn1Vsk7zL6ghLiGsaXOJsABck8gsVaIm07QsnNHR8BaWtFzsLYtw/3OPy+qnpi82brScNiPiy/x/lYjRYWGwKduWUBAQEBAQEBAQEBAQEBBGtIsxbk6a3i1G+ReLqPL8qlxC22nspRVXLrW0cRAUIO90r3HyIb/apsfZ03DK7aeJ95lKFm2AgwggWknOV8VqaBxbI9utI4YtYcGg7ifbqsb22a/X6r045a91cwwgKGZc7e82l3MgZuVFY60Le4D3nu2Mb57zyC9rSbdkun0uTPPwx091tZs5pwUYu0a8xG2R2PMNHhCs0xxV0Om0ePBHTrPukCzWxAQEBAQEBAQEBAQEBAQEHEz0o+1oJ2jERl46s72z0t5rDJG9ZVtZTnwWj6fhRSqOTWNoxym0xPgJ7zXF7Rxa617dD7qXHPTZ0HCssTjnH5hN1I2wvR41dS2KN0khsxjS4ngAvHlpiI3lRVdWuqKiWd2Mjy7bubg0eQAHkoLS5XV5vUvMu1mbkT7XVNjdfs2gvkts7o3X5kgeqUrzTsaLT+tlis9vK7qSlZExrI2hjGiwaNgAVuI26Q6itYrG1Y6PZeshAQEBAQEBAQEBAQEBAQEBBh7QQQcCLeqCic68huo6l0ZHcPejO4sOHmMCqd68s7OU1ennDkmvjw5dJVPikbJE4se03BHseIPBYxOyLFltitFqp3k/SVHqgVML2u3ujs5p52JBH1U0Xb7FxTHaPijaW1JpJogNjZnHgGNHu5e88Jp4hh+qIZ153y1o7NjTFBe5F7ueRhrEbhjZYWtu12r1/PHLXs4TG2CjaiZ3XLo5yEaam15BaWaziDiGeAH381ZxV2jd0nDtP6WPee8papWwEBAQEBAQEBAQEBAQEBAQEBAQRDSPJSfZtWpJ7TaYgyxfrcfl4391Fl5durX8RnD6e2Tv491PKs5pghHrGoEN5ZAQdjNaemjqWOqw4xg3FtoDtxeMSByWVZiJ6rGktirkicnZetPM17Q5jg5rhcEbQQeCuOrraLRvD0R6ICAgICAgICAgICAgICAgICDRy1lNlNA+aTBow3ud4WjmSsbW5Y3RZstcVJvbwonK+UpKmZ0spu5x8gNzRyCqTMzO8uUzZbZbzezyoaOSZ4ZE0vedw9zwHNeRG7zHitkty0jeU2ydo72XqJrH8MYvbq52PopIx+7cYuEdP1Lfw35NHtORskkaePdP0svfThNPCcM9plGsu5lTwAvjImjG06oIeBzbvHMFYTSYUNRwzJjjmr1j+0YWLWJvo3zlMMop5T91Ie4SdjHn8nYdbKXFfadpbXhur5LenbtPb6StlWXQCAgICAgICAgICAgICAgICAgrjS7XbIIQcdaR3l3W3/AKvRQZp7Q03F8nStP3VsBfDFQNJEb9FwZp5DbSwAEDtXgF7t99zRyCnrXaHVaPTRgx7eZ7u2slsR6IKw0hZDbBI2aIaschIcBg2THZwB/IqG9durQcT0sUn1K9p7/dFGuINwbEbQRiDussGoidn6AyFW9vSwy73xNcfmt3h63Vys7xEuvwX9THW3vDfWSUQEBAQEBAQEBAQEBAQEBAQU9pTcTlDbugjA6XcfclVcvzOc4pM+v+yN5HaDUQh2BmYD01go47qeniJy1394XgVZdiIMICCK6SgPsDicRLGR1vb2JWF+ylxCInBKrmqFy0rp0bOJydFfc6QDprn/ANq1i+V03DZmdPG/1/KUKReEBAQEBAQEBAQEBAQEBAQEFY6XaK0kEwGLDGf4TrN/7nKvmjrEtHxfH1rf9lfMeWkEYggjqNoULUVtyzEwurIWVG1MDJWbxZw3tePiBViJ3h1+DNGWkXhvr1MIC8Fc6UcsNcWUrDctcJJLbjbuNPPaT6LC8tTxPNEV5IQoKJz6/M1aLsaKCM7CImk/M7vO+pKuUjasQ63TY+TDWv0dVZJxAQEBAQEBAQEBAQEBAQEBBx868iispnRYP+JhO54wvyOHmsL15o2V9VgjNjmvnwouogdG9zHgte0lpBxBGKqOUtWazNZ7w3MiZbmpJNeI3afiYfhcPyPNe1tstaXV3wT07eyf5Nz+pJAO0LoH7w8Et8njZbrZSxeJb7Fr8N477N+TO+gAv9pjPIXJ9AF7zQmnUYo/3Qi2X9IwILKFhudnavFgPkZjfmbdF5NlLPxGtY2p/KDMaSS55LnOJJJ2kk4klRTLRZcs3neUpzEzeNXUBzh9zGQ553Eja1g5n2WWOnNKzoNNObJvPaP+7LrCtumEBAQEBAQEBAQEBAQEBAQEBAQRLPLMxlXeSIiOoAx8L7YB/Pmor4+brHdr9Zoa5vir0t+VTZSyfLTyGOZhY4bjvHFp3jmFWmJidpc9lxXx25bRs0ywFGETMPnsRwTdlzy+g0BGMzMpLmvmhPWEOsY4N8hGI/0x4uuCzpSbLul0N807z0j3/wALgyRkuKmibFC3VaPUneXHeVarWKxtDo8WKuKvLVur1IICAgICAgICAgICAgICAgICAgIPCsoo5W6srGyN4OAI8rryYie7G9K3ja0bo5XaP6GTBjoj/puI+huFhOKsqWTh2C/jb7NKPRlSA3MkzhwJYPZt1j6Me6OOFYd+8/8Af2dugzRoobasDSRvf3z/AFLOMdY8LOPR4adqu4As1oQEBAQEBAQEBAQEBAQEBAQEBAQEBAQEBAQEBAQEBAQEBAQEBAQf/9k="/>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AutoShape 6" descr="data:image/jpeg;base64,/9j/4AAQSkZJRgABAQAAAQABAAD/2wCEAAkGBxISEBQUEBIWEhIWERUUGBcUGRIUFRcVFRcWGBUYFBUYHSkgHBslHxcVITEhJykrLi4uGB82ODMsNygtLisBCgoKDg0OGxAQGywmICQvLCwsLC8sLDQsLywsLCwsLCwsLCwsLCwsLCwsLCwsLCwsLCwsLCwsLCwsLCwsLCwsLP/AABEIAMwAzAMBEQACEQEDEQH/xAAcAAEAAgMBAQEAAAAAAAAAAAAABgcBBAUDAgj/xABDEAABAwIBCQYDBQYEBwEAAAABAAIDBBExBQYHEiFBUWFxEyJCgZGxMnKhFCNSwdFDYoKSosIXU2NzJDM0stLh8BX/xAAaAQEAAgMBAAAAAAAAAAAAAAAAAwQCBQYB/8QAMREBAAIBAgUCBQQBBAMAAAAAAAECAwQRBRIhMUETUSIyYXGxI4GRodEVQlLwFDPh/9oADAMBAAIRAxEAPwC8UBAQEBAQEBAQEBAQEBAQEBAQEBAQEBAQEBAQEBAQEBAQEBBxspZ0UcFxJO3WHhadd3o1YTeseVfJq8OP5rQjddpOgbshhfJzcRG38z9FhOaPEKOTi2OPliZ/px5tJ9QfghiaOeu4+tx7LD1pV54vk8Vhrf4k1l/hi/lP6rz1rI/9Vze0PePSdUj4ooj/ADj+5e+tZnHFsnmsOjSaUm/taYjmx4d/S4D3WUZ/eE1OLx/ur/bvUGftDJa8hiPCQEfUXCzjLWVvHxHBfzt90hpauOVutE9sjeLCHD6LOJiey5W9bRvWd3uvWQgICAgICAgICAgICAgICCJZy59wU12RffzDZYHuNP7zvyH0UV8sR2a/U8Qx4ulesq2y1nTVVVxJIQw+Bl2s6Eb/ADuoLXm3dpM+sy5elp6e0OKsFUXo+mRudsa0k8gT7Iyisz2hsf8A5s9r9jJbjqPt7JtLP0Mn/Gf4eD4nN+JpHUEe6MJpaO8PhGIg9KaofG7Wjc5jhvaS0+oSOjKt7Vnes7JjkPSNURENqAJ2cdjZBzvgeh9VLXLMd2zwcUyV6X6x/aysi5bgqma0Dw7i3BzfmbuU9bRbs3WHPTLG9JdFZJhAQEBAQEBAQEBAQedTO2NjnyODWNBJJ2AAbykzs8taKxvPZVGeGfT5yYqYmOHAuwfJ/wCLeWPsq18m/SGg1nEbZPhx9I/KFKJqm/knI89S7VgjLuLsGt+Zx2D3XsRM9k+HT5M07UhN8laOGixqZS4/gj2DoXHafIBSRi922w8JrHXJP8JTQ5uUkXwQM6uGsfMuupIpENjj0uHH8tYdRosLDYOWxZLEdGboMEoNOpyVBJftIY3Xxu1t/VeTWJR2w47fNWHCyhmHRybWB0LuLDs/ldcW6WWE44U8nDcF+0bfZEsr5g1EQLoSJ2jc3uv/AJTj5FRzjmGtzcLyU60nf8opIwtJDgWuBsQQQQeBBWDWTWaztL2oK2SGQSQvLHjAj2PEckidp3hnjyWx25qztK3MzM8mVYEctmVAGGDX2xLOfJWaZObpPd0Wj11c0ctulvylilXxAQEBAQEBAQEAoKg0g50mpkMMLvuGHaR+0eN/yjd68FVyX3naHO8Q1nq25K/LH9oco2sTjNPMYygS1d2sxbHg5w4u4Dlj0UlMe/WW40fDeb48vb2WPTU7I2hkbQxgwDRYBTdm8rWKxtWNoei9ZCAgICDCAgIOPl/N2Crb942z90jbB4/UcisLViVfUaXHnja0fv5VRl/IctJJqyi7TfVePhcOXA8lBasw5vU6S+Cdp7e7Qp53Me17HFrmkEEYgheK9bTWd47rtzNzhFZAHGwmZZsjRx3OA4G3urdL80Oo0epjPTfzHd31mtiAgICAgICAgh+krLpp6cRMNpJrt2YiPxnzvb14KLLbaNmu4lqPTx8sd5/Cn1Wc2nej3NgSWqZ23aD9204OI8ZHAHDmFJjpv1lueG6OLfq3j7f5WSp29YQEBAQYugICDCAvAQaOWslx1MLopRsO0He125w5heTG8bIs2KuWk0spTKVC+CZ8Ugs5jrciNzhyIsVWmNp2cpnw2xXmsunmflk0lWx9+47uP4ajiNvkbHyWVLcs7pdHn9HLE+O0r1CuOqEBAQEBAQEBBS2ket7XKDxfZG1sY8tp+riqmWd7OZ4lk5s8x7dHFyLQGoqIoh43gE8G4uPkAVhEbzsrafF6uStPdecELWNa1gs1oDQOAGCtuvrWKxtD7R6ICCLZ6Z4Mom6jAJKlwu1hwaPxSW224DesbW2VdTqa4Y+qsq/OOuqDeSoe0Hwxns2joGqGby0uXiGS3loF8uJlkJ+d/wCqx5lf/wAvJ7y3KPLFXCbx1Mg5FxcPR117F5SU12Ws907zUz+7RzYqwNY8mzZG7GE7g8eE88Oikrk37trpeIxknlv0lPFI2YgwgIIBpUyaNWKoaNod2T/lNywnoQR/EFFkjy1PFcO9IvHjor5ROfXvmfW9tQwPJu7sw0nmzum/PZfzVuk71h1mkvz4az9HZWayICAgICAgIPzzlWYvnlccXSvPq4qjPdx+a3NktP1lJtGEINY5x8MTreZAWePu2HCa75Zn6LTVh0IgIOfl/KraWmkmfgxuwficdjWjqbLyZ2hHkyRjrNpUVNO+aR80x1pHu1ifyHIYeSr2ndy2ozTe0zLpZEyNNVSdnA25tck7GtHFx3LytZtO0McGnvmty0SZujOrttkiB6u/RSejZejhOX3hxcu5qVVI3WlYDHcDXYdZoJwB3j0ssLUmvdVz6LLhje0dPeHCcLrFVidlx5j5SdPRRl5u9t43Hjq4E87W87qxSd4dVos05cMWnv2d5ZLYgwg4ee8Afk+oBF7R646sIcPZY27K+qrzYbRPspph2Ku5Ke629E1QXUb2nwTEDo4A+91Ywz0dDwq2+GY9pTdTNmICAgICAgIKAzipOxq54/wyut0JuPoQqVo2mYcjqacmW1fq6WYOU2wVjdc2ZIDGScATbVvyvs81ljnaVrhuaMebafPRcCsOlEGEFSaSM4RUziniN4Yj3iMHSb/JuHW6hvbw0vEdTE/BXwjEbCbAC5OwAbyomk6zK88zchikpWsI+8d35D+8d3QYK3jryw6rR6f0cUR58u6s1pEtI+V4oqN8TiDLKAGt32uCXHgBb1sostoiuzX8RzVphms95U4qzmlpaMoyKMk4GZ1vIAKbH2dJwuP0P3S5SNkwgIOTnW61DUk/5D/ZeW7Is/8A67fZScOCrS5C3dauiFv/AA853dsB6MH6qfB2lveEx+nb7p8p22EBAQEBAQEFY6UsgODxVRi7HANkt4XDY13Qiw6jmq+avXdo+Kaad/Vjt5V4QoWnhJ8iZ+VNO0MkaKiMbBrEiQDhrbx19VJXJMNrp+J2pHLfq7n+KUVv+mlv1ZZZ+pC//qeL2lwsvaQamoaY4GCnY4WLr60hHAHBvlt5rGcirn4lMxtToisMVgoplp735pT7Rpm32sgqZR93Ge4D4pBv6N9+ilxU3neWz4bpee3q27R2+611Zb9D87c+Iqa8cFpZ8LYsZ8xGJ5BRXyxHSGu1fEKYvhr1t+FTV1ZJNI6SVxe9xuSf/tg5KtM79Zc9kyWyW5rT1e2SMmSVMrY4hcnE7mt3uceCRG87M8GC2a/LVdGS6FsELImfCxtuZOJJ5kknzVmI2jZ1mLHGKkUr4bS9SMIC8ER0nZREVF2YPfmeGD5R3nnpsA/iWN56KeuycmKfqq2MbFA5ae66dG1H2dAw75HOk8ibD6BWsUbVdNw6nLgj69UpUi8ICAgICAgIPOogbIxzHtDmOBBB2gg4gpMbvLVi0bT2VdnTo9kjJfRgyR4mO/fb8t/iH16qtfFMdmi1XDLVnmxdY9vKE1FK+M2kY5h4OBb7qKejV2pavzRs8bIx3ekEDnmzGlx4NBJ+iPa1tbtG6Z5r5gSzEPqgYYr/AAnZI/y8I67VLTFM92z0vDb3nmydI/taTWxwRWGrHExvINa0Kx0iG9+HHX2iFZZ35/OlvFRksjwdJg5/y/hH1Ve+XfpDSaviU2+DF290EUTUOrkHIM1W+0bbMB7zz8LR+Z5Be1rMrWm0t89tq9vdbGQciRUkepELk7XPPxOPPlwCnrWIdLp9PTBXlr/LpLJOwgLwfMkgaCXEAAXJOwADElBSmdeWzW1Re3/ksuyPm0Ha7zx6WUN7buc1+p9S20doa2TqJ00rIo/ie4NHnifLHyWERvOyhjxzkvFY8v0DQ0rYomRs+FjGsHRoACuxG0bOvpSKViseHuvWQgICAgICAgICDzmgY8We0OHBwB902eTWJ7ucc26O9/ssN/8AbZ+ix5K+yH/xsP8Awj+Ib9PSxxi0bGsHBoA9l7EbJa1rXtBWVTImOkkcGsaLknABJnbrJe8UibW7KbzxzskrHlrCWU4PdbhrW8T/ANNyq3vNvs5vWa22edo+VGVgoJjmrmU6a0lSCyLENwe8f2t+vus6037tto+HTk+PJ0j28ysmlpmRsDI2hjBgGiwCniNm+rSKxtWNoeiMheAg+XvABJIAAuSdgA5lBVWfWeH2m9PSk9gD33jZ2ltw/c9+ijtZp9drYmOSiKxssFE0dp3laujLNvs2fapR33ttGD4WHF1uJ9uqsYqbfFLe8N0vJHq27z2+yfKZthAQEBAQEBAQEBAQEBBVGkzOIyymmjP3UZ79vFJw6N97qtlvvOzQcT1XNb0q9o7/AHQYKJqVi5l5nBobPVN7+LIzg3g5448Bu64S0p5lvtDw+K/qZY6+ITpStwwgLwEGhljK8NLH2k7wxuAGLnHg1o2kpM7ML5K0je0qnznztnrSWNvFT3+AfE/nIR7YdVFa7SavXzf4a9IcWOMBR7tTa0ynWYeZpnc2epbaAbWtP7Q7jb8Hv0UuPHv1ns2eg0PqTGTJHTx9f/i2ALYKy6BlAQEBAQEBAQEBAQEBBq5TqhFBLIcGRvf/ACgleTO0bsMl+Sk29ofnuSQucXON3Ekk8SdpVJx0zMzvKW6OcjCWYzSC7IrWBwMhwv0x62WeOu87tpwvTxe85Ldo/K0FO6FheAgwgh2dWfcVOTFT2mnGw/5bD+8RieQWM22U9RrKYukdZVnXVU1RIZKh5keeOAHBrRsA6KKbbtBn1Vsk7zL6ghLiGsaXOJsABck8gsVaIm07QsnNHR8BaWtFzsLYtw/3OPy+qnpi82brScNiPiy/x/lYjRYWGwKduWUBAQEBAQEBAQEBAQEBBGtIsxbk6a3i1G+ReLqPL8qlxC22nspRVXLrW0cRAUIO90r3HyIb/apsfZ03DK7aeJ95lKFm2AgwggWknOV8VqaBxbI9utI4YtYcGg7ifbqsb22a/X6r045a91cwwgKGZc7e82l3MgZuVFY60Le4D3nu2Mb57zyC9rSbdkun0uTPPwx091tZs5pwUYu0a8xG2R2PMNHhCs0xxV0Om0ePBHTrPukCzWxAQEBAQEBAQEBAQEBAQEHEz0o+1oJ2jERl46s72z0t5rDJG9ZVtZTnwWj6fhRSqOTWNoxym0xPgJ7zXF7Rxa617dD7qXHPTZ0HCssTjnH5hN1I2wvR41dS2KN0khsxjS4ngAvHlpiI3lRVdWuqKiWd2Mjy7bubg0eQAHkoLS5XV5vUvMu1mbkT7XVNjdfs2gvkts7o3X5kgeqUrzTsaLT+tlis9vK7qSlZExrI2hjGiwaNgAVuI26Q6itYrG1Y6PZeshAQEBAQEBAQEBAQEBAQEBBh7QQQcCLeqCic68huo6l0ZHcPejO4sOHmMCqd68s7OU1ennDkmvjw5dJVPikbJE4se03BHseIPBYxOyLFltitFqp3k/SVHqgVML2u3ujs5p52JBH1U0Xb7FxTHaPijaW1JpJogNjZnHgGNHu5e88Jp4hh+qIZ153y1o7NjTFBe5F7ueRhrEbhjZYWtu12r1/PHLXs4TG2CjaiZ3XLo5yEaam15BaWaziDiGeAH381ZxV2jd0nDtP6WPee8papWwEBAQEBAQEBAQEBAQEBAQEBAQRDSPJSfZtWpJ7TaYgyxfrcfl4391Fl5durX8RnD6e2Tv491PKs5pghHrGoEN5ZAQdjNaemjqWOqw4xg3FtoDtxeMSByWVZiJ6rGktirkicnZetPM17Q5jg5rhcEbQQeCuOrraLRvD0R6ICAgICAgICAgICAgICAgICDRy1lNlNA+aTBow3ud4WjmSsbW5Y3RZstcVJvbwonK+UpKmZ0spu5x8gNzRyCqTMzO8uUzZbZbzezyoaOSZ4ZE0vedw9zwHNeRG7zHitkty0jeU2ydo72XqJrH8MYvbq52PopIx+7cYuEdP1Lfw35NHtORskkaePdP0svfThNPCcM9plGsu5lTwAvjImjG06oIeBzbvHMFYTSYUNRwzJjjmr1j+0YWLWJvo3zlMMop5T91Ie4SdjHn8nYdbKXFfadpbXhur5LenbtPb6StlWXQCAgICAgICAgICAgICAgICAgrjS7XbIIQcdaR3l3W3/AKvRQZp7Q03F8nStP3VsBfDFQNJEb9FwZp5DbSwAEDtXgF7t99zRyCnrXaHVaPTRgx7eZ7u2slsR6IKw0hZDbBI2aIaschIcBg2THZwB/IqG9durQcT0sUn1K9p7/dFGuINwbEbQRiDussGoidn6AyFW9vSwy73xNcfmt3h63Vys7xEuvwX9THW3vDfWSUQEBAQEBAQEBAQEBAQEBAQU9pTcTlDbugjA6XcfclVcvzOc4pM+v+yN5HaDUQh2BmYD01go47qeniJy1394XgVZdiIMICCK6SgPsDicRLGR1vb2JWF+ylxCInBKrmqFy0rp0bOJydFfc6QDprn/ANq1i+V03DZmdPG/1/KUKReEBAQEBAQEBAQEBAQEBAQEFY6XaK0kEwGLDGf4TrN/7nKvmjrEtHxfH1rf9lfMeWkEYggjqNoULUVtyzEwurIWVG1MDJWbxZw3tePiBViJ3h1+DNGWkXhvr1MIC8Fc6UcsNcWUrDctcJJLbjbuNPPaT6LC8tTxPNEV5IQoKJz6/M1aLsaKCM7CImk/M7vO+pKuUjasQ63TY+TDWv0dVZJxAQEBAQEBAQEBAQEBAQEBBx868iispnRYP+JhO54wvyOHmsL15o2V9VgjNjmvnwouogdG9zHgte0lpBxBGKqOUtWazNZ7w3MiZbmpJNeI3afiYfhcPyPNe1tstaXV3wT07eyf5Nz+pJAO0LoH7w8Et8njZbrZSxeJb7Fr8N477N+TO+gAv9pjPIXJ9AF7zQmnUYo/3Qi2X9IwILKFhudnavFgPkZjfmbdF5NlLPxGtY2p/KDMaSS55LnOJJJ2kk4klRTLRZcs3neUpzEzeNXUBzh9zGQ553Eja1g5n2WWOnNKzoNNObJvPaP+7LrCtumEBAQEBAQEBAQEBAQEBAQEBAQRLPLMxlXeSIiOoAx8L7YB/Pmor4+brHdr9Zoa5vir0t+VTZSyfLTyGOZhY4bjvHFp3jmFWmJidpc9lxXx25bRs0ywFGETMPnsRwTdlzy+g0BGMzMpLmvmhPWEOsY4N8hGI/0x4uuCzpSbLul0N807z0j3/wALgyRkuKmibFC3VaPUneXHeVarWKxtDo8WKuKvLVur1IICAgICAgICAgICAgICAgICAgIPCsoo5W6srGyN4OAI8rryYie7G9K3ja0bo5XaP6GTBjoj/puI+huFhOKsqWTh2C/jb7NKPRlSA3MkzhwJYPZt1j6Me6OOFYd+8/8Af2dugzRoobasDSRvf3z/AFLOMdY8LOPR4adqu4As1oQEBAQEBAQEBAQEBAQEBAQEBAQEBAQEBAQEBAQEBAQEBAQEBAQf/9k="/>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 name="TextBox 13"/>
          <p:cNvSpPr txBox="1"/>
          <p:nvPr/>
        </p:nvSpPr>
        <p:spPr>
          <a:xfrm>
            <a:off x="1576537" y="3717032"/>
            <a:ext cx="6019799" cy="1323439"/>
          </a:xfrm>
          <a:prstGeom prst="rect">
            <a:avLst/>
          </a:prstGeom>
          <a:ln cmpd="sng">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defTabSz="914400"/>
            <a:r>
              <a:rPr lang="en-US" sz="4000" b="1" dirty="0">
                <a:solidFill>
                  <a:srgbClr val="0000CC"/>
                </a:solidFill>
                <a:cs typeface="Times New Roman" panose="02020603050405020304" pitchFamily="18" charset="0"/>
              </a:rPr>
              <a:t>PIAS: </a:t>
            </a:r>
            <a:r>
              <a:rPr lang="en-US" altLang="zh-CN" sz="4000" b="1" dirty="0">
                <a:solidFill>
                  <a:srgbClr val="0000CC"/>
                </a:solidFill>
                <a:cs typeface="Times New Roman" panose="02020603050405020304" pitchFamily="18" charset="0"/>
              </a:rPr>
              <a:t>P</a:t>
            </a:r>
            <a:r>
              <a:rPr lang="en-US" sz="4000" dirty="0">
                <a:solidFill>
                  <a:srgbClr val="0000CC"/>
                </a:solidFill>
                <a:cs typeface="Times New Roman" panose="02020603050405020304" pitchFamily="18" charset="0"/>
              </a:rPr>
              <a:t>ractical</a:t>
            </a:r>
            <a:r>
              <a:rPr lang="en-US" sz="4000" b="1" dirty="0">
                <a:solidFill>
                  <a:srgbClr val="0000CC"/>
                </a:solidFill>
                <a:cs typeface="Times New Roman" panose="02020603050405020304" pitchFamily="18" charset="0"/>
              </a:rPr>
              <a:t> I</a:t>
            </a:r>
            <a:r>
              <a:rPr lang="en-US" sz="4000" dirty="0">
                <a:solidFill>
                  <a:srgbClr val="0000CC"/>
                </a:solidFill>
                <a:cs typeface="Times New Roman" panose="02020603050405020304" pitchFamily="18" charset="0"/>
              </a:rPr>
              <a:t>nformation-</a:t>
            </a:r>
            <a:r>
              <a:rPr lang="en-US" sz="4000" b="1" dirty="0">
                <a:solidFill>
                  <a:srgbClr val="0000CC"/>
                </a:solidFill>
                <a:cs typeface="Times New Roman" panose="02020603050405020304" pitchFamily="18" charset="0"/>
              </a:rPr>
              <a:t>A</a:t>
            </a:r>
            <a:r>
              <a:rPr lang="en-US" sz="4000" dirty="0">
                <a:solidFill>
                  <a:srgbClr val="0000CC"/>
                </a:solidFill>
                <a:cs typeface="Times New Roman" panose="02020603050405020304" pitchFamily="18" charset="0"/>
              </a:rPr>
              <a:t>gnostic</a:t>
            </a:r>
            <a:r>
              <a:rPr lang="en-US" sz="4000" b="1" dirty="0">
                <a:solidFill>
                  <a:srgbClr val="0000CC"/>
                </a:solidFill>
                <a:cs typeface="Times New Roman" panose="02020603050405020304" pitchFamily="18" charset="0"/>
              </a:rPr>
              <a:t> </a:t>
            </a:r>
            <a:r>
              <a:rPr lang="en-US" sz="4000" dirty="0">
                <a:solidFill>
                  <a:srgbClr val="0000CC"/>
                </a:solidFill>
                <a:cs typeface="Times New Roman" panose="02020603050405020304" pitchFamily="18" charset="0"/>
              </a:rPr>
              <a:t>flow</a:t>
            </a:r>
            <a:r>
              <a:rPr lang="en-US" sz="4000" b="1" dirty="0">
                <a:solidFill>
                  <a:srgbClr val="0000CC"/>
                </a:solidFill>
                <a:cs typeface="Times New Roman" panose="02020603050405020304" pitchFamily="18" charset="0"/>
              </a:rPr>
              <a:t> S</a:t>
            </a:r>
            <a:r>
              <a:rPr lang="en-US" sz="4000" dirty="0">
                <a:solidFill>
                  <a:srgbClr val="0000CC"/>
                </a:solidFill>
                <a:cs typeface="Times New Roman" panose="02020603050405020304" pitchFamily="18" charset="0"/>
              </a:rPr>
              <a:t>cheduling</a:t>
            </a:r>
          </a:p>
        </p:txBody>
      </p:sp>
      <p:sp>
        <p:nvSpPr>
          <p:cNvPr id="7" name="灯片编号占位符 6"/>
          <p:cNvSpPr>
            <a:spLocks noGrp="1"/>
          </p:cNvSpPr>
          <p:nvPr>
            <p:ph type="sldNum" sz="quarter" idx="12"/>
          </p:nvPr>
        </p:nvSpPr>
        <p:spPr/>
        <p:txBody>
          <a:bodyPr/>
          <a:lstStyle/>
          <a:p>
            <a:fld id="{0C913308-F349-4B6D-A68A-DD1791B4A57B}" type="slidenum">
              <a:rPr lang="zh-CN" altLang="en-US" smtClean="0"/>
              <a:t>22</a:t>
            </a:fld>
            <a:endParaRPr lang="zh-CN" altLang="en-US" dirty="0"/>
          </a:p>
        </p:txBody>
      </p:sp>
    </p:spTree>
    <p:extLst>
      <p:ext uri="{BB962C8B-B14F-4D97-AF65-F5344CB8AC3E}">
        <p14:creationId xmlns:p14="http://schemas.microsoft.com/office/powerpoint/2010/main" val="144892082"/>
      </p:ext>
    </p:extLst>
  </p:cSld>
  <p:clrMapOvr>
    <a:masterClrMapping/>
  </p:clrMapOvr>
  <mc:AlternateContent xmlns:mc="http://schemas.openxmlformats.org/markup-compatibility/2006" xmlns:p14="http://schemas.microsoft.com/office/powerpoint/2010/main">
    <mc:Choice Requires="p14">
      <p:transition spd="slow" p14:dur="2000" advTm="2386"/>
    </mc:Choice>
    <mc:Fallback xmlns="">
      <p:transition spd="slow" advTm="2386"/>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srgbClr val="0000CC"/>
                </a:solidFill>
                <a:ea typeface="+mn-ea"/>
                <a:cs typeface="Times New Roman" panose="02020603050405020304" pitchFamily="18" charset="0"/>
              </a:rPr>
              <a:t>PIAS Key Idea</a:t>
            </a:r>
            <a:endParaRPr lang="zh-CN" altLang="en-US" dirty="0">
              <a:solidFill>
                <a:srgbClr val="0000CC"/>
              </a:solidFill>
              <a:ea typeface="+mn-ea"/>
              <a:cs typeface="Times New Roman" panose="02020603050405020304" pitchFamily="18" charset="0"/>
            </a:endParaRPr>
          </a:p>
        </p:txBody>
      </p:sp>
      <p:sp>
        <p:nvSpPr>
          <p:cNvPr id="4" name="AutoShape 2" descr="data:image/jpeg;base64,/9j/4AAQSkZJRgABAQAAAQABAAD/2wCEAAkGBxISEBQUEBIWEhIWERUUGBcUGRIUFRcVFRcWGBUYFBUYHSkgHBslHxcVITEhJykrLi4uGB82ODMsNygtLisBCgoKDg0OGxAQGywmICQvLCwsLC8sLDQsLywsLCwsLCwsLCwsLCwsLCwsLCwsLCwsLCwsLCwsLCwsLCwsLCwsLP/AABEIAMwAzAMBEQACEQEDEQH/xAAcAAEAAgMBAQEAAAAAAAAAAAAABgcBBAUDAgj/xABDEAABAwIBCQYDBQYEBwEAAAABAAIDBBExBQYHEiFBUWFxEyJCgZGxMnKhFCNSwdFDYoKSosIXU2NzJDM0stLh8BX/xAAaAQEAAgMBAAAAAAAAAAAAAAAAAwQCBQYB/8QAMREBAAIBAgUCBQQBBAMAAAAAAAECAwQRBRIhMUETUSIyYXGxI4GRodEVQlLwFDPh/9oADAMBAAIRAxEAPwC8UBAQEBAQEBAQEBAQEBAQEBAQEBAQEBAQEBAQEBAQEBAQEBBxspZ0UcFxJO3WHhadd3o1YTeseVfJq8OP5rQjddpOgbshhfJzcRG38z9FhOaPEKOTi2OPliZ/px5tJ9QfghiaOeu4+tx7LD1pV54vk8Vhrf4k1l/hi/lP6rz1rI/9Vze0PePSdUj4ooj/ADj+5e+tZnHFsnmsOjSaUm/taYjmx4d/S4D3WUZ/eE1OLx/ur/bvUGftDJa8hiPCQEfUXCzjLWVvHxHBfzt90hpauOVutE9sjeLCHD6LOJiey5W9bRvWd3uvWQgICAgICAgICAgICAgICCJZy59wU12RffzDZYHuNP7zvyH0UV8sR2a/U8Qx4ulesq2y1nTVVVxJIQw+Bl2s6Eb/ADuoLXm3dpM+sy5elp6e0OKsFUXo+mRudsa0k8gT7Iyisz2hsf8A5s9r9jJbjqPt7JtLP0Mn/Gf4eD4nN+JpHUEe6MJpaO8PhGIg9KaofG7Wjc5jhvaS0+oSOjKt7Vnes7JjkPSNURENqAJ2cdjZBzvgeh9VLXLMd2zwcUyV6X6x/aysi5bgqma0Dw7i3BzfmbuU9bRbs3WHPTLG9JdFZJhAQEBAQEBAQEBAQedTO2NjnyODWNBJJ2AAbykzs8taKxvPZVGeGfT5yYqYmOHAuwfJ/wCLeWPsq18m/SGg1nEbZPhx9I/KFKJqm/knI89S7VgjLuLsGt+Zx2D3XsRM9k+HT5M07UhN8laOGixqZS4/gj2DoXHafIBSRi922w8JrHXJP8JTQ5uUkXwQM6uGsfMuupIpENjj0uHH8tYdRosLDYOWxZLEdGboMEoNOpyVBJftIY3Xxu1t/VeTWJR2w47fNWHCyhmHRybWB0LuLDs/ldcW6WWE44U8nDcF+0bfZEsr5g1EQLoSJ2jc3uv/AJTj5FRzjmGtzcLyU60nf8opIwtJDgWuBsQQQQeBBWDWTWaztL2oK2SGQSQvLHjAj2PEckidp3hnjyWx25qztK3MzM8mVYEctmVAGGDX2xLOfJWaZObpPd0Wj11c0ctulvylilXxAQEBAQEBAQEAoKg0g50mpkMMLvuGHaR+0eN/yjd68FVyX3naHO8Q1nq25K/LH9oco2sTjNPMYygS1d2sxbHg5w4u4Dlj0UlMe/WW40fDeb48vb2WPTU7I2hkbQxgwDRYBTdm8rWKxtWNoei9ZCAgICDCAgIOPl/N2Crb942z90jbB4/UcisLViVfUaXHnja0fv5VRl/IctJJqyi7TfVePhcOXA8lBasw5vU6S+Cdp7e7Qp53Me17HFrmkEEYgheK9bTWd47rtzNzhFZAHGwmZZsjRx3OA4G3urdL80Oo0epjPTfzHd31mtiAgICAgICAgh+krLpp6cRMNpJrt2YiPxnzvb14KLLbaNmu4lqPTx8sd5/Cn1Wc2nej3NgSWqZ23aD9204OI8ZHAHDmFJjpv1lueG6OLfq3j7f5WSp29YQEBAQYugICDCAvAQaOWslx1MLopRsO0He125w5heTG8bIs2KuWk0spTKVC+CZ8Ugs5jrciNzhyIsVWmNp2cpnw2xXmsunmflk0lWx9+47uP4ajiNvkbHyWVLcs7pdHn9HLE+O0r1CuOqEBAQEBAQEBBS2ket7XKDxfZG1sY8tp+riqmWd7OZ4lk5s8x7dHFyLQGoqIoh43gE8G4uPkAVhEbzsrafF6uStPdecELWNa1gs1oDQOAGCtuvrWKxtD7R6ICCLZ6Z4Mom6jAJKlwu1hwaPxSW224DesbW2VdTqa4Y+qsq/OOuqDeSoe0Hwxns2joGqGby0uXiGS3loF8uJlkJ+d/wCqx5lf/wAvJ7y3KPLFXCbx1Mg5FxcPR117F5SU12Ws907zUz+7RzYqwNY8mzZG7GE7g8eE88Oikrk37trpeIxknlv0lPFI2YgwgIIBpUyaNWKoaNod2T/lNywnoQR/EFFkjy1PFcO9IvHjor5ROfXvmfW9tQwPJu7sw0nmzum/PZfzVuk71h1mkvz4az9HZWayICAgICAgIPzzlWYvnlccXSvPq4qjPdx+a3NktP1lJtGEINY5x8MTreZAWePu2HCa75Zn6LTVh0IgIOfl/KraWmkmfgxuwficdjWjqbLyZ2hHkyRjrNpUVNO+aR80x1pHu1ifyHIYeSr2ndy2ozTe0zLpZEyNNVSdnA25tck7GtHFx3LytZtO0McGnvmty0SZujOrttkiB6u/RSejZejhOX3hxcu5qVVI3WlYDHcDXYdZoJwB3j0ssLUmvdVz6LLhje0dPeHCcLrFVidlx5j5SdPRRl5u9t43Hjq4E87W87qxSd4dVos05cMWnv2d5ZLYgwg4ee8Afk+oBF7R646sIcPZY27K+qrzYbRPspph2Ku5Ke629E1QXUb2nwTEDo4A+91Ywz0dDwq2+GY9pTdTNmICAgICAgIKAzipOxq54/wyut0JuPoQqVo2mYcjqacmW1fq6WYOU2wVjdc2ZIDGScATbVvyvs81ljnaVrhuaMebafPRcCsOlEGEFSaSM4RUziniN4Yj3iMHSb/JuHW6hvbw0vEdTE/BXwjEbCbAC5OwAbyomk6zK88zchikpWsI+8d35D+8d3QYK3jryw6rR6f0cUR58u6s1pEtI+V4oqN8TiDLKAGt32uCXHgBb1sostoiuzX8RzVphms95U4qzmlpaMoyKMk4GZ1vIAKbH2dJwuP0P3S5SNkwgIOTnW61DUk/5D/ZeW7Is/8A67fZScOCrS5C3dauiFv/AA853dsB6MH6qfB2lveEx+nb7p8p22EBAQEBAQEFY6UsgODxVRi7HANkt4XDY13Qiw6jmq+avXdo+Kaad/Vjt5V4QoWnhJ8iZ+VNO0MkaKiMbBrEiQDhrbx19VJXJMNrp+J2pHLfq7n+KUVv+mlv1ZZZ+pC//qeL2lwsvaQamoaY4GCnY4WLr60hHAHBvlt5rGcirn4lMxtToisMVgoplp735pT7Rpm32sgqZR93Ge4D4pBv6N9+ilxU3neWz4bpee3q27R2+611Zb9D87c+Iqa8cFpZ8LYsZ8xGJ5BRXyxHSGu1fEKYvhr1t+FTV1ZJNI6SVxe9xuSf/tg5KtM79Zc9kyWyW5rT1e2SMmSVMrY4hcnE7mt3uceCRG87M8GC2a/LVdGS6FsELImfCxtuZOJJ5kknzVmI2jZ1mLHGKkUr4bS9SMIC8ER0nZREVF2YPfmeGD5R3nnpsA/iWN56KeuycmKfqq2MbFA5ae66dG1H2dAw75HOk8ibD6BWsUbVdNw6nLgj69UpUi8ICAgICAgIPOogbIxzHtDmOBBB2gg4gpMbvLVi0bT2VdnTo9kjJfRgyR4mO/fb8t/iH16qtfFMdmi1XDLVnmxdY9vKE1FK+M2kY5h4OBb7qKejV2pavzRs8bIx3ekEDnmzGlx4NBJ+iPa1tbtG6Z5r5gSzEPqgYYr/AAnZI/y8I67VLTFM92z0vDb3nmydI/taTWxwRWGrHExvINa0Kx0iG9+HHX2iFZZ35/OlvFRksjwdJg5/y/hH1Ve+XfpDSaviU2+DF290EUTUOrkHIM1W+0bbMB7zz8LR+Z5Be1rMrWm0t89tq9vdbGQciRUkepELk7XPPxOPPlwCnrWIdLp9PTBXlr/LpLJOwgLwfMkgaCXEAAXJOwADElBSmdeWzW1Re3/ksuyPm0Ha7zx6WUN7buc1+p9S20doa2TqJ00rIo/ie4NHnifLHyWERvOyhjxzkvFY8v0DQ0rYomRs+FjGsHRoACuxG0bOvpSKViseHuvWQgICAgICAgICDzmgY8We0OHBwB902eTWJ7ucc26O9/ssN/8AbZ+ix5K+yH/xsP8Awj+Ib9PSxxi0bGsHBoA9l7EbJa1rXtBWVTImOkkcGsaLknABJnbrJe8UibW7KbzxzskrHlrCWU4PdbhrW8T/ANNyq3vNvs5vWa22edo+VGVgoJjmrmU6a0lSCyLENwe8f2t+vus6037tto+HTk+PJ0j28ysmlpmRsDI2hjBgGiwCniNm+rSKxtWNoeiMheAg+XvABJIAAuSdgA5lBVWfWeH2m9PSk9gD33jZ2ltw/c9+ijtZp9drYmOSiKxssFE0dp3laujLNvs2fapR33ttGD4WHF1uJ9uqsYqbfFLe8N0vJHq27z2+yfKZthAQEBAQEBAQEBAQEBBVGkzOIyymmjP3UZ79vFJw6N97qtlvvOzQcT1XNb0q9o7/AHQYKJqVi5l5nBobPVN7+LIzg3g5448Bu64S0p5lvtDw+K/qZY6+ITpStwwgLwEGhljK8NLH2k7wxuAGLnHg1o2kpM7ML5K0je0qnznztnrSWNvFT3+AfE/nIR7YdVFa7SavXzf4a9IcWOMBR7tTa0ynWYeZpnc2epbaAbWtP7Q7jb8Hv0UuPHv1ns2eg0PqTGTJHTx9f/i2ALYKy6BlAQEBAQEBAQEBAQEBBq5TqhFBLIcGRvf/ACgleTO0bsMl+Sk29ofnuSQucXON3Ekk8SdpVJx0zMzvKW6OcjCWYzSC7IrWBwMhwv0x62WeOu87tpwvTxe85Ldo/K0FO6FheAgwgh2dWfcVOTFT2mnGw/5bD+8RieQWM22U9RrKYukdZVnXVU1RIZKh5keeOAHBrRsA6KKbbtBn1Vsk7zL6ghLiGsaXOJsABck8gsVaIm07QsnNHR8BaWtFzsLYtw/3OPy+qnpi82brScNiPiy/x/lYjRYWGwKduWUBAQEBAQEBAQEBAQEBBGtIsxbk6a3i1G+ReLqPL8qlxC22nspRVXLrW0cRAUIO90r3HyIb/apsfZ03DK7aeJ95lKFm2AgwggWknOV8VqaBxbI9utI4YtYcGg7ifbqsb22a/X6r045a91cwwgKGZc7e82l3MgZuVFY60Le4D3nu2Mb57zyC9rSbdkun0uTPPwx091tZs5pwUYu0a8xG2R2PMNHhCs0xxV0Om0ePBHTrPukCzWxAQEBAQEBAQEBAQEBAQEHEz0o+1oJ2jERl46s72z0t5rDJG9ZVtZTnwWj6fhRSqOTWNoxym0xPgJ7zXF7Rxa617dD7qXHPTZ0HCssTjnH5hN1I2wvR41dS2KN0khsxjS4ngAvHlpiI3lRVdWuqKiWd2Mjy7bubg0eQAHkoLS5XV5vUvMu1mbkT7XVNjdfs2gvkts7o3X5kgeqUrzTsaLT+tlis9vK7qSlZExrI2hjGiwaNgAVuI26Q6itYrG1Y6PZeshAQEBAQEBAQEBAQEBAQEBBh7QQQcCLeqCic68huo6l0ZHcPejO4sOHmMCqd68s7OU1ennDkmvjw5dJVPikbJE4se03BHseIPBYxOyLFltitFqp3k/SVHqgVML2u3ujs5p52JBH1U0Xb7FxTHaPijaW1JpJogNjZnHgGNHu5e88Jp4hh+qIZ153y1o7NjTFBe5F7ueRhrEbhjZYWtu12r1/PHLXs4TG2CjaiZ3XLo5yEaam15BaWaziDiGeAH381ZxV2jd0nDtP6WPee8papWwEBAQEBAQEBAQEBAQEBAQEBAQRDSPJSfZtWpJ7TaYgyxfrcfl4391Fl5durX8RnD6e2Tv491PKs5pghHrGoEN5ZAQdjNaemjqWOqw4xg3FtoDtxeMSByWVZiJ6rGktirkicnZetPM17Q5jg5rhcEbQQeCuOrraLRvD0R6ICAgICAgICAgICAgICAgICDRy1lNlNA+aTBow3ud4WjmSsbW5Y3RZstcVJvbwonK+UpKmZ0spu5x8gNzRyCqTMzO8uUzZbZbzezyoaOSZ4ZE0vedw9zwHNeRG7zHitkty0jeU2ydo72XqJrH8MYvbq52PopIx+7cYuEdP1Lfw35NHtORskkaePdP0svfThNPCcM9plGsu5lTwAvjImjG06oIeBzbvHMFYTSYUNRwzJjjmr1j+0YWLWJvo3zlMMop5T91Ie4SdjHn8nYdbKXFfadpbXhur5LenbtPb6StlWXQCAgICAgICAgICAgICAgICAgrjS7XbIIQcdaR3l3W3/AKvRQZp7Q03F8nStP3VsBfDFQNJEb9FwZp5DbSwAEDtXgF7t99zRyCnrXaHVaPTRgx7eZ7u2slsR6IKw0hZDbBI2aIaschIcBg2THZwB/IqG9durQcT0sUn1K9p7/dFGuINwbEbQRiDussGoidn6AyFW9vSwy73xNcfmt3h63Vys7xEuvwX9THW3vDfWSUQEBAQEBAQEBAQEBAQEBAQU9pTcTlDbugjA6XcfclVcvzOc4pM+v+yN5HaDUQh2BmYD01go47qeniJy1394XgVZdiIMICCK6SgPsDicRLGR1vb2JWF+ylxCInBKrmqFy0rp0bOJydFfc6QDprn/ANq1i+V03DZmdPG/1/KUKReEBAQEBAQEBAQEBAQEBAQEFY6XaK0kEwGLDGf4TrN/7nKvmjrEtHxfH1rf9lfMeWkEYggjqNoULUVtyzEwurIWVG1MDJWbxZw3tePiBViJ3h1+DNGWkXhvr1MIC8Fc6UcsNcWUrDctcJJLbjbuNPPaT6LC8tTxPNEV5IQoKJz6/M1aLsaKCM7CImk/M7vO+pKuUjasQ63TY+TDWv0dVZJxAQEBAQEBAQEBAQEBAQEBBx868iispnRYP+JhO54wvyOHmsL15o2V9VgjNjmvnwouogdG9zHgte0lpBxBGKqOUtWazNZ7w3MiZbmpJNeI3afiYfhcPyPNe1tstaXV3wT07eyf5Nz+pJAO0LoH7w8Et8njZbrZSxeJb7Fr8N477N+TO+gAv9pjPIXJ9AF7zQmnUYo/3Qi2X9IwILKFhudnavFgPkZjfmbdF5NlLPxGtY2p/KDMaSS55LnOJJJ2kk4klRTLRZcs3neUpzEzeNXUBzh9zGQ553Eja1g5n2WWOnNKzoNNObJvPaP+7LrCtumEBAQEBAQEBAQEBAQEBAQEBAQRLPLMxlXeSIiOoAx8L7YB/Pmor4+brHdr9Zoa5vir0t+VTZSyfLTyGOZhY4bjvHFp3jmFWmJidpc9lxXx25bRs0ywFGETMPnsRwTdlzy+g0BGMzMpLmvmhPWEOsY4N8hGI/0x4uuCzpSbLul0N807z0j3/wALgyRkuKmibFC3VaPUneXHeVarWKxtDo8WKuKvLVur1IICAgICAgICAgICAgICAgICAgIPCsoo5W6srGyN4OAI8rryYie7G9K3ja0bo5XaP6GTBjoj/puI+huFhOKsqWTh2C/jb7NKPRlSA3MkzhwJYPZt1j6Me6OOFYd+8/8Af2dugzRoobasDSRvf3z/AFLOMdY8LOPR4adqu4As1oQEBAQEBAQEBAQEBAQEBAQEBAQEBAQEBAQEBAQEBAQEBAQEBAQf/9k="/>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 name="AutoShape 4" descr="data:image/jpeg;base64,/9j/4AAQSkZJRgABAQAAAQABAAD/2wCEAAkGBxISEBQUEBIWEhIWERUUGBcUGRIUFRcVFRcWGBUYFBUYHSkgHBslHxcVITEhJykrLi4uGB82ODMsNygtLisBCgoKDg0OGxAQGywmICQvLCwsLC8sLDQsLywsLCwsLCwsLCwsLCwsLCwsLCwsLCwsLCwsLCwsLCwsLCwsLCwsLP/AABEIAMwAzAMBEQACEQEDEQH/xAAcAAEAAgMBAQEAAAAAAAAAAAAABgcBBAUDAgj/xABDEAABAwIBCQYDBQYEBwEAAAABAAIDBBExBQYHEiFBUWFxEyJCgZGxMnKhFCNSwdFDYoKSosIXU2NzJDM0stLh8BX/xAAaAQEAAgMBAAAAAAAAAAAAAAAAAwQCBQYB/8QAMREBAAIBAgUCBQQBBAMAAAAAAAECAwQRBRIhMUETUSIyYXGxI4GRodEVQlLwFDPh/9oADAMBAAIRAxEAPwC8UBAQEBAQEBAQEBAQEBAQEBAQEBAQEBAQEBAQEBAQEBAQEBBxspZ0UcFxJO3WHhadd3o1YTeseVfJq8OP5rQjddpOgbshhfJzcRG38z9FhOaPEKOTi2OPliZ/px5tJ9QfghiaOeu4+tx7LD1pV54vk8Vhrf4k1l/hi/lP6rz1rI/9Vze0PePSdUj4ooj/ADj+5e+tZnHFsnmsOjSaUm/taYjmx4d/S4D3WUZ/eE1OLx/ur/bvUGftDJa8hiPCQEfUXCzjLWVvHxHBfzt90hpauOVutE9sjeLCHD6LOJiey5W9bRvWd3uvWQgICAgICAgICAgICAgICCJZy59wU12RffzDZYHuNP7zvyH0UV8sR2a/U8Qx4ulesq2y1nTVVVxJIQw+Bl2s6Eb/ADuoLXm3dpM+sy5elp6e0OKsFUXo+mRudsa0k8gT7Iyisz2hsf8A5s9r9jJbjqPt7JtLP0Mn/Gf4eD4nN+JpHUEe6MJpaO8PhGIg9KaofG7Wjc5jhvaS0+oSOjKt7Vnes7JjkPSNURENqAJ2cdjZBzvgeh9VLXLMd2zwcUyV6X6x/aysi5bgqma0Dw7i3BzfmbuU9bRbs3WHPTLG9JdFZJhAQEBAQEBAQEBAQedTO2NjnyODWNBJJ2AAbykzs8taKxvPZVGeGfT5yYqYmOHAuwfJ/wCLeWPsq18m/SGg1nEbZPhx9I/KFKJqm/knI89S7VgjLuLsGt+Zx2D3XsRM9k+HT5M07UhN8laOGixqZS4/gj2DoXHafIBSRi922w8JrHXJP8JTQ5uUkXwQM6uGsfMuupIpENjj0uHH8tYdRosLDYOWxZLEdGboMEoNOpyVBJftIY3Xxu1t/VeTWJR2w47fNWHCyhmHRybWB0LuLDs/ldcW6WWE44U8nDcF+0bfZEsr5g1EQLoSJ2jc3uv/AJTj5FRzjmGtzcLyU60nf8opIwtJDgWuBsQQQQeBBWDWTWaztL2oK2SGQSQvLHjAj2PEckidp3hnjyWx25qztK3MzM8mVYEctmVAGGDX2xLOfJWaZObpPd0Wj11c0ctulvylilXxAQEBAQEBAQEAoKg0g50mpkMMLvuGHaR+0eN/yjd68FVyX3naHO8Q1nq25K/LH9oco2sTjNPMYygS1d2sxbHg5w4u4Dlj0UlMe/WW40fDeb48vb2WPTU7I2hkbQxgwDRYBTdm8rWKxtWNoei9ZCAgICDCAgIOPl/N2Crb942z90jbB4/UcisLViVfUaXHnja0fv5VRl/IctJJqyi7TfVePhcOXA8lBasw5vU6S+Cdp7e7Qp53Me17HFrmkEEYgheK9bTWd47rtzNzhFZAHGwmZZsjRx3OA4G3urdL80Oo0epjPTfzHd31mtiAgICAgICAgh+krLpp6cRMNpJrt2YiPxnzvb14KLLbaNmu4lqPTx8sd5/Cn1Wc2nej3NgSWqZ23aD9204OI8ZHAHDmFJjpv1lueG6OLfq3j7f5WSp29YQEBAQYugICDCAvAQaOWslx1MLopRsO0He125w5heTG8bIs2KuWk0spTKVC+CZ8Ugs5jrciNzhyIsVWmNp2cpnw2xXmsunmflk0lWx9+47uP4ajiNvkbHyWVLcs7pdHn9HLE+O0r1CuOqEBAQEBAQEBBS2ket7XKDxfZG1sY8tp+riqmWd7OZ4lk5s8x7dHFyLQGoqIoh43gE8G4uPkAVhEbzsrafF6uStPdecELWNa1gs1oDQOAGCtuvrWKxtD7R6ICCLZ6Z4Mom6jAJKlwu1hwaPxSW224DesbW2VdTqa4Y+qsq/OOuqDeSoe0Hwxns2joGqGby0uXiGS3loF8uJlkJ+d/wCqx5lf/wAvJ7y3KPLFXCbx1Mg5FxcPR117F5SU12Ws907zUz+7RzYqwNY8mzZG7GE7g8eE88Oikrk37trpeIxknlv0lPFI2YgwgIIBpUyaNWKoaNod2T/lNywnoQR/EFFkjy1PFcO9IvHjor5ROfXvmfW9tQwPJu7sw0nmzum/PZfzVuk71h1mkvz4az9HZWayICAgICAgIPzzlWYvnlccXSvPq4qjPdx+a3NktP1lJtGEINY5x8MTreZAWePu2HCa75Zn6LTVh0IgIOfl/KraWmkmfgxuwficdjWjqbLyZ2hHkyRjrNpUVNO+aR80x1pHu1ifyHIYeSr2ndy2ozTe0zLpZEyNNVSdnA25tck7GtHFx3LytZtO0McGnvmty0SZujOrttkiB6u/RSejZejhOX3hxcu5qVVI3WlYDHcDXYdZoJwB3j0ssLUmvdVz6LLhje0dPeHCcLrFVidlx5j5SdPRRl5u9t43Hjq4E87W87qxSd4dVos05cMWnv2d5ZLYgwg4ee8Afk+oBF7R646sIcPZY27K+qrzYbRPspph2Ku5Ke629E1QXUb2nwTEDo4A+91Ywz0dDwq2+GY9pTdTNmICAgICAgIKAzipOxq54/wyut0JuPoQqVo2mYcjqacmW1fq6WYOU2wVjdc2ZIDGScATbVvyvs81ljnaVrhuaMebafPRcCsOlEGEFSaSM4RUziniN4Yj3iMHSb/JuHW6hvbw0vEdTE/BXwjEbCbAC5OwAbyomk6zK88zchikpWsI+8d35D+8d3QYK3jryw6rR6f0cUR58u6s1pEtI+V4oqN8TiDLKAGt32uCXHgBb1sostoiuzX8RzVphms95U4qzmlpaMoyKMk4GZ1vIAKbH2dJwuP0P3S5SNkwgIOTnW61DUk/5D/ZeW7Is/8A67fZScOCrS5C3dauiFv/AA853dsB6MH6qfB2lveEx+nb7p8p22EBAQEBAQEFY6UsgODxVRi7HANkt4XDY13Qiw6jmq+avXdo+Kaad/Vjt5V4QoWnhJ8iZ+VNO0MkaKiMbBrEiQDhrbx19VJXJMNrp+J2pHLfq7n+KUVv+mlv1ZZZ+pC//qeL2lwsvaQamoaY4GCnY4WLr60hHAHBvlt5rGcirn4lMxtToisMVgoplp735pT7Rpm32sgqZR93Ge4D4pBv6N9+ilxU3neWz4bpee3q27R2+611Zb9D87c+Iqa8cFpZ8LYsZ8xGJ5BRXyxHSGu1fEKYvhr1t+FTV1ZJNI6SVxe9xuSf/tg5KtM79Zc9kyWyW5rT1e2SMmSVMrY4hcnE7mt3uceCRG87M8GC2a/LVdGS6FsELImfCxtuZOJJ5kknzVmI2jZ1mLHGKkUr4bS9SMIC8ER0nZREVF2YPfmeGD5R3nnpsA/iWN56KeuycmKfqq2MbFA5ae66dG1H2dAw75HOk8ibD6BWsUbVdNw6nLgj69UpUi8ICAgICAgIPOogbIxzHtDmOBBB2gg4gpMbvLVi0bT2VdnTo9kjJfRgyR4mO/fb8t/iH16qtfFMdmi1XDLVnmxdY9vKE1FK+M2kY5h4OBb7qKejV2pavzRs8bIx3ekEDnmzGlx4NBJ+iPa1tbtG6Z5r5gSzEPqgYYr/AAnZI/y8I67VLTFM92z0vDb3nmydI/taTWxwRWGrHExvINa0Kx0iG9+HHX2iFZZ35/OlvFRksjwdJg5/y/hH1Ve+XfpDSaviU2+DF290EUTUOrkHIM1W+0bbMB7zz8LR+Z5Be1rMrWm0t89tq9vdbGQciRUkepELk7XPPxOPPlwCnrWIdLp9PTBXlr/LpLJOwgLwfMkgaCXEAAXJOwADElBSmdeWzW1Re3/ksuyPm0Ha7zx6WUN7buc1+p9S20doa2TqJ00rIo/ie4NHnifLHyWERvOyhjxzkvFY8v0DQ0rYomRs+FjGsHRoACuxG0bOvpSKViseHuvWQgICAgICAgICDzmgY8We0OHBwB902eTWJ7ucc26O9/ssN/8AbZ+ix5K+yH/xsP8Awj+Ib9PSxxi0bGsHBoA9l7EbJa1rXtBWVTImOkkcGsaLknABJnbrJe8UibW7KbzxzskrHlrCWU4PdbhrW8T/ANNyq3vNvs5vWa22edo+VGVgoJjmrmU6a0lSCyLENwe8f2t+vus6037tto+HTk+PJ0j28ysmlpmRsDI2hjBgGiwCniNm+rSKxtWNoeiMheAg+XvABJIAAuSdgA5lBVWfWeH2m9PSk9gD33jZ2ltw/c9+ijtZp9drYmOSiKxssFE0dp3laujLNvs2fapR33ttGD4WHF1uJ9uqsYqbfFLe8N0vJHq27z2+yfKZthAQEBAQEBAQEBAQEBBVGkzOIyymmjP3UZ79vFJw6N97qtlvvOzQcT1XNb0q9o7/AHQYKJqVi5l5nBobPVN7+LIzg3g5448Bu64S0p5lvtDw+K/qZY6+ITpStwwgLwEGhljK8NLH2k7wxuAGLnHg1o2kpM7ML5K0je0qnznztnrSWNvFT3+AfE/nIR7YdVFa7SavXzf4a9IcWOMBR7tTa0ynWYeZpnc2epbaAbWtP7Q7jb8Hv0UuPHv1ns2eg0PqTGTJHTx9f/i2ALYKy6BlAQEBAQEBAQEBAQEBBq5TqhFBLIcGRvf/ACgleTO0bsMl+Sk29ofnuSQucXON3Ekk8SdpVJx0zMzvKW6OcjCWYzSC7IrWBwMhwv0x62WeOu87tpwvTxe85Ldo/K0FO6FheAgwgh2dWfcVOTFT2mnGw/5bD+8RieQWM22U9RrKYukdZVnXVU1RIZKh5keeOAHBrRsA6KKbbtBn1Vsk7zL6ghLiGsaXOJsABck8gsVaIm07QsnNHR8BaWtFzsLYtw/3OPy+qnpi82brScNiPiy/x/lYjRYWGwKduWUBAQEBAQEBAQEBAQEBBGtIsxbk6a3i1G+ReLqPL8qlxC22nspRVXLrW0cRAUIO90r3HyIb/apsfZ03DK7aeJ95lKFm2AgwggWknOV8VqaBxbI9utI4YtYcGg7ifbqsb22a/X6r045a91cwwgKGZc7e82l3MgZuVFY60Le4D3nu2Mb57zyC9rSbdkun0uTPPwx091tZs5pwUYu0a8xG2R2PMNHhCs0xxV0Om0ePBHTrPukCzWxAQEBAQEBAQEBAQEBAQEHEz0o+1oJ2jERl46s72z0t5rDJG9ZVtZTnwWj6fhRSqOTWNoxym0xPgJ7zXF7Rxa617dD7qXHPTZ0HCssTjnH5hN1I2wvR41dS2KN0khsxjS4ngAvHlpiI3lRVdWuqKiWd2Mjy7bubg0eQAHkoLS5XV5vUvMu1mbkT7XVNjdfs2gvkts7o3X5kgeqUrzTsaLT+tlis9vK7qSlZExrI2hjGiwaNgAVuI26Q6itYrG1Y6PZeshAQEBAQEBAQEBAQEBAQEBBh7QQQcCLeqCic68huo6l0ZHcPejO4sOHmMCqd68s7OU1ennDkmvjw5dJVPikbJE4se03BHseIPBYxOyLFltitFqp3k/SVHqgVML2u3ujs5p52JBH1U0Xb7FxTHaPijaW1JpJogNjZnHgGNHu5e88Jp4hh+qIZ153y1o7NjTFBe5F7ueRhrEbhjZYWtu12r1/PHLXs4TG2CjaiZ3XLo5yEaam15BaWaziDiGeAH381ZxV2jd0nDtP6WPee8papWwEBAQEBAQEBAQEBAQEBAQEBAQRDSPJSfZtWpJ7TaYgyxfrcfl4391Fl5durX8RnD6e2Tv491PKs5pghHrGoEN5ZAQdjNaemjqWOqw4xg3FtoDtxeMSByWVZiJ6rGktirkicnZetPM17Q5jg5rhcEbQQeCuOrraLRvD0R6ICAgICAgICAgICAgICAgICDRy1lNlNA+aTBow3ud4WjmSsbW5Y3RZstcVJvbwonK+UpKmZ0spu5x8gNzRyCqTMzO8uUzZbZbzezyoaOSZ4ZE0vedw9zwHNeRG7zHitkty0jeU2ydo72XqJrH8MYvbq52PopIx+7cYuEdP1Lfw35NHtORskkaePdP0svfThNPCcM9plGsu5lTwAvjImjG06oIeBzbvHMFYTSYUNRwzJjjmr1j+0YWLWJvo3zlMMop5T91Ie4SdjHn8nYdbKXFfadpbXhur5LenbtPb6StlWXQCAgICAgICAgICAgICAgICAgrjS7XbIIQcdaR3l3W3/AKvRQZp7Q03F8nStP3VsBfDFQNJEb9FwZp5DbSwAEDtXgF7t99zRyCnrXaHVaPTRgx7eZ7u2slsR6IKw0hZDbBI2aIaschIcBg2THZwB/IqG9durQcT0sUn1K9p7/dFGuINwbEbQRiDussGoidn6AyFW9vSwy73xNcfmt3h63Vys7xEuvwX9THW3vDfWSUQEBAQEBAQEBAQEBAQEBAQU9pTcTlDbugjA6XcfclVcvzOc4pM+v+yN5HaDUQh2BmYD01go47qeniJy1394XgVZdiIMICCK6SgPsDicRLGR1vb2JWF+ylxCInBKrmqFy0rp0bOJydFfc6QDprn/ANq1i+V03DZmdPG/1/KUKReEBAQEBAQEBAQEBAQEBAQEFY6XaK0kEwGLDGf4TrN/7nKvmjrEtHxfH1rf9lfMeWkEYggjqNoULUVtyzEwurIWVG1MDJWbxZw3tePiBViJ3h1+DNGWkXhvr1MIC8Fc6UcsNcWUrDctcJJLbjbuNPPaT6LC8tTxPNEV5IQoKJz6/M1aLsaKCM7CImk/M7vO+pKuUjasQ63TY+TDWv0dVZJxAQEBAQEBAQEBAQEBAQEBBx868iispnRYP+JhO54wvyOHmsL15o2V9VgjNjmvnwouogdG9zHgte0lpBxBGKqOUtWazNZ7w3MiZbmpJNeI3afiYfhcPyPNe1tstaXV3wT07eyf5Nz+pJAO0LoH7w8Et8njZbrZSxeJb7Fr8N477N+TO+gAv9pjPIXJ9AF7zQmnUYo/3Qi2X9IwILKFhudnavFgPkZjfmbdF5NlLPxGtY2p/KDMaSS55LnOJJJ2kk4klRTLRZcs3neUpzEzeNXUBzh9zGQ553Eja1g5n2WWOnNKzoNNObJvPaP+7LrCtumEBAQEBAQEBAQEBAQEBAQEBAQRLPLMxlXeSIiOoAx8L7YB/Pmor4+brHdr9Zoa5vir0t+VTZSyfLTyGOZhY4bjvHFp3jmFWmJidpc9lxXx25bRs0ywFGETMPnsRwTdlzy+g0BGMzMpLmvmhPWEOsY4N8hGI/0x4uuCzpSbLul0N807z0j3/wALgyRkuKmibFC3VaPUneXHeVarWKxtDo8WKuKvLVur1IICAgICAgICAgICAgICAgICAgIPCsoo5W6srGyN4OAI8rryYie7G9K3ja0bo5XaP6GTBjoj/puI+huFhOKsqWTh2C/jb7NKPRlSA3MkzhwJYPZt1j6Me6OOFYd+8/8Af2dugzRoobasDSRvf3z/AFLOMdY8LOPR4adqu4As1oQEBAQEBAQEBAQEBAQEBAQEBAQEBAQEBAQEBAQEBAQEBAQEBAQf/9k="/>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AutoShape 6" descr="data:image/jpeg;base64,/9j/4AAQSkZJRgABAQAAAQABAAD/2wCEAAkGBxISEBQUEBIWEhIWERUUGBcUGRIUFRcVFRcWGBUYFBUYHSkgHBslHxcVITEhJykrLi4uGB82ODMsNygtLisBCgoKDg0OGxAQGywmICQvLCwsLC8sLDQsLywsLCwsLCwsLCwsLCwsLCwsLCwsLCwsLCwsLCwsLCwsLCwsLCwsLP/AABEIAMwAzAMBEQACEQEDEQH/xAAcAAEAAgMBAQEAAAAAAAAAAAAABgcBBAUDAgj/xABDEAABAwIBCQYDBQYEBwEAAAABAAIDBBExBQYHEiFBUWFxEyJCgZGxMnKhFCNSwdFDYoKSosIXU2NzJDM0stLh8BX/xAAaAQEAAgMBAAAAAAAAAAAAAAAAAwQCBQYB/8QAMREBAAIBAgUCBQQBBAMAAAAAAAECAwQRBRIhMUETUSIyYXGxI4GRodEVQlLwFDPh/9oADAMBAAIRAxEAPwC8UBAQEBAQEBAQEBAQEBAQEBAQEBAQEBAQEBAQEBAQEBAQEBBxspZ0UcFxJO3WHhadd3o1YTeseVfJq8OP5rQjddpOgbshhfJzcRG38z9FhOaPEKOTi2OPliZ/px5tJ9QfghiaOeu4+tx7LD1pV54vk8Vhrf4k1l/hi/lP6rz1rI/9Vze0PePSdUj4ooj/ADj+5e+tZnHFsnmsOjSaUm/taYjmx4d/S4D3WUZ/eE1OLx/ur/bvUGftDJa8hiPCQEfUXCzjLWVvHxHBfzt90hpauOVutE9sjeLCHD6LOJiey5W9bRvWd3uvWQgICAgICAgICAgICAgICCJZy59wU12RffzDZYHuNP7zvyH0UV8sR2a/U8Qx4ulesq2y1nTVVVxJIQw+Bl2s6Eb/ADuoLXm3dpM+sy5elp6e0OKsFUXo+mRudsa0k8gT7Iyisz2hsf8A5s9r9jJbjqPt7JtLP0Mn/Gf4eD4nN+JpHUEe6MJpaO8PhGIg9KaofG7Wjc5jhvaS0+oSOjKt7Vnes7JjkPSNURENqAJ2cdjZBzvgeh9VLXLMd2zwcUyV6X6x/aysi5bgqma0Dw7i3BzfmbuU9bRbs3WHPTLG9JdFZJhAQEBAQEBAQEBAQedTO2NjnyODWNBJJ2AAbykzs8taKxvPZVGeGfT5yYqYmOHAuwfJ/wCLeWPsq18m/SGg1nEbZPhx9I/KFKJqm/knI89S7VgjLuLsGt+Zx2D3XsRM9k+HT5M07UhN8laOGixqZS4/gj2DoXHafIBSRi922w8JrHXJP8JTQ5uUkXwQM6uGsfMuupIpENjj0uHH8tYdRosLDYOWxZLEdGboMEoNOpyVBJftIY3Xxu1t/VeTWJR2w47fNWHCyhmHRybWB0LuLDs/ldcW6WWE44U8nDcF+0bfZEsr5g1EQLoSJ2jc3uv/AJTj5FRzjmGtzcLyU60nf8opIwtJDgWuBsQQQQeBBWDWTWaztL2oK2SGQSQvLHjAj2PEckidp3hnjyWx25qztK3MzM8mVYEctmVAGGDX2xLOfJWaZObpPd0Wj11c0ctulvylilXxAQEBAQEBAQEAoKg0g50mpkMMLvuGHaR+0eN/yjd68FVyX3naHO8Q1nq25K/LH9oco2sTjNPMYygS1d2sxbHg5w4u4Dlj0UlMe/WW40fDeb48vb2WPTU7I2hkbQxgwDRYBTdm8rWKxtWNoei9ZCAgICDCAgIOPl/N2Crb942z90jbB4/UcisLViVfUaXHnja0fv5VRl/IctJJqyi7TfVePhcOXA8lBasw5vU6S+Cdp7e7Qp53Me17HFrmkEEYgheK9bTWd47rtzNzhFZAHGwmZZsjRx3OA4G3urdL80Oo0epjPTfzHd31mtiAgICAgICAgh+krLpp6cRMNpJrt2YiPxnzvb14KLLbaNmu4lqPTx8sd5/Cn1Wc2nej3NgSWqZ23aD9204OI8ZHAHDmFJjpv1lueG6OLfq3j7f5WSp29YQEBAQYugICDCAvAQaOWslx1MLopRsO0He125w5heTG8bIs2KuWk0spTKVC+CZ8Ugs5jrciNzhyIsVWmNp2cpnw2xXmsunmflk0lWx9+47uP4ajiNvkbHyWVLcs7pdHn9HLE+O0r1CuOqEBAQEBAQEBBS2ket7XKDxfZG1sY8tp+riqmWd7OZ4lk5s8x7dHFyLQGoqIoh43gE8G4uPkAVhEbzsrafF6uStPdecELWNa1gs1oDQOAGCtuvrWKxtD7R6ICCLZ6Z4Mom6jAJKlwu1hwaPxSW224DesbW2VdTqa4Y+qsq/OOuqDeSoe0Hwxns2joGqGby0uXiGS3loF8uJlkJ+d/wCqx5lf/wAvJ7y3KPLFXCbx1Mg5FxcPR117F5SU12Ws907zUz+7RzYqwNY8mzZG7GE7g8eE88Oikrk37trpeIxknlv0lPFI2YgwgIIBpUyaNWKoaNod2T/lNywnoQR/EFFkjy1PFcO9IvHjor5ROfXvmfW9tQwPJu7sw0nmzum/PZfzVuk71h1mkvz4az9HZWayICAgICAgIPzzlWYvnlccXSvPq4qjPdx+a3NktP1lJtGEINY5x8MTreZAWePu2HCa75Zn6LTVh0IgIOfl/KraWmkmfgxuwficdjWjqbLyZ2hHkyRjrNpUVNO+aR80x1pHu1ifyHIYeSr2ndy2ozTe0zLpZEyNNVSdnA25tck7GtHFx3LytZtO0McGnvmty0SZujOrttkiB6u/RSejZejhOX3hxcu5qVVI3WlYDHcDXYdZoJwB3j0ssLUmvdVz6LLhje0dPeHCcLrFVidlx5j5SdPRRl5u9t43Hjq4E87W87qxSd4dVos05cMWnv2d5ZLYgwg4ee8Afk+oBF7R646sIcPZY27K+qrzYbRPspph2Ku5Ke629E1QXUb2nwTEDo4A+91Ywz0dDwq2+GY9pTdTNmICAgICAgIKAzipOxq54/wyut0JuPoQqVo2mYcjqacmW1fq6WYOU2wVjdc2ZIDGScATbVvyvs81ljnaVrhuaMebafPRcCsOlEGEFSaSM4RUziniN4Yj3iMHSb/JuHW6hvbw0vEdTE/BXwjEbCbAC5OwAbyomk6zK88zchikpWsI+8d35D+8d3QYK3jryw6rR6f0cUR58u6s1pEtI+V4oqN8TiDLKAGt32uCXHgBb1sostoiuzX8RzVphms95U4qzmlpaMoyKMk4GZ1vIAKbH2dJwuP0P3S5SNkwgIOTnW61DUk/5D/ZeW7Is/8A67fZScOCrS5C3dauiFv/AA853dsB6MH6qfB2lveEx+nb7p8p22EBAQEBAQEFY6UsgODxVRi7HANkt4XDY13Qiw6jmq+avXdo+Kaad/Vjt5V4QoWnhJ8iZ+VNO0MkaKiMbBrEiQDhrbx19VJXJMNrp+J2pHLfq7n+KUVv+mlv1ZZZ+pC//qeL2lwsvaQamoaY4GCnY4WLr60hHAHBvlt5rGcirn4lMxtToisMVgoplp735pT7Rpm32sgqZR93Ge4D4pBv6N9+ilxU3neWz4bpee3q27R2+611Zb9D87c+Iqa8cFpZ8LYsZ8xGJ5BRXyxHSGu1fEKYvhr1t+FTV1ZJNI6SVxe9xuSf/tg5KtM79Zc9kyWyW5rT1e2SMmSVMrY4hcnE7mt3uceCRG87M8GC2a/LVdGS6FsELImfCxtuZOJJ5kknzVmI2jZ1mLHGKkUr4bS9SMIC8ER0nZREVF2YPfmeGD5R3nnpsA/iWN56KeuycmKfqq2MbFA5ae66dG1H2dAw75HOk8ibD6BWsUbVdNw6nLgj69UpUi8ICAgICAgIPOogbIxzHtDmOBBB2gg4gpMbvLVi0bT2VdnTo9kjJfRgyR4mO/fb8t/iH16qtfFMdmi1XDLVnmxdY9vKE1FK+M2kY5h4OBb7qKejV2pavzRs8bIx3ekEDnmzGlx4NBJ+iPa1tbtG6Z5r5gSzEPqgYYr/AAnZI/y8I67VLTFM92z0vDb3nmydI/taTWxwRWGrHExvINa0Kx0iG9+HHX2iFZZ35/OlvFRksjwdJg5/y/hH1Ve+XfpDSaviU2+DF290EUTUOrkHIM1W+0bbMB7zz8LR+Z5Be1rMrWm0t89tq9vdbGQciRUkepELk7XPPxOPPlwCnrWIdLp9PTBXlr/LpLJOwgLwfMkgaCXEAAXJOwADElBSmdeWzW1Re3/ksuyPm0Ha7zx6WUN7buc1+p9S20doa2TqJ00rIo/ie4NHnifLHyWERvOyhjxzkvFY8v0DQ0rYomRs+FjGsHRoACuxG0bOvpSKViseHuvWQgICAgICAgICDzmgY8We0OHBwB902eTWJ7ucc26O9/ssN/8AbZ+ix5K+yH/xsP8Awj+Ib9PSxxi0bGsHBoA9l7EbJa1rXtBWVTImOkkcGsaLknABJnbrJe8UibW7KbzxzskrHlrCWU4PdbhrW8T/ANNyq3vNvs5vWa22edo+VGVgoJjmrmU6a0lSCyLENwe8f2t+vus6037tto+HTk+PJ0j28ysmlpmRsDI2hjBgGiwCniNm+rSKxtWNoeiMheAg+XvABJIAAuSdgA5lBVWfWeH2m9PSk9gD33jZ2ltw/c9+ijtZp9drYmOSiKxssFE0dp3laujLNvs2fapR33ttGD4WHF1uJ9uqsYqbfFLe8N0vJHq27z2+yfKZthAQEBAQEBAQEBAQEBBVGkzOIyymmjP3UZ79vFJw6N97qtlvvOzQcT1XNb0q9o7/AHQYKJqVi5l5nBobPVN7+LIzg3g5448Bu64S0p5lvtDw+K/qZY6+ITpStwwgLwEGhljK8NLH2k7wxuAGLnHg1o2kpM7ML5K0je0qnznztnrSWNvFT3+AfE/nIR7YdVFa7SavXzf4a9IcWOMBR7tTa0ynWYeZpnc2epbaAbWtP7Q7jb8Hv0UuPHv1ns2eg0PqTGTJHTx9f/i2ALYKy6BlAQEBAQEBAQEBAQEBBq5TqhFBLIcGRvf/ACgleTO0bsMl+Sk29ofnuSQucXON3Ekk8SdpVJx0zMzvKW6OcjCWYzSC7IrWBwMhwv0x62WeOu87tpwvTxe85Ldo/K0FO6FheAgwgh2dWfcVOTFT2mnGw/5bD+8RieQWM22U9RrKYukdZVnXVU1RIZKh5keeOAHBrRsA6KKbbtBn1Vsk7zL6ghLiGsaXOJsABck8gsVaIm07QsnNHR8BaWtFzsLYtw/3OPy+qnpi82brScNiPiy/x/lYjRYWGwKduWUBAQEBAQEBAQEBAQEBBGtIsxbk6a3i1G+ReLqPL8qlxC22nspRVXLrW0cRAUIO90r3HyIb/apsfZ03DK7aeJ95lKFm2AgwggWknOV8VqaBxbI9utI4YtYcGg7ifbqsb22a/X6r045a91cwwgKGZc7e82l3MgZuVFY60Le4D3nu2Mb57zyC9rSbdkun0uTPPwx091tZs5pwUYu0a8xG2R2PMNHhCs0xxV0Om0ePBHTrPukCzWxAQEBAQEBAQEBAQEBAQEHEz0o+1oJ2jERl46s72z0t5rDJG9ZVtZTnwWj6fhRSqOTWNoxym0xPgJ7zXF7Rxa617dD7qXHPTZ0HCssTjnH5hN1I2wvR41dS2KN0khsxjS4ngAvHlpiI3lRVdWuqKiWd2Mjy7bubg0eQAHkoLS5XV5vUvMu1mbkT7XVNjdfs2gvkts7o3X5kgeqUrzTsaLT+tlis9vK7qSlZExrI2hjGiwaNgAVuI26Q6itYrG1Y6PZeshAQEBAQEBAQEBAQEBAQEBBh7QQQcCLeqCic68huo6l0ZHcPejO4sOHmMCqd68s7OU1ennDkmvjw5dJVPikbJE4se03BHseIPBYxOyLFltitFqp3k/SVHqgVML2u3ujs5p52JBH1U0Xb7FxTHaPijaW1JpJogNjZnHgGNHu5e88Jp4hh+qIZ153y1o7NjTFBe5F7ueRhrEbhjZYWtu12r1/PHLXs4TG2CjaiZ3XLo5yEaam15BaWaziDiGeAH381ZxV2jd0nDtP6WPee8papWwEBAQEBAQEBAQEBAQEBAQEBAQRDSPJSfZtWpJ7TaYgyxfrcfl4391Fl5durX8RnD6e2Tv491PKs5pghHrGoEN5ZAQdjNaemjqWOqw4xg3FtoDtxeMSByWVZiJ6rGktirkicnZetPM17Q5jg5rhcEbQQeCuOrraLRvD0R6ICAgICAgICAgICAgICAgICDRy1lNlNA+aTBow3ud4WjmSsbW5Y3RZstcVJvbwonK+UpKmZ0spu5x8gNzRyCqTMzO8uUzZbZbzezyoaOSZ4ZE0vedw9zwHNeRG7zHitkty0jeU2ydo72XqJrH8MYvbq52PopIx+7cYuEdP1Lfw35NHtORskkaePdP0svfThNPCcM9plGsu5lTwAvjImjG06oIeBzbvHMFYTSYUNRwzJjjmr1j+0YWLWJvo3zlMMop5T91Ie4SdjHn8nYdbKXFfadpbXhur5LenbtPb6StlWXQCAgICAgICAgICAgICAgICAgrjS7XbIIQcdaR3l3W3/AKvRQZp7Q03F8nStP3VsBfDFQNJEb9FwZp5DbSwAEDtXgF7t99zRyCnrXaHVaPTRgx7eZ7u2slsR6IKw0hZDbBI2aIaschIcBg2THZwB/IqG9durQcT0sUn1K9p7/dFGuINwbEbQRiDussGoidn6AyFW9vSwy73xNcfmt3h63Vys7xEuvwX9THW3vDfWSUQEBAQEBAQEBAQEBAQEBAQU9pTcTlDbugjA6XcfclVcvzOc4pM+v+yN5HaDUQh2BmYD01go47qeniJy1394XgVZdiIMICCK6SgPsDicRLGR1vb2JWF+ylxCInBKrmqFy0rp0bOJydFfc6QDprn/ANq1i+V03DZmdPG/1/KUKReEBAQEBAQEBAQEBAQEBAQEFY6XaK0kEwGLDGf4TrN/7nKvmjrEtHxfH1rf9lfMeWkEYggjqNoULUVtyzEwurIWVG1MDJWbxZw3tePiBViJ3h1+DNGWkXhvr1MIC8Fc6UcsNcWUrDctcJJLbjbuNPPaT6LC8tTxPNEV5IQoKJz6/M1aLsaKCM7CImk/M7vO+pKuUjasQ63TY+TDWv0dVZJxAQEBAQEBAQEBAQEBAQEBBx868iispnRYP+JhO54wvyOHmsL15o2V9VgjNjmvnwouogdG9zHgte0lpBxBGKqOUtWazNZ7w3MiZbmpJNeI3afiYfhcPyPNe1tstaXV3wT07eyf5Nz+pJAO0LoH7w8Et8njZbrZSxeJb7Fr8N477N+TO+gAv9pjPIXJ9AF7zQmnUYo/3Qi2X9IwILKFhudnavFgPkZjfmbdF5NlLPxGtY2p/KDMaSS55LnOJJJ2kk4klRTLRZcs3neUpzEzeNXUBzh9zGQ553Eja1g5n2WWOnNKzoNNObJvPaP+7LrCtumEBAQEBAQEBAQEBAQEBAQEBAQRLPLMxlXeSIiOoAx8L7YB/Pmor4+brHdr9Zoa5vir0t+VTZSyfLTyGOZhY4bjvHFp3jmFWmJidpc9lxXx25bRs0ywFGETMPnsRwTdlzy+g0BGMzMpLmvmhPWEOsY4N8hGI/0x4uuCzpSbLul0N807z0j3/wALgyRkuKmibFC3VaPUneXHeVarWKxtDo8WKuKvLVur1IICAgICAgICAgICAgICAgICAgIPCsoo5W6srGyN4OAI8rryYie7G9K3ja0bo5XaP6GTBjoj/puI+huFhOKsqWTh2C/jb7NKPRlSA3MkzhwJYPZt1j6Me6OOFYd+8/8Af2dugzRoobasDSRvf3z/AFLOMdY8LOPR4adqu4As1oQEBAQEBAQEBAQEBAQEBAQEBAQEBAQEBAQEBAQEBAQEBAQEBAQf/9k="/>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 name="内容占位符 6"/>
          <p:cNvSpPr>
            <a:spLocks noGrp="1"/>
          </p:cNvSpPr>
          <p:nvPr>
            <p:ph idx="1"/>
          </p:nvPr>
        </p:nvSpPr>
        <p:spPr/>
        <p:txBody>
          <a:bodyPr/>
          <a:lstStyle/>
          <a:p>
            <a:r>
              <a:rPr lang="en-US" altLang="zh-CN" dirty="0"/>
              <a:t>PIAS performs </a:t>
            </a:r>
            <a:r>
              <a:rPr lang="en-US" altLang="zh-CN" dirty="0">
                <a:solidFill>
                  <a:srgbClr val="0000CC"/>
                </a:solidFill>
                <a:cs typeface="Times New Roman" panose="02020603050405020304" pitchFamily="18" charset="0"/>
              </a:rPr>
              <a:t>Multi-Level Feedback Queue (MLFQ) </a:t>
            </a:r>
            <a:r>
              <a:rPr lang="en-US" altLang="zh-CN" dirty="0"/>
              <a:t>to emulate Shortest Job First (SJF)</a:t>
            </a:r>
          </a:p>
        </p:txBody>
      </p:sp>
      <p:sp>
        <p:nvSpPr>
          <p:cNvPr id="9" name="矩形 8"/>
          <p:cNvSpPr/>
          <p:nvPr/>
        </p:nvSpPr>
        <p:spPr>
          <a:xfrm>
            <a:off x="2701705" y="2924944"/>
            <a:ext cx="3628990" cy="539974"/>
          </a:xfrm>
          <a:prstGeom prst="rect">
            <a:avLst/>
          </a:prstGeom>
          <a:gradFill>
            <a:gsLst>
              <a:gs pos="0">
                <a:schemeClr val="dk1">
                  <a:tint val="50000"/>
                  <a:satMod val="300000"/>
                </a:schemeClr>
              </a:gs>
              <a:gs pos="35000">
                <a:schemeClr val="dk1">
                  <a:tint val="37000"/>
                  <a:satMod val="300000"/>
                </a:schemeClr>
              </a:gs>
              <a:gs pos="100000">
                <a:schemeClr val="dk1">
                  <a:tint val="15000"/>
                  <a:satMod val="350000"/>
                </a:schemeClr>
              </a:gs>
            </a:gsLst>
            <a:lin ang="16200000" scaled="1"/>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1"/>
                </a:solidFill>
              </a:rPr>
              <a:t>Priority 1</a:t>
            </a:r>
            <a:endParaRPr lang="zh-CN" altLang="en-US" sz="2400" dirty="0">
              <a:solidFill>
                <a:schemeClr val="tx1"/>
              </a:solidFill>
            </a:endParaRPr>
          </a:p>
        </p:txBody>
      </p:sp>
      <p:sp>
        <p:nvSpPr>
          <p:cNvPr id="10" name="矩形 9"/>
          <p:cNvSpPr/>
          <p:nvPr/>
        </p:nvSpPr>
        <p:spPr>
          <a:xfrm>
            <a:off x="2701705" y="3911493"/>
            <a:ext cx="3628990" cy="539974"/>
          </a:xfrm>
          <a:prstGeom prst="rect">
            <a:avLst/>
          </a:prstGeom>
          <a:gradFill>
            <a:gsLst>
              <a:gs pos="0">
                <a:schemeClr val="dk1">
                  <a:tint val="50000"/>
                  <a:satMod val="300000"/>
                </a:schemeClr>
              </a:gs>
              <a:gs pos="35000">
                <a:schemeClr val="dk1">
                  <a:tint val="37000"/>
                  <a:satMod val="300000"/>
                </a:schemeClr>
              </a:gs>
              <a:gs pos="100000">
                <a:schemeClr val="dk1">
                  <a:tint val="15000"/>
                  <a:satMod val="350000"/>
                </a:schemeClr>
              </a:gs>
            </a:gsLst>
            <a:lin ang="16200000" scaled="1"/>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1"/>
                </a:solidFill>
              </a:rPr>
              <a:t>Priority 2</a:t>
            </a:r>
            <a:endParaRPr lang="zh-CN" altLang="en-US" sz="2400" dirty="0">
              <a:solidFill>
                <a:schemeClr val="tx1"/>
              </a:solidFill>
            </a:endParaRPr>
          </a:p>
        </p:txBody>
      </p:sp>
      <p:sp>
        <p:nvSpPr>
          <p:cNvPr id="11" name="矩形 10"/>
          <p:cNvSpPr/>
          <p:nvPr/>
        </p:nvSpPr>
        <p:spPr>
          <a:xfrm>
            <a:off x="2701704" y="5877273"/>
            <a:ext cx="3628990" cy="539974"/>
          </a:xfrm>
          <a:prstGeom prst="rect">
            <a:avLst/>
          </a:prstGeom>
          <a:gradFill>
            <a:gsLst>
              <a:gs pos="0">
                <a:schemeClr val="dk1">
                  <a:tint val="50000"/>
                  <a:satMod val="300000"/>
                </a:schemeClr>
              </a:gs>
              <a:gs pos="35000">
                <a:schemeClr val="dk1">
                  <a:tint val="37000"/>
                  <a:satMod val="300000"/>
                </a:schemeClr>
              </a:gs>
              <a:gs pos="100000">
                <a:schemeClr val="dk1">
                  <a:tint val="15000"/>
                  <a:satMod val="350000"/>
                </a:schemeClr>
              </a:gs>
            </a:gsLst>
            <a:lin ang="16200000" scaled="1"/>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1"/>
                </a:solidFill>
              </a:rPr>
              <a:t>Priority K</a:t>
            </a:r>
            <a:endParaRPr lang="zh-CN" altLang="en-US" sz="2400" dirty="0">
              <a:solidFill>
                <a:schemeClr val="tx1"/>
              </a:solidFill>
            </a:endParaRPr>
          </a:p>
        </p:txBody>
      </p:sp>
      <p:cxnSp>
        <p:nvCxnSpPr>
          <p:cNvPr id="12" name="直接箭头连接符 11"/>
          <p:cNvCxnSpPr>
            <a:endCxn id="9" idx="1"/>
          </p:cNvCxnSpPr>
          <p:nvPr/>
        </p:nvCxnSpPr>
        <p:spPr>
          <a:xfrm>
            <a:off x="1835696" y="3194931"/>
            <a:ext cx="866009" cy="0"/>
          </a:xfrm>
          <a:prstGeom prst="straightConnector1">
            <a:avLst/>
          </a:prstGeom>
          <a:ln w="25400">
            <a:solidFill>
              <a:srgbClr val="0000CC"/>
            </a:solidFill>
            <a:tailEnd type="arrow"/>
          </a:ln>
        </p:spPr>
        <p:style>
          <a:lnRef idx="1">
            <a:schemeClr val="accent1"/>
          </a:lnRef>
          <a:fillRef idx="0">
            <a:schemeClr val="accent1"/>
          </a:fillRef>
          <a:effectRef idx="0">
            <a:schemeClr val="accent1"/>
          </a:effectRef>
          <a:fontRef idx="minor">
            <a:schemeClr val="tx1"/>
          </a:fontRef>
        </p:style>
      </p:cxnSp>
      <p:cxnSp>
        <p:nvCxnSpPr>
          <p:cNvPr id="13" name="肘形连接符 12"/>
          <p:cNvCxnSpPr>
            <a:stCxn id="9" idx="3"/>
            <a:endCxn id="10" idx="1"/>
          </p:cNvCxnSpPr>
          <p:nvPr/>
        </p:nvCxnSpPr>
        <p:spPr>
          <a:xfrm flipH="1">
            <a:off x="2701705" y="3194931"/>
            <a:ext cx="3628990" cy="986549"/>
          </a:xfrm>
          <a:prstGeom prst="bentConnector5">
            <a:avLst>
              <a:gd name="adj1" fmla="val -6299"/>
              <a:gd name="adj2" fmla="val 50000"/>
              <a:gd name="adj3" fmla="val 106299"/>
            </a:avLst>
          </a:prstGeom>
          <a:ln w="25400">
            <a:solidFill>
              <a:srgbClr val="0000CC"/>
            </a:solidFill>
            <a:tailEnd type="arrow"/>
          </a:ln>
        </p:spPr>
        <p:style>
          <a:lnRef idx="1">
            <a:schemeClr val="accent1"/>
          </a:lnRef>
          <a:fillRef idx="0">
            <a:schemeClr val="accent1"/>
          </a:fillRef>
          <a:effectRef idx="0">
            <a:schemeClr val="accent1"/>
          </a:effectRef>
          <a:fontRef idx="minor">
            <a:schemeClr val="tx1"/>
          </a:fontRef>
        </p:style>
      </p:cxnSp>
      <p:cxnSp>
        <p:nvCxnSpPr>
          <p:cNvPr id="14" name="肘形连接符 13"/>
          <p:cNvCxnSpPr/>
          <p:nvPr/>
        </p:nvCxnSpPr>
        <p:spPr>
          <a:xfrm flipH="1">
            <a:off x="2701705" y="4209758"/>
            <a:ext cx="3628990" cy="986549"/>
          </a:xfrm>
          <a:prstGeom prst="bentConnector5">
            <a:avLst>
              <a:gd name="adj1" fmla="val -7215"/>
              <a:gd name="adj2" fmla="val 50000"/>
              <a:gd name="adj3" fmla="val 107215"/>
            </a:avLst>
          </a:prstGeom>
          <a:ln w="25400">
            <a:solidFill>
              <a:srgbClr val="0000CC"/>
            </a:solidFill>
            <a:tailEnd type="arrow"/>
          </a:ln>
        </p:spPr>
        <p:style>
          <a:lnRef idx="1">
            <a:schemeClr val="accent1"/>
          </a:lnRef>
          <a:fillRef idx="0">
            <a:schemeClr val="accent1"/>
          </a:fillRef>
          <a:effectRef idx="0">
            <a:schemeClr val="accent1"/>
          </a:effectRef>
          <a:fontRef idx="minor">
            <a:schemeClr val="tx1"/>
          </a:fontRef>
        </p:style>
      </p:cxnSp>
      <p:cxnSp>
        <p:nvCxnSpPr>
          <p:cNvPr id="15" name="肘形连接符 14"/>
          <p:cNvCxnSpPr/>
          <p:nvPr/>
        </p:nvCxnSpPr>
        <p:spPr>
          <a:xfrm flipH="1">
            <a:off x="2701705" y="5178755"/>
            <a:ext cx="3628990" cy="986549"/>
          </a:xfrm>
          <a:prstGeom prst="bentConnector5">
            <a:avLst>
              <a:gd name="adj1" fmla="val -7215"/>
              <a:gd name="adj2" fmla="val 50000"/>
              <a:gd name="adj3" fmla="val 107215"/>
            </a:avLst>
          </a:prstGeom>
          <a:ln w="25400">
            <a:solidFill>
              <a:srgbClr val="0000CC"/>
            </a:solidFill>
            <a:tailEnd type="arrow"/>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4199295" y="4981994"/>
            <a:ext cx="633808" cy="428621"/>
          </a:xfrm>
          <a:prstGeom prst="rect">
            <a:avLst/>
          </a:prstGeom>
          <a:noFill/>
        </p:spPr>
        <p:txBody>
          <a:bodyPr wrap="none" rtlCol="0">
            <a:spAutoFit/>
          </a:bodyPr>
          <a:lstStyle/>
          <a:p>
            <a:r>
              <a:rPr lang="en-US" altLang="zh-CN" sz="2000" dirty="0"/>
              <a:t>……</a:t>
            </a:r>
            <a:endParaRPr lang="zh-CN" altLang="en-US" sz="2000" dirty="0"/>
          </a:p>
        </p:txBody>
      </p:sp>
      <p:cxnSp>
        <p:nvCxnSpPr>
          <p:cNvPr id="17" name="直接箭头连接符 16"/>
          <p:cNvCxnSpPr/>
          <p:nvPr/>
        </p:nvCxnSpPr>
        <p:spPr>
          <a:xfrm>
            <a:off x="6299235" y="3068960"/>
            <a:ext cx="866009" cy="0"/>
          </a:xfrm>
          <a:prstGeom prst="straightConnector1">
            <a:avLst/>
          </a:prstGeom>
          <a:ln w="25400">
            <a:solidFill>
              <a:srgbClr val="0000CC"/>
            </a:solidFill>
            <a:tailEnd type="arrow"/>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p:nvPr/>
        </p:nvCxnSpPr>
        <p:spPr>
          <a:xfrm>
            <a:off x="6330695" y="4077072"/>
            <a:ext cx="866009" cy="0"/>
          </a:xfrm>
          <a:prstGeom prst="straightConnector1">
            <a:avLst/>
          </a:prstGeom>
          <a:ln w="25400">
            <a:solidFill>
              <a:srgbClr val="0000CC"/>
            </a:solidFill>
            <a:tailEnd type="arrow"/>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p:nvPr/>
        </p:nvCxnSpPr>
        <p:spPr>
          <a:xfrm>
            <a:off x="6330695" y="6134932"/>
            <a:ext cx="866009" cy="0"/>
          </a:xfrm>
          <a:prstGeom prst="straightConnector1">
            <a:avLst/>
          </a:prstGeom>
          <a:ln w="25400">
            <a:solidFill>
              <a:srgbClr val="0000CC"/>
            </a:solidFill>
            <a:tailEnd type="arrow"/>
          </a:ln>
        </p:spPr>
        <p:style>
          <a:lnRef idx="1">
            <a:schemeClr val="accent1"/>
          </a:lnRef>
          <a:fillRef idx="0">
            <a:schemeClr val="accent1"/>
          </a:fillRef>
          <a:effectRef idx="0">
            <a:schemeClr val="accent1"/>
          </a:effectRef>
          <a:fontRef idx="minor">
            <a:schemeClr val="tx1"/>
          </a:fontRef>
        </p:style>
      </p:cxnSp>
      <p:sp>
        <p:nvSpPr>
          <p:cNvPr id="20" name="标题 1"/>
          <p:cNvSpPr txBox="1">
            <a:spLocks/>
          </p:cNvSpPr>
          <p:nvPr/>
        </p:nvSpPr>
        <p:spPr>
          <a:xfrm>
            <a:off x="6804248" y="2718048"/>
            <a:ext cx="1728192"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sz="3200" dirty="0">
                <a:solidFill>
                  <a:srgbClr val="0000CC"/>
                </a:solidFill>
                <a:ea typeface="+mn-ea"/>
                <a:cs typeface="Times New Roman" panose="02020603050405020304" pitchFamily="18" charset="0"/>
              </a:rPr>
              <a:t>High</a:t>
            </a:r>
            <a:endParaRPr lang="zh-CN" altLang="en-US" sz="3200" dirty="0">
              <a:solidFill>
                <a:srgbClr val="0000CC"/>
              </a:solidFill>
              <a:ea typeface="+mn-ea"/>
              <a:cs typeface="Times New Roman" panose="02020603050405020304" pitchFamily="18" charset="0"/>
            </a:endParaRPr>
          </a:p>
        </p:txBody>
      </p:sp>
      <p:sp>
        <p:nvSpPr>
          <p:cNvPr id="21" name="标题 1"/>
          <p:cNvSpPr txBox="1">
            <a:spLocks/>
          </p:cNvSpPr>
          <p:nvPr/>
        </p:nvSpPr>
        <p:spPr>
          <a:xfrm>
            <a:off x="6804248" y="5382344"/>
            <a:ext cx="1728192"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sz="3200" dirty="0">
                <a:solidFill>
                  <a:srgbClr val="0000CC"/>
                </a:solidFill>
                <a:ea typeface="+mn-ea"/>
                <a:cs typeface="Times New Roman" panose="02020603050405020304" pitchFamily="18" charset="0"/>
              </a:rPr>
              <a:t>Low</a:t>
            </a:r>
            <a:endParaRPr lang="zh-CN" altLang="en-US" sz="3200" dirty="0">
              <a:solidFill>
                <a:srgbClr val="0000CC"/>
              </a:solidFill>
              <a:ea typeface="+mn-ea"/>
              <a:cs typeface="Times New Roman" panose="02020603050405020304" pitchFamily="18" charset="0"/>
            </a:endParaRPr>
          </a:p>
        </p:txBody>
      </p:sp>
      <p:sp>
        <p:nvSpPr>
          <p:cNvPr id="22" name="下箭头 21"/>
          <p:cNvSpPr/>
          <p:nvPr/>
        </p:nvSpPr>
        <p:spPr>
          <a:xfrm>
            <a:off x="7416316" y="3688205"/>
            <a:ext cx="360040" cy="1901035"/>
          </a:xfrm>
          <a:prstGeom prst="downArrow">
            <a:avLst/>
          </a:prstGeom>
          <a:solidFill>
            <a:srgbClr val="0000CC"/>
          </a:solidFill>
          <a:ln>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3" name="直接箭头连接符 22"/>
          <p:cNvCxnSpPr/>
          <p:nvPr/>
        </p:nvCxnSpPr>
        <p:spPr>
          <a:xfrm>
            <a:off x="6330695" y="5009580"/>
            <a:ext cx="866009" cy="0"/>
          </a:xfrm>
          <a:prstGeom prst="straightConnector1">
            <a:avLst/>
          </a:prstGeom>
          <a:ln w="25400">
            <a:solidFill>
              <a:srgbClr val="0000CC"/>
            </a:solidFill>
            <a:tailEnd type="arrow"/>
          </a:ln>
        </p:spPr>
        <p:style>
          <a:lnRef idx="1">
            <a:schemeClr val="accent1"/>
          </a:lnRef>
          <a:fillRef idx="0">
            <a:schemeClr val="accent1"/>
          </a:fillRef>
          <a:effectRef idx="0">
            <a:schemeClr val="accent1"/>
          </a:effectRef>
          <a:fontRef idx="minor">
            <a:schemeClr val="tx1"/>
          </a:fontRef>
        </p:style>
      </p:cxnSp>
      <p:sp>
        <p:nvSpPr>
          <p:cNvPr id="8" name="灯片编号占位符 7"/>
          <p:cNvSpPr>
            <a:spLocks noGrp="1"/>
          </p:cNvSpPr>
          <p:nvPr>
            <p:ph type="sldNum" sz="quarter" idx="12"/>
          </p:nvPr>
        </p:nvSpPr>
        <p:spPr/>
        <p:txBody>
          <a:bodyPr/>
          <a:lstStyle/>
          <a:p>
            <a:fld id="{0C913308-F349-4B6D-A68A-DD1791B4A57B}" type="slidenum">
              <a:rPr lang="zh-CN" altLang="en-US" smtClean="0"/>
              <a:t>23</a:t>
            </a:fld>
            <a:endParaRPr lang="zh-CN" altLang="en-US" dirty="0"/>
          </a:p>
        </p:txBody>
      </p:sp>
    </p:spTree>
    <p:extLst>
      <p:ext uri="{BB962C8B-B14F-4D97-AF65-F5344CB8AC3E}">
        <p14:creationId xmlns:p14="http://schemas.microsoft.com/office/powerpoint/2010/main" val="3280717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srgbClr val="0000CC"/>
                </a:solidFill>
                <a:cs typeface="Times New Roman" panose="02020603050405020304" pitchFamily="18" charset="0"/>
              </a:rPr>
              <a:t>PIAS Key Idea</a:t>
            </a:r>
            <a:endParaRPr lang="zh-CN" altLang="en-US" dirty="0">
              <a:solidFill>
                <a:srgbClr val="0000CC"/>
              </a:solidFill>
              <a:ea typeface="+mn-ea"/>
              <a:cs typeface="Times New Roman" panose="02020603050405020304" pitchFamily="18" charset="0"/>
            </a:endParaRPr>
          </a:p>
        </p:txBody>
      </p:sp>
      <p:sp>
        <p:nvSpPr>
          <p:cNvPr id="4" name="AutoShape 2" descr="data:image/jpeg;base64,/9j/4AAQSkZJRgABAQAAAQABAAD/2wCEAAkGBxISEBQUEBIWEhIWERUUGBcUGRIUFRcVFRcWGBUYFBUYHSkgHBslHxcVITEhJykrLi4uGB82ODMsNygtLisBCgoKDg0OGxAQGywmICQvLCwsLC8sLDQsLywsLCwsLCwsLCwsLCwsLCwsLCwsLCwsLCwsLCwsLCwsLCwsLCwsLP/AABEIAMwAzAMBEQACEQEDEQH/xAAcAAEAAgMBAQEAAAAAAAAAAAAABgcBBAUDAgj/xABDEAABAwIBCQYDBQYEBwEAAAABAAIDBBExBQYHEiFBUWFxEyJCgZGxMnKhFCNSwdFDYoKSosIXU2NzJDM0stLh8BX/xAAaAQEAAgMBAAAAAAAAAAAAAAAAAwQCBQYB/8QAMREBAAIBAgUCBQQBBAMAAAAAAAECAwQRBRIhMUETUSIyYXGxI4GRodEVQlLwFDPh/9oADAMBAAIRAxEAPwC8UBAQEBAQEBAQEBAQEBAQEBAQEBAQEBAQEBAQEBAQEBAQEBBxspZ0UcFxJO3WHhadd3o1YTeseVfJq8OP5rQjddpOgbshhfJzcRG38z9FhOaPEKOTi2OPliZ/px5tJ9QfghiaOeu4+tx7LD1pV54vk8Vhrf4k1l/hi/lP6rz1rI/9Vze0PePSdUj4ooj/ADj+5e+tZnHFsnmsOjSaUm/taYjmx4d/S4D3WUZ/eE1OLx/ur/bvUGftDJa8hiPCQEfUXCzjLWVvHxHBfzt90hpauOVutE9sjeLCHD6LOJiey5W9bRvWd3uvWQgICAgICAgICAgICAgICCJZy59wU12RffzDZYHuNP7zvyH0UV8sR2a/U8Qx4ulesq2y1nTVVVxJIQw+Bl2s6Eb/ADuoLXm3dpM+sy5elp6e0OKsFUXo+mRudsa0k8gT7Iyisz2hsf8A5s9r9jJbjqPt7JtLP0Mn/Gf4eD4nN+JpHUEe6MJpaO8PhGIg9KaofG7Wjc5jhvaS0+oSOjKt7Vnes7JjkPSNURENqAJ2cdjZBzvgeh9VLXLMd2zwcUyV6X6x/aysi5bgqma0Dw7i3BzfmbuU9bRbs3WHPTLG9JdFZJhAQEBAQEBAQEBAQedTO2NjnyODWNBJJ2AAbykzs8taKxvPZVGeGfT5yYqYmOHAuwfJ/wCLeWPsq18m/SGg1nEbZPhx9I/KFKJqm/knI89S7VgjLuLsGt+Zx2D3XsRM9k+HT5M07UhN8laOGixqZS4/gj2DoXHafIBSRi922w8JrHXJP8JTQ5uUkXwQM6uGsfMuupIpENjj0uHH8tYdRosLDYOWxZLEdGboMEoNOpyVBJftIY3Xxu1t/VeTWJR2w47fNWHCyhmHRybWB0LuLDs/ldcW6WWE44U8nDcF+0bfZEsr5g1EQLoSJ2jc3uv/AJTj5FRzjmGtzcLyU60nf8opIwtJDgWuBsQQQQeBBWDWTWaztL2oK2SGQSQvLHjAj2PEckidp3hnjyWx25qztK3MzM8mVYEctmVAGGDX2xLOfJWaZObpPd0Wj11c0ctulvylilXxAQEBAQEBAQEAoKg0g50mpkMMLvuGHaR+0eN/yjd68FVyX3naHO8Q1nq25K/LH9oco2sTjNPMYygS1d2sxbHg5w4u4Dlj0UlMe/WW40fDeb48vb2WPTU7I2hkbQxgwDRYBTdm8rWKxtWNoei9ZCAgICDCAgIOPl/N2Crb942z90jbB4/UcisLViVfUaXHnja0fv5VRl/IctJJqyi7TfVePhcOXA8lBasw5vU6S+Cdp7e7Qp53Me17HFrmkEEYgheK9bTWd47rtzNzhFZAHGwmZZsjRx3OA4G3urdL80Oo0epjPTfzHd31mtiAgICAgICAgh+krLpp6cRMNpJrt2YiPxnzvb14KLLbaNmu4lqPTx8sd5/Cn1Wc2nej3NgSWqZ23aD9204OI8ZHAHDmFJjpv1lueG6OLfq3j7f5WSp29YQEBAQYugICDCAvAQaOWslx1MLopRsO0He125w5heTG8bIs2KuWk0spTKVC+CZ8Ugs5jrciNzhyIsVWmNp2cpnw2xXmsunmflk0lWx9+47uP4ajiNvkbHyWVLcs7pdHn9HLE+O0r1CuOqEBAQEBAQEBBS2ket7XKDxfZG1sY8tp+riqmWd7OZ4lk5s8x7dHFyLQGoqIoh43gE8G4uPkAVhEbzsrafF6uStPdecELWNa1gs1oDQOAGCtuvrWKxtD7R6ICCLZ6Z4Mom6jAJKlwu1hwaPxSW224DesbW2VdTqa4Y+qsq/OOuqDeSoe0Hwxns2joGqGby0uXiGS3loF8uJlkJ+d/wCqx5lf/wAvJ7y3KPLFXCbx1Mg5FxcPR117F5SU12Ws907zUz+7RzYqwNY8mzZG7GE7g8eE88Oikrk37trpeIxknlv0lPFI2YgwgIIBpUyaNWKoaNod2T/lNywnoQR/EFFkjy1PFcO9IvHjor5ROfXvmfW9tQwPJu7sw0nmzum/PZfzVuk71h1mkvz4az9HZWayICAgICAgIPzzlWYvnlccXSvPq4qjPdx+a3NktP1lJtGEINY5x8MTreZAWePu2HCa75Zn6LTVh0IgIOfl/KraWmkmfgxuwficdjWjqbLyZ2hHkyRjrNpUVNO+aR80x1pHu1ifyHIYeSr2ndy2ozTe0zLpZEyNNVSdnA25tck7GtHFx3LytZtO0McGnvmty0SZujOrttkiB6u/RSejZejhOX3hxcu5qVVI3WlYDHcDXYdZoJwB3j0ssLUmvdVz6LLhje0dPeHCcLrFVidlx5j5SdPRRl5u9t43Hjq4E87W87qxSd4dVos05cMWnv2d5ZLYgwg4ee8Afk+oBF7R646sIcPZY27K+qrzYbRPspph2Ku5Ke629E1QXUb2nwTEDo4A+91Ywz0dDwq2+GY9pTdTNmICAgICAgIKAzipOxq54/wyut0JuPoQqVo2mYcjqacmW1fq6WYOU2wVjdc2ZIDGScATbVvyvs81ljnaVrhuaMebafPRcCsOlEGEFSaSM4RUziniN4Yj3iMHSb/JuHW6hvbw0vEdTE/BXwjEbCbAC5OwAbyomk6zK88zchikpWsI+8d35D+8d3QYK3jryw6rR6f0cUR58u6s1pEtI+V4oqN8TiDLKAGt32uCXHgBb1sostoiuzX8RzVphms95U4qzmlpaMoyKMk4GZ1vIAKbH2dJwuP0P3S5SNkwgIOTnW61DUk/5D/ZeW7Is/8A67fZScOCrS5C3dauiFv/AA853dsB6MH6qfB2lveEx+nb7p8p22EBAQEBAQEFY6UsgODxVRi7HANkt4XDY13Qiw6jmq+avXdo+Kaad/Vjt5V4QoWnhJ8iZ+VNO0MkaKiMbBrEiQDhrbx19VJXJMNrp+J2pHLfq7n+KUVv+mlv1ZZZ+pC//qeL2lwsvaQamoaY4GCnY4WLr60hHAHBvlt5rGcirn4lMxtToisMVgoplp735pT7Rpm32sgqZR93Ge4D4pBv6N9+ilxU3neWz4bpee3q27R2+611Zb9D87c+Iqa8cFpZ8LYsZ8xGJ5BRXyxHSGu1fEKYvhr1t+FTV1ZJNI6SVxe9xuSf/tg5KtM79Zc9kyWyW5rT1e2SMmSVMrY4hcnE7mt3uceCRG87M8GC2a/LVdGS6FsELImfCxtuZOJJ5kknzVmI2jZ1mLHGKkUr4bS9SMIC8ER0nZREVF2YPfmeGD5R3nnpsA/iWN56KeuycmKfqq2MbFA5ae66dG1H2dAw75HOk8ibD6BWsUbVdNw6nLgj69UpUi8ICAgICAgIPOogbIxzHtDmOBBB2gg4gpMbvLVi0bT2VdnTo9kjJfRgyR4mO/fb8t/iH16qtfFMdmi1XDLVnmxdY9vKE1FK+M2kY5h4OBb7qKejV2pavzRs8bIx3ekEDnmzGlx4NBJ+iPa1tbtG6Z5r5gSzEPqgYYr/AAnZI/y8I67VLTFM92z0vDb3nmydI/taTWxwRWGrHExvINa0Kx0iG9+HHX2iFZZ35/OlvFRksjwdJg5/y/hH1Ve+XfpDSaviU2+DF290EUTUOrkHIM1W+0bbMB7zz8LR+Z5Be1rMrWm0t89tq9vdbGQciRUkepELk7XPPxOPPlwCnrWIdLp9PTBXlr/LpLJOwgLwfMkgaCXEAAXJOwADElBSmdeWzW1Re3/ksuyPm0Ha7zx6WUN7buc1+p9S20doa2TqJ00rIo/ie4NHnifLHyWERvOyhjxzkvFY8v0DQ0rYomRs+FjGsHRoACuxG0bOvpSKViseHuvWQgICAgICAgICDzmgY8We0OHBwB902eTWJ7ucc26O9/ssN/8AbZ+ix5K+yH/xsP8Awj+Ib9PSxxi0bGsHBoA9l7EbJa1rXtBWVTImOkkcGsaLknABJnbrJe8UibW7KbzxzskrHlrCWU4PdbhrW8T/ANNyq3vNvs5vWa22edo+VGVgoJjmrmU6a0lSCyLENwe8f2t+vus6037tto+HTk+PJ0j28ysmlpmRsDI2hjBgGiwCniNm+rSKxtWNoeiMheAg+XvABJIAAuSdgA5lBVWfWeH2m9PSk9gD33jZ2ltw/c9+ijtZp9drYmOSiKxssFE0dp3laujLNvs2fapR33ttGD4WHF1uJ9uqsYqbfFLe8N0vJHq27z2+yfKZthAQEBAQEBAQEBAQEBBVGkzOIyymmjP3UZ79vFJw6N97qtlvvOzQcT1XNb0q9o7/AHQYKJqVi5l5nBobPVN7+LIzg3g5448Bu64S0p5lvtDw+K/qZY6+ITpStwwgLwEGhljK8NLH2k7wxuAGLnHg1o2kpM7ML5K0je0qnznztnrSWNvFT3+AfE/nIR7YdVFa7SavXzf4a9IcWOMBR7tTa0ynWYeZpnc2epbaAbWtP7Q7jb8Hv0UuPHv1ns2eg0PqTGTJHTx9f/i2ALYKy6BlAQEBAQEBAQEBAQEBBq5TqhFBLIcGRvf/ACgleTO0bsMl+Sk29ofnuSQucXON3Ekk8SdpVJx0zMzvKW6OcjCWYzSC7IrWBwMhwv0x62WeOu87tpwvTxe85Ldo/K0FO6FheAgwgh2dWfcVOTFT2mnGw/5bD+8RieQWM22U9RrKYukdZVnXVU1RIZKh5keeOAHBrRsA6KKbbtBn1Vsk7zL6ghLiGsaXOJsABck8gsVaIm07QsnNHR8BaWtFzsLYtw/3OPy+qnpi82brScNiPiy/x/lYjRYWGwKduWUBAQEBAQEBAQEBAQEBBGtIsxbk6a3i1G+ReLqPL8qlxC22nspRVXLrW0cRAUIO90r3HyIb/apsfZ03DK7aeJ95lKFm2AgwggWknOV8VqaBxbI9utI4YtYcGg7ifbqsb22a/X6r045a91cwwgKGZc7e82l3MgZuVFY60Le4D3nu2Mb57zyC9rSbdkun0uTPPwx091tZs5pwUYu0a8xG2R2PMNHhCs0xxV0Om0ePBHTrPukCzWxAQEBAQEBAQEBAQEBAQEHEz0o+1oJ2jERl46s72z0t5rDJG9ZVtZTnwWj6fhRSqOTWNoxym0xPgJ7zXF7Rxa617dD7qXHPTZ0HCssTjnH5hN1I2wvR41dS2KN0khsxjS4ngAvHlpiI3lRVdWuqKiWd2Mjy7bubg0eQAHkoLS5XV5vUvMu1mbkT7XVNjdfs2gvkts7o3X5kgeqUrzTsaLT+tlis9vK7qSlZExrI2hjGiwaNgAVuI26Q6itYrG1Y6PZeshAQEBAQEBAQEBAQEBAQEBBh7QQQcCLeqCic68huo6l0ZHcPejO4sOHmMCqd68s7OU1ennDkmvjw5dJVPikbJE4se03BHseIPBYxOyLFltitFqp3k/SVHqgVML2u3ujs5p52JBH1U0Xb7FxTHaPijaW1JpJogNjZnHgGNHu5e88Jp4hh+qIZ153y1o7NjTFBe5F7ueRhrEbhjZYWtu12r1/PHLXs4TG2CjaiZ3XLo5yEaam15BaWaziDiGeAH381ZxV2jd0nDtP6WPee8papWwEBAQEBAQEBAQEBAQEBAQEBAQRDSPJSfZtWpJ7TaYgyxfrcfl4391Fl5durX8RnD6e2Tv491PKs5pghHrGoEN5ZAQdjNaemjqWOqw4xg3FtoDtxeMSByWVZiJ6rGktirkicnZetPM17Q5jg5rhcEbQQeCuOrraLRvD0R6ICAgICAgICAgICAgICAgICDRy1lNlNA+aTBow3ud4WjmSsbW5Y3RZstcVJvbwonK+UpKmZ0spu5x8gNzRyCqTMzO8uUzZbZbzezyoaOSZ4ZE0vedw9zwHNeRG7zHitkty0jeU2ydo72XqJrH8MYvbq52PopIx+7cYuEdP1Lfw35NHtORskkaePdP0svfThNPCcM9plGsu5lTwAvjImjG06oIeBzbvHMFYTSYUNRwzJjjmr1j+0YWLWJvo3zlMMop5T91Ie4SdjHn8nYdbKXFfadpbXhur5LenbtPb6StlWXQCAgICAgICAgICAgICAgICAgrjS7XbIIQcdaR3l3W3/AKvRQZp7Q03F8nStP3VsBfDFQNJEb9FwZp5DbSwAEDtXgF7t99zRyCnrXaHVaPTRgx7eZ7u2slsR6IKw0hZDbBI2aIaschIcBg2THZwB/IqG9durQcT0sUn1K9p7/dFGuINwbEbQRiDussGoidn6AyFW9vSwy73xNcfmt3h63Vys7xEuvwX9THW3vDfWSUQEBAQEBAQEBAQEBAQEBAQU9pTcTlDbugjA6XcfclVcvzOc4pM+v+yN5HaDUQh2BmYD01go47qeniJy1394XgVZdiIMICCK6SgPsDicRLGR1vb2JWF+ylxCInBKrmqFy0rp0bOJydFfc6QDprn/ANq1i+V03DZmdPG/1/KUKReEBAQEBAQEBAQEBAQEBAQEFY6XaK0kEwGLDGf4TrN/7nKvmjrEtHxfH1rf9lfMeWkEYggjqNoULUVtyzEwurIWVG1MDJWbxZw3tePiBViJ3h1+DNGWkXhvr1MIC8Fc6UcsNcWUrDctcJJLbjbuNPPaT6LC8tTxPNEV5IQoKJz6/M1aLsaKCM7CImk/M7vO+pKuUjasQ63TY+TDWv0dVZJxAQEBAQEBAQEBAQEBAQEBBx868iispnRYP+JhO54wvyOHmsL15o2V9VgjNjmvnwouogdG9zHgte0lpBxBGKqOUtWazNZ7w3MiZbmpJNeI3afiYfhcPyPNe1tstaXV3wT07eyf5Nz+pJAO0LoH7w8Et8njZbrZSxeJb7Fr8N477N+TO+gAv9pjPIXJ9AF7zQmnUYo/3Qi2X9IwILKFhudnavFgPkZjfmbdF5NlLPxGtY2p/KDMaSS55LnOJJJ2kk4klRTLRZcs3neUpzEzeNXUBzh9zGQ553Eja1g5n2WWOnNKzoNNObJvPaP+7LrCtumEBAQEBAQEBAQEBAQEBAQEBAQRLPLMxlXeSIiOoAx8L7YB/Pmor4+brHdr9Zoa5vir0t+VTZSyfLTyGOZhY4bjvHFp3jmFWmJidpc9lxXx25bRs0ywFGETMPnsRwTdlzy+g0BGMzMpLmvmhPWEOsY4N8hGI/0x4uuCzpSbLul0N807z0j3/wALgyRkuKmibFC3VaPUneXHeVarWKxtDo8WKuKvLVur1IICAgICAgICAgICAgICAgICAgIPCsoo5W6srGyN4OAI8rryYie7G9K3ja0bo5XaP6GTBjoj/puI+huFhOKsqWTh2C/jb7NKPRlSA3MkzhwJYPZt1j6Me6OOFYd+8/8Af2dugzRoobasDSRvf3z/AFLOMdY8LOPR4adqu4As1oQEBAQEBAQEBAQEBAQEBAQEBAQEBAQEBAQEBAQEBAQEBAQEBAQf/9k="/>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 name="AutoShape 4" descr="data:image/jpeg;base64,/9j/4AAQSkZJRgABAQAAAQABAAD/2wCEAAkGBxISEBQUEBIWEhIWERUUGBcUGRIUFRcVFRcWGBUYFBUYHSkgHBslHxcVITEhJykrLi4uGB82ODMsNygtLisBCgoKDg0OGxAQGywmICQvLCwsLC8sLDQsLywsLCwsLCwsLCwsLCwsLCwsLCwsLCwsLCwsLCwsLCwsLCwsLCwsLP/AABEIAMwAzAMBEQACEQEDEQH/xAAcAAEAAgMBAQEAAAAAAAAAAAAABgcBBAUDAgj/xABDEAABAwIBCQYDBQYEBwEAAAABAAIDBBExBQYHEiFBUWFxEyJCgZGxMnKhFCNSwdFDYoKSosIXU2NzJDM0stLh8BX/xAAaAQEAAgMBAAAAAAAAAAAAAAAAAwQCBQYB/8QAMREBAAIBAgUCBQQBBAMAAAAAAAECAwQRBRIhMUETUSIyYXGxI4GRodEVQlLwFDPh/9oADAMBAAIRAxEAPwC8UBAQEBAQEBAQEBAQEBAQEBAQEBAQEBAQEBAQEBAQEBAQEBBxspZ0UcFxJO3WHhadd3o1YTeseVfJq8OP5rQjddpOgbshhfJzcRG38z9FhOaPEKOTi2OPliZ/px5tJ9QfghiaOeu4+tx7LD1pV54vk8Vhrf4k1l/hi/lP6rz1rI/9Vze0PePSdUj4ooj/ADj+5e+tZnHFsnmsOjSaUm/taYjmx4d/S4D3WUZ/eE1OLx/ur/bvUGftDJa8hiPCQEfUXCzjLWVvHxHBfzt90hpauOVutE9sjeLCHD6LOJiey5W9bRvWd3uvWQgICAgICAgICAgICAgICCJZy59wU12RffzDZYHuNP7zvyH0UV8sR2a/U8Qx4ulesq2y1nTVVVxJIQw+Bl2s6Eb/ADuoLXm3dpM+sy5elp6e0OKsFUXo+mRudsa0k8gT7Iyisz2hsf8A5s9r9jJbjqPt7JtLP0Mn/Gf4eD4nN+JpHUEe6MJpaO8PhGIg9KaofG7Wjc5jhvaS0+oSOjKt7Vnes7JjkPSNURENqAJ2cdjZBzvgeh9VLXLMd2zwcUyV6X6x/aysi5bgqma0Dw7i3BzfmbuU9bRbs3WHPTLG9JdFZJhAQEBAQEBAQEBAQedTO2NjnyODWNBJJ2AAbykzs8taKxvPZVGeGfT5yYqYmOHAuwfJ/wCLeWPsq18m/SGg1nEbZPhx9I/KFKJqm/knI89S7VgjLuLsGt+Zx2D3XsRM9k+HT5M07UhN8laOGixqZS4/gj2DoXHafIBSRi922w8JrHXJP8JTQ5uUkXwQM6uGsfMuupIpENjj0uHH8tYdRosLDYOWxZLEdGboMEoNOpyVBJftIY3Xxu1t/VeTWJR2w47fNWHCyhmHRybWB0LuLDs/ldcW6WWE44U8nDcF+0bfZEsr5g1EQLoSJ2jc3uv/AJTj5FRzjmGtzcLyU60nf8opIwtJDgWuBsQQQQeBBWDWTWaztL2oK2SGQSQvLHjAj2PEckidp3hnjyWx25qztK3MzM8mVYEctmVAGGDX2xLOfJWaZObpPd0Wj11c0ctulvylilXxAQEBAQEBAQEAoKg0g50mpkMMLvuGHaR+0eN/yjd68FVyX3naHO8Q1nq25K/LH9oco2sTjNPMYygS1d2sxbHg5w4u4Dlj0UlMe/WW40fDeb48vb2WPTU7I2hkbQxgwDRYBTdm8rWKxtWNoei9ZCAgICDCAgIOPl/N2Crb942z90jbB4/UcisLViVfUaXHnja0fv5VRl/IctJJqyi7TfVePhcOXA8lBasw5vU6S+Cdp7e7Qp53Me17HFrmkEEYgheK9bTWd47rtzNzhFZAHGwmZZsjRx3OA4G3urdL80Oo0epjPTfzHd31mtiAgICAgICAgh+krLpp6cRMNpJrt2YiPxnzvb14KLLbaNmu4lqPTx8sd5/Cn1Wc2nej3NgSWqZ23aD9204OI8ZHAHDmFJjpv1lueG6OLfq3j7f5WSp29YQEBAQYugICDCAvAQaOWslx1MLopRsO0He125w5heTG8bIs2KuWk0spTKVC+CZ8Ugs5jrciNzhyIsVWmNp2cpnw2xXmsunmflk0lWx9+47uP4ajiNvkbHyWVLcs7pdHn9HLE+O0r1CuOqEBAQEBAQEBBS2ket7XKDxfZG1sY8tp+riqmWd7OZ4lk5s8x7dHFyLQGoqIoh43gE8G4uPkAVhEbzsrafF6uStPdecELWNa1gs1oDQOAGCtuvrWKxtD7R6ICCLZ6Z4Mom6jAJKlwu1hwaPxSW224DesbW2VdTqa4Y+qsq/OOuqDeSoe0Hwxns2joGqGby0uXiGS3loF8uJlkJ+d/wCqx5lf/wAvJ7y3KPLFXCbx1Mg5FxcPR117F5SU12Ws907zUz+7RzYqwNY8mzZG7GE7g8eE88Oikrk37trpeIxknlv0lPFI2YgwgIIBpUyaNWKoaNod2T/lNywnoQR/EFFkjy1PFcO9IvHjor5ROfXvmfW9tQwPJu7sw0nmzum/PZfzVuk71h1mkvz4az9HZWayICAgICAgIPzzlWYvnlccXSvPq4qjPdx+a3NktP1lJtGEINY5x8MTreZAWePu2HCa75Zn6LTVh0IgIOfl/KraWmkmfgxuwficdjWjqbLyZ2hHkyRjrNpUVNO+aR80x1pHu1ifyHIYeSr2ndy2ozTe0zLpZEyNNVSdnA25tck7GtHFx3LytZtO0McGnvmty0SZujOrttkiB6u/RSejZejhOX3hxcu5qVVI3WlYDHcDXYdZoJwB3j0ssLUmvdVz6LLhje0dPeHCcLrFVidlx5j5SdPRRl5u9t43Hjq4E87W87qxSd4dVos05cMWnv2d5ZLYgwg4ee8Afk+oBF7R646sIcPZY27K+qrzYbRPspph2Ku5Ke629E1QXUb2nwTEDo4A+91Ywz0dDwq2+GY9pTdTNmICAgICAgIKAzipOxq54/wyut0JuPoQqVo2mYcjqacmW1fq6WYOU2wVjdc2ZIDGScATbVvyvs81ljnaVrhuaMebafPRcCsOlEGEFSaSM4RUziniN4Yj3iMHSb/JuHW6hvbw0vEdTE/BXwjEbCbAC5OwAbyomk6zK88zchikpWsI+8d35D+8d3QYK3jryw6rR6f0cUR58u6s1pEtI+V4oqN8TiDLKAGt32uCXHgBb1sostoiuzX8RzVphms95U4qzmlpaMoyKMk4GZ1vIAKbH2dJwuP0P3S5SNkwgIOTnW61DUk/5D/ZeW7Is/8A67fZScOCrS5C3dauiFv/AA853dsB6MH6qfB2lveEx+nb7p8p22EBAQEBAQEFY6UsgODxVRi7HANkt4XDY13Qiw6jmq+avXdo+Kaad/Vjt5V4QoWnhJ8iZ+VNO0MkaKiMbBrEiQDhrbx19VJXJMNrp+J2pHLfq7n+KUVv+mlv1ZZZ+pC//qeL2lwsvaQamoaY4GCnY4WLr60hHAHBvlt5rGcirn4lMxtToisMVgoplp735pT7Rpm32sgqZR93Ge4D4pBv6N9+ilxU3neWz4bpee3q27R2+611Zb9D87c+Iqa8cFpZ8LYsZ8xGJ5BRXyxHSGu1fEKYvhr1t+FTV1ZJNI6SVxe9xuSf/tg5KtM79Zc9kyWyW5rT1e2SMmSVMrY4hcnE7mt3uceCRG87M8GC2a/LVdGS6FsELImfCxtuZOJJ5kknzVmI2jZ1mLHGKkUr4bS9SMIC8ER0nZREVF2YPfmeGD5R3nnpsA/iWN56KeuycmKfqq2MbFA5ae66dG1H2dAw75HOk8ibD6BWsUbVdNw6nLgj69UpUi8ICAgICAgIPOogbIxzHtDmOBBB2gg4gpMbvLVi0bT2VdnTo9kjJfRgyR4mO/fb8t/iH16qtfFMdmi1XDLVnmxdY9vKE1FK+M2kY5h4OBb7qKejV2pavzRs8bIx3ekEDnmzGlx4NBJ+iPa1tbtG6Z5r5gSzEPqgYYr/AAnZI/y8I67VLTFM92z0vDb3nmydI/taTWxwRWGrHExvINa0Kx0iG9+HHX2iFZZ35/OlvFRksjwdJg5/y/hH1Ve+XfpDSaviU2+DF290EUTUOrkHIM1W+0bbMB7zz8LR+Z5Be1rMrWm0t89tq9vdbGQciRUkepELk7XPPxOPPlwCnrWIdLp9PTBXlr/LpLJOwgLwfMkgaCXEAAXJOwADElBSmdeWzW1Re3/ksuyPm0Ha7zx6WUN7buc1+p9S20doa2TqJ00rIo/ie4NHnifLHyWERvOyhjxzkvFY8v0DQ0rYomRs+FjGsHRoACuxG0bOvpSKViseHuvWQgICAgICAgICDzmgY8We0OHBwB902eTWJ7ucc26O9/ssN/8AbZ+ix5K+yH/xsP8Awj+Ib9PSxxi0bGsHBoA9l7EbJa1rXtBWVTImOkkcGsaLknABJnbrJe8UibW7KbzxzskrHlrCWU4PdbhrW8T/ANNyq3vNvs5vWa22edo+VGVgoJjmrmU6a0lSCyLENwe8f2t+vus6037tto+HTk+PJ0j28ysmlpmRsDI2hjBgGiwCniNm+rSKxtWNoeiMheAg+XvABJIAAuSdgA5lBVWfWeH2m9PSk9gD33jZ2ltw/c9+ijtZp9drYmOSiKxssFE0dp3laujLNvs2fapR33ttGD4WHF1uJ9uqsYqbfFLe8N0vJHq27z2+yfKZthAQEBAQEBAQEBAQEBBVGkzOIyymmjP3UZ79vFJw6N97qtlvvOzQcT1XNb0q9o7/AHQYKJqVi5l5nBobPVN7+LIzg3g5448Bu64S0p5lvtDw+K/qZY6+ITpStwwgLwEGhljK8NLH2k7wxuAGLnHg1o2kpM7ML5K0je0qnznztnrSWNvFT3+AfE/nIR7YdVFa7SavXzf4a9IcWOMBR7tTa0ynWYeZpnc2epbaAbWtP7Q7jb8Hv0UuPHv1ns2eg0PqTGTJHTx9f/i2ALYKy6BlAQEBAQEBAQEBAQEBBq5TqhFBLIcGRvf/ACgleTO0bsMl+Sk29ofnuSQucXON3Ekk8SdpVJx0zMzvKW6OcjCWYzSC7IrWBwMhwv0x62WeOu87tpwvTxe85Ldo/K0FO6FheAgwgh2dWfcVOTFT2mnGw/5bD+8RieQWM22U9RrKYukdZVnXVU1RIZKh5keeOAHBrRsA6KKbbtBn1Vsk7zL6ghLiGsaXOJsABck8gsVaIm07QsnNHR8BaWtFzsLYtw/3OPy+qnpi82brScNiPiy/x/lYjRYWGwKduWUBAQEBAQEBAQEBAQEBBGtIsxbk6a3i1G+ReLqPL8qlxC22nspRVXLrW0cRAUIO90r3HyIb/apsfZ03DK7aeJ95lKFm2AgwggWknOV8VqaBxbI9utI4YtYcGg7ifbqsb22a/X6r045a91cwwgKGZc7e82l3MgZuVFY60Le4D3nu2Mb57zyC9rSbdkun0uTPPwx091tZs5pwUYu0a8xG2R2PMNHhCs0xxV0Om0ePBHTrPukCzWxAQEBAQEBAQEBAQEBAQEHEz0o+1oJ2jERl46s72z0t5rDJG9ZVtZTnwWj6fhRSqOTWNoxym0xPgJ7zXF7Rxa617dD7qXHPTZ0HCssTjnH5hN1I2wvR41dS2KN0khsxjS4ngAvHlpiI3lRVdWuqKiWd2Mjy7bubg0eQAHkoLS5XV5vUvMu1mbkT7XVNjdfs2gvkts7o3X5kgeqUrzTsaLT+tlis9vK7qSlZExrI2hjGiwaNgAVuI26Q6itYrG1Y6PZeshAQEBAQEBAQEBAQEBAQEBBh7QQQcCLeqCic68huo6l0ZHcPejO4sOHmMCqd68s7OU1ennDkmvjw5dJVPikbJE4se03BHseIPBYxOyLFltitFqp3k/SVHqgVML2u3ujs5p52JBH1U0Xb7FxTHaPijaW1JpJogNjZnHgGNHu5e88Jp4hh+qIZ153y1o7NjTFBe5F7ueRhrEbhjZYWtu12r1/PHLXs4TG2CjaiZ3XLo5yEaam15BaWaziDiGeAH381ZxV2jd0nDtP6WPee8papWwEBAQEBAQEBAQEBAQEBAQEBAQRDSPJSfZtWpJ7TaYgyxfrcfl4391Fl5durX8RnD6e2Tv491PKs5pghHrGoEN5ZAQdjNaemjqWOqw4xg3FtoDtxeMSByWVZiJ6rGktirkicnZetPM17Q5jg5rhcEbQQeCuOrraLRvD0R6ICAgICAgICAgICAgICAgICDRy1lNlNA+aTBow3ud4WjmSsbW5Y3RZstcVJvbwonK+UpKmZ0spu5x8gNzRyCqTMzO8uUzZbZbzezyoaOSZ4ZE0vedw9zwHNeRG7zHitkty0jeU2ydo72XqJrH8MYvbq52PopIx+7cYuEdP1Lfw35NHtORskkaePdP0svfThNPCcM9plGsu5lTwAvjImjG06oIeBzbvHMFYTSYUNRwzJjjmr1j+0YWLWJvo3zlMMop5T91Ie4SdjHn8nYdbKXFfadpbXhur5LenbtPb6StlWXQCAgICAgICAgICAgICAgICAgrjS7XbIIQcdaR3l3W3/AKvRQZp7Q03F8nStP3VsBfDFQNJEb9FwZp5DbSwAEDtXgF7t99zRyCnrXaHVaPTRgx7eZ7u2slsR6IKw0hZDbBI2aIaschIcBg2THZwB/IqG9durQcT0sUn1K9p7/dFGuINwbEbQRiDussGoidn6AyFW9vSwy73xNcfmt3h63Vys7xEuvwX9THW3vDfWSUQEBAQEBAQEBAQEBAQEBAQU9pTcTlDbugjA6XcfclVcvzOc4pM+v+yN5HaDUQh2BmYD01go47qeniJy1394XgVZdiIMICCK6SgPsDicRLGR1vb2JWF+ylxCInBKrmqFy0rp0bOJydFfc6QDprn/ANq1i+V03DZmdPG/1/KUKReEBAQEBAQEBAQEBAQEBAQEFY6XaK0kEwGLDGf4TrN/7nKvmjrEtHxfH1rf9lfMeWkEYggjqNoULUVtyzEwurIWVG1MDJWbxZw3tePiBViJ3h1+DNGWkXhvr1MIC8Fc6UcsNcWUrDctcJJLbjbuNPPaT6LC8tTxPNEV5IQoKJz6/M1aLsaKCM7CImk/M7vO+pKuUjasQ63TY+TDWv0dVZJxAQEBAQEBAQEBAQEBAQEBBx868iispnRYP+JhO54wvyOHmsL15o2V9VgjNjmvnwouogdG9zHgte0lpBxBGKqOUtWazNZ7w3MiZbmpJNeI3afiYfhcPyPNe1tstaXV3wT07eyf5Nz+pJAO0LoH7w8Et8njZbrZSxeJb7Fr8N477N+TO+gAv9pjPIXJ9AF7zQmnUYo/3Qi2X9IwILKFhudnavFgPkZjfmbdF5NlLPxGtY2p/KDMaSS55LnOJJJ2kk4klRTLRZcs3neUpzEzeNXUBzh9zGQ553Eja1g5n2WWOnNKzoNNObJvPaP+7LrCtumEBAQEBAQEBAQEBAQEBAQEBAQRLPLMxlXeSIiOoAx8L7YB/Pmor4+brHdr9Zoa5vir0t+VTZSyfLTyGOZhY4bjvHFp3jmFWmJidpc9lxXx25bRs0ywFGETMPnsRwTdlzy+g0BGMzMpLmvmhPWEOsY4N8hGI/0x4uuCzpSbLul0N807z0j3/wALgyRkuKmibFC3VaPUneXHeVarWKxtDo8WKuKvLVur1IICAgICAgICAgICAgICAgICAgIPCsoo5W6srGyN4OAI8rryYie7G9K3ja0bo5XaP6GTBjoj/puI+huFhOKsqWTh2C/jb7NKPRlSA3MkzhwJYPZt1j6Me6OOFYd+8/8Af2dugzRoobasDSRvf3z/AFLOMdY8LOPR4adqu4As1oQEBAQEBAQEBAQEBAQEBAQEBAQEBAQEBAQEBAQEBAQEBAQEBAQf/9k="/>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AutoShape 6" descr="data:image/jpeg;base64,/9j/4AAQSkZJRgABAQAAAQABAAD/2wCEAAkGBxISEBQUEBIWEhIWERUUGBcUGRIUFRcVFRcWGBUYFBUYHSkgHBslHxcVITEhJykrLi4uGB82ODMsNygtLisBCgoKDg0OGxAQGywmICQvLCwsLC8sLDQsLywsLCwsLCwsLCwsLCwsLCwsLCwsLCwsLCwsLCwsLCwsLCwsLCwsLP/AABEIAMwAzAMBEQACEQEDEQH/xAAcAAEAAgMBAQEAAAAAAAAAAAAABgcBBAUDAgj/xABDEAABAwIBCQYDBQYEBwEAAAABAAIDBBExBQYHEiFBUWFxEyJCgZGxMnKhFCNSwdFDYoKSosIXU2NzJDM0stLh8BX/xAAaAQEAAgMBAAAAAAAAAAAAAAAAAwQCBQYB/8QAMREBAAIBAgUCBQQBBAMAAAAAAAECAwQRBRIhMUETUSIyYXGxI4GRodEVQlLwFDPh/9oADAMBAAIRAxEAPwC8UBAQEBAQEBAQEBAQEBAQEBAQEBAQEBAQEBAQEBAQEBAQEBBxspZ0UcFxJO3WHhadd3o1YTeseVfJq8OP5rQjddpOgbshhfJzcRG38z9FhOaPEKOTi2OPliZ/px5tJ9QfghiaOeu4+tx7LD1pV54vk8Vhrf4k1l/hi/lP6rz1rI/9Vze0PePSdUj4ooj/ADj+5e+tZnHFsnmsOjSaUm/taYjmx4d/S4D3WUZ/eE1OLx/ur/bvUGftDJa8hiPCQEfUXCzjLWVvHxHBfzt90hpauOVutE9sjeLCHD6LOJiey5W9bRvWd3uvWQgICAgICAgICAgICAgICCJZy59wU12RffzDZYHuNP7zvyH0UV8sR2a/U8Qx4ulesq2y1nTVVVxJIQw+Bl2s6Eb/ADuoLXm3dpM+sy5elp6e0OKsFUXo+mRudsa0k8gT7Iyisz2hsf8A5s9r9jJbjqPt7JtLP0Mn/Gf4eD4nN+JpHUEe6MJpaO8PhGIg9KaofG7Wjc5jhvaS0+oSOjKt7Vnes7JjkPSNURENqAJ2cdjZBzvgeh9VLXLMd2zwcUyV6X6x/aysi5bgqma0Dw7i3BzfmbuU9bRbs3WHPTLG9JdFZJhAQEBAQEBAQEBAQedTO2NjnyODWNBJJ2AAbykzs8taKxvPZVGeGfT5yYqYmOHAuwfJ/wCLeWPsq18m/SGg1nEbZPhx9I/KFKJqm/knI89S7VgjLuLsGt+Zx2D3XsRM9k+HT5M07UhN8laOGixqZS4/gj2DoXHafIBSRi922w8JrHXJP8JTQ5uUkXwQM6uGsfMuupIpENjj0uHH8tYdRosLDYOWxZLEdGboMEoNOpyVBJftIY3Xxu1t/VeTWJR2w47fNWHCyhmHRybWB0LuLDs/ldcW6WWE44U8nDcF+0bfZEsr5g1EQLoSJ2jc3uv/AJTj5FRzjmGtzcLyU60nf8opIwtJDgWuBsQQQQeBBWDWTWaztL2oK2SGQSQvLHjAj2PEckidp3hnjyWx25qztK3MzM8mVYEctmVAGGDX2xLOfJWaZObpPd0Wj11c0ctulvylilXxAQEBAQEBAQEAoKg0g50mpkMMLvuGHaR+0eN/yjd68FVyX3naHO8Q1nq25K/LH9oco2sTjNPMYygS1d2sxbHg5w4u4Dlj0UlMe/WW40fDeb48vb2WPTU7I2hkbQxgwDRYBTdm8rWKxtWNoei9ZCAgICDCAgIOPl/N2Crb942z90jbB4/UcisLViVfUaXHnja0fv5VRl/IctJJqyi7TfVePhcOXA8lBasw5vU6S+Cdp7e7Qp53Me17HFrmkEEYgheK9bTWd47rtzNzhFZAHGwmZZsjRx3OA4G3urdL80Oo0epjPTfzHd31mtiAgICAgICAgh+krLpp6cRMNpJrt2YiPxnzvb14KLLbaNmu4lqPTx8sd5/Cn1Wc2nej3NgSWqZ23aD9204OI8ZHAHDmFJjpv1lueG6OLfq3j7f5WSp29YQEBAQYugICDCAvAQaOWslx1MLopRsO0He125w5heTG8bIs2KuWk0spTKVC+CZ8Ugs5jrciNzhyIsVWmNp2cpnw2xXmsunmflk0lWx9+47uP4ajiNvkbHyWVLcs7pdHn9HLE+O0r1CuOqEBAQEBAQEBBS2ket7XKDxfZG1sY8tp+riqmWd7OZ4lk5s8x7dHFyLQGoqIoh43gE8G4uPkAVhEbzsrafF6uStPdecELWNa1gs1oDQOAGCtuvrWKxtD7R6ICCLZ6Z4Mom6jAJKlwu1hwaPxSW224DesbW2VdTqa4Y+qsq/OOuqDeSoe0Hwxns2joGqGby0uXiGS3loF8uJlkJ+d/wCqx5lf/wAvJ7y3KPLFXCbx1Mg5FxcPR117F5SU12Ws907zUz+7RzYqwNY8mzZG7GE7g8eE88Oikrk37trpeIxknlv0lPFI2YgwgIIBpUyaNWKoaNod2T/lNywnoQR/EFFkjy1PFcO9IvHjor5ROfXvmfW9tQwPJu7sw0nmzum/PZfzVuk71h1mkvz4az9HZWayICAgICAgIPzzlWYvnlccXSvPq4qjPdx+a3NktP1lJtGEINY5x8MTreZAWePu2HCa75Zn6LTVh0IgIOfl/KraWmkmfgxuwficdjWjqbLyZ2hHkyRjrNpUVNO+aR80x1pHu1ifyHIYeSr2ndy2ozTe0zLpZEyNNVSdnA25tck7GtHFx3LytZtO0McGnvmty0SZujOrttkiB6u/RSejZejhOX3hxcu5qVVI3WlYDHcDXYdZoJwB3j0ssLUmvdVz6LLhje0dPeHCcLrFVidlx5j5SdPRRl5u9t43Hjq4E87W87qxSd4dVos05cMWnv2d5ZLYgwg4ee8Afk+oBF7R646sIcPZY27K+qrzYbRPspph2Ku5Ke629E1QXUb2nwTEDo4A+91Ywz0dDwq2+GY9pTdTNmICAgICAgIKAzipOxq54/wyut0JuPoQqVo2mYcjqacmW1fq6WYOU2wVjdc2ZIDGScATbVvyvs81ljnaVrhuaMebafPRcCsOlEGEFSaSM4RUziniN4Yj3iMHSb/JuHW6hvbw0vEdTE/BXwjEbCbAC5OwAbyomk6zK88zchikpWsI+8d35D+8d3QYK3jryw6rR6f0cUR58u6s1pEtI+V4oqN8TiDLKAGt32uCXHgBb1sostoiuzX8RzVphms95U4qzmlpaMoyKMk4GZ1vIAKbH2dJwuP0P3S5SNkwgIOTnW61DUk/5D/ZeW7Is/8A67fZScOCrS5C3dauiFv/AA853dsB6MH6qfB2lveEx+nb7p8p22EBAQEBAQEFY6UsgODxVRi7HANkt4XDY13Qiw6jmq+avXdo+Kaad/Vjt5V4QoWnhJ8iZ+VNO0MkaKiMbBrEiQDhrbx19VJXJMNrp+J2pHLfq7n+KUVv+mlv1ZZZ+pC//qeL2lwsvaQamoaY4GCnY4WLr60hHAHBvlt5rGcirn4lMxtToisMVgoplp735pT7Rpm32sgqZR93Ge4D4pBv6N9+ilxU3neWz4bpee3q27R2+611Zb9D87c+Iqa8cFpZ8LYsZ8xGJ5BRXyxHSGu1fEKYvhr1t+FTV1ZJNI6SVxe9xuSf/tg5KtM79Zc9kyWyW5rT1e2SMmSVMrY4hcnE7mt3uceCRG87M8GC2a/LVdGS6FsELImfCxtuZOJJ5kknzVmI2jZ1mLHGKkUr4bS9SMIC8ER0nZREVF2YPfmeGD5R3nnpsA/iWN56KeuycmKfqq2MbFA5ae66dG1H2dAw75HOk8ibD6BWsUbVdNw6nLgj69UpUi8ICAgICAgIPOogbIxzHtDmOBBB2gg4gpMbvLVi0bT2VdnTo9kjJfRgyR4mO/fb8t/iH16qtfFMdmi1XDLVnmxdY9vKE1FK+M2kY5h4OBb7qKejV2pavzRs8bIx3ekEDnmzGlx4NBJ+iPa1tbtG6Z5r5gSzEPqgYYr/AAnZI/y8I67VLTFM92z0vDb3nmydI/taTWxwRWGrHExvINa0Kx0iG9+HHX2iFZZ35/OlvFRksjwdJg5/y/hH1Ve+XfpDSaviU2+DF290EUTUOrkHIM1W+0bbMB7zz8LR+Z5Be1rMrWm0t89tq9vdbGQciRUkepELk7XPPxOPPlwCnrWIdLp9PTBXlr/LpLJOwgLwfMkgaCXEAAXJOwADElBSmdeWzW1Re3/ksuyPm0Ha7zx6WUN7buc1+p9S20doa2TqJ00rIo/ie4NHnifLHyWERvOyhjxzkvFY8v0DQ0rYomRs+FjGsHRoACuxG0bOvpSKViseHuvWQgICAgICAgICDzmgY8We0OHBwB902eTWJ7ucc26O9/ssN/8AbZ+ix5K+yH/xsP8Awj+Ib9PSxxi0bGsHBoA9l7EbJa1rXtBWVTImOkkcGsaLknABJnbrJe8UibW7KbzxzskrHlrCWU4PdbhrW8T/ANNyq3vNvs5vWa22edo+VGVgoJjmrmU6a0lSCyLENwe8f2t+vus6037tto+HTk+PJ0j28ysmlpmRsDI2hjBgGiwCniNm+rSKxtWNoeiMheAg+XvABJIAAuSdgA5lBVWfWeH2m9PSk9gD33jZ2ltw/c9+ijtZp9drYmOSiKxssFE0dp3laujLNvs2fapR33ttGD4WHF1uJ9uqsYqbfFLe8N0vJHq27z2+yfKZthAQEBAQEBAQEBAQEBBVGkzOIyymmjP3UZ79vFJw6N97qtlvvOzQcT1XNb0q9o7/AHQYKJqVi5l5nBobPVN7+LIzg3g5448Bu64S0p5lvtDw+K/qZY6+ITpStwwgLwEGhljK8NLH2k7wxuAGLnHg1o2kpM7ML5K0je0qnznztnrSWNvFT3+AfE/nIR7YdVFa7SavXzf4a9IcWOMBR7tTa0ynWYeZpnc2epbaAbWtP7Q7jb8Hv0UuPHv1ns2eg0PqTGTJHTx9f/i2ALYKy6BlAQEBAQEBAQEBAQEBBq5TqhFBLIcGRvf/ACgleTO0bsMl+Sk29ofnuSQucXON3Ekk8SdpVJx0zMzvKW6OcjCWYzSC7IrWBwMhwv0x62WeOu87tpwvTxe85Ldo/K0FO6FheAgwgh2dWfcVOTFT2mnGw/5bD+8RieQWM22U9RrKYukdZVnXVU1RIZKh5keeOAHBrRsA6KKbbtBn1Vsk7zL6ghLiGsaXOJsABck8gsVaIm07QsnNHR8BaWtFzsLYtw/3OPy+qnpi82brScNiPiy/x/lYjRYWGwKduWUBAQEBAQEBAQEBAQEBBGtIsxbk6a3i1G+ReLqPL8qlxC22nspRVXLrW0cRAUIO90r3HyIb/apsfZ03DK7aeJ95lKFm2AgwggWknOV8VqaBxbI9utI4YtYcGg7ifbqsb22a/X6r045a91cwwgKGZc7e82l3MgZuVFY60Le4D3nu2Mb57zyC9rSbdkun0uTPPwx091tZs5pwUYu0a8xG2R2PMNHhCs0xxV0Om0ePBHTrPukCzWxAQEBAQEBAQEBAQEBAQEHEz0o+1oJ2jERl46s72z0t5rDJG9ZVtZTnwWj6fhRSqOTWNoxym0xPgJ7zXF7Rxa617dD7qXHPTZ0HCssTjnH5hN1I2wvR41dS2KN0khsxjS4ngAvHlpiI3lRVdWuqKiWd2Mjy7bubg0eQAHkoLS5XV5vUvMu1mbkT7XVNjdfs2gvkts7o3X5kgeqUrzTsaLT+tlis9vK7qSlZExrI2hjGiwaNgAVuI26Q6itYrG1Y6PZeshAQEBAQEBAQEBAQEBAQEBBh7QQQcCLeqCic68huo6l0ZHcPejO4sOHmMCqd68s7OU1ennDkmvjw5dJVPikbJE4se03BHseIPBYxOyLFltitFqp3k/SVHqgVML2u3ujs5p52JBH1U0Xb7FxTHaPijaW1JpJogNjZnHgGNHu5e88Jp4hh+qIZ153y1o7NjTFBe5F7ueRhrEbhjZYWtu12r1/PHLXs4TG2CjaiZ3XLo5yEaam15BaWaziDiGeAH381ZxV2jd0nDtP6WPee8papWwEBAQEBAQEBAQEBAQEBAQEBAQRDSPJSfZtWpJ7TaYgyxfrcfl4391Fl5durX8RnD6e2Tv491PKs5pghHrGoEN5ZAQdjNaemjqWOqw4xg3FtoDtxeMSByWVZiJ6rGktirkicnZetPM17Q5jg5rhcEbQQeCuOrraLRvD0R6ICAgICAgICAgICAgICAgICDRy1lNlNA+aTBow3ud4WjmSsbW5Y3RZstcVJvbwonK+UpKmZ0spu5x8gNzRyCqTMzO8uUzZbZbzezyoaOSZ4ZE0vedw9zwHNeRG7zHitkty0jeU2ydo72XqJrH8MYvbq52PopIx+7cYuEdP1Lfw35NHtORskkaePdP0svfThNPCcM9plGsu5lTwAvjImjG06oIeBzbvHMFYTSYUNRwzJjjmr1j+0YWLWJvo3zlMMop5T91Ie4SdjHn8nYdbKXFfadpbXhur5LenbtPb6StlWXQCAgICAgICAgICAgICAgICAgrjS7XbIIQcdaR3l3W3/AKvRQZp7Q03F8nStP3VsBfDFQNJEb9FwZp5DbSwAEDtXgF7t99zRyCnrXaHVaPTRgx7eZ7u2slsR6IKw0hZDbBI2aIaschIcBg2THZwB/IqG9durQcT0sUn1K9p7/dFGuINwbEbQRiDussGoidn6AyFW9vSwy73xNcfmt3h63Vys7xEuvwX9THW3vDfWSUQEBAQEBAQEBAQEBAQEBAQU9pTcTlDbugjA6XcfclVcvzOc4pM+v+yN5HaDUQh2BmYD01go47qeniJy1394XgVZdiIMICCK6SgPsDicRLGR1vb2JWF+ylxCInBKrmqFy0rp0bOJydFfc6QDprn/ANq1i+V03DZmdPG/1/KUKReEBAQEBAQEBAQEBAQEBAQEFY6XaK0kEwGLDGf4TrN/7nKvmjrEtHxfH1rf9lfMeWkEYggjqNoULUVtyzEwurIWVG1MDJWbxZw3tePiBViJ3h1+DNGWkXhvr1MIC8Fc6UcsNcWUrDctcJJLbjbuNPPaT6LC8tTxPNEV5IQoKJz6/M1aLsaKCM7CImk/M7vO+pKuUjasQ63TY+TDWv0dVZJxAQEBAQEBAQEBAQEBAQEBBx868iispnRYP+JhO54wvyOHmsL15o2V9VgjNjmvnwouogdG9zHgte0lpBxBGKqOUtWazNZ7w3MiZbmpJNeI3afiYfhcPyPNe1tstaXV3wT07eyf5Nz+pJAO0LoH7w8Et8njZbrZSxeJb7Fr8N477N+TO+gAv9pjPIXJ9AF7zQmnUYo/3Qi2X9IwILKFhudnavFgPkZjfmbdF5NlLPxGtY2p/KDMaSS55LnOJJJ2kk4klRTLRZcs3neUpzEzeNXUBzh9zGQ553Eja1g5n2WWOnNKzoNNObJvPaP+7LrCtumEBAQEBAQEBAQEBAQEBAQEBAQRLPLMxlXeSIiOoAx8L7YB/Pmor4+brHdr9Zoa5vir0t+VTZSyfLTyGOZhY4bjvHFp3jmFWmJidpc9lxXx25bRs0ywFGETMPnsRwTdlzy+g0BGMzMpLmvmhPWEOsY4N8hGI/0x4uuCzpSbLul0N807z0j3/wALgyRkuKmibFC3VaPUneXHeVarWKxtDo8WKuKvLVur1IICAgICAgICAgICAgICAgICAgIPCsoo5W6srGyN4OAI8rryYie7G9K3ja0bo5XaP6GTBjoj/puI+huFhOKsqWTh2C/jb7NKPRlSA3MkzhwJYPZt1j6Me6OOFYd+8/8Af2dugzRoobasDSRvf3z/AFLOMdY8LOPR4adqu4As1oQEBAQEBAQEBAQEBAQEBAQEBAQEBAQEBAQEBAQEBAQEBAQEBAQf/9k="/>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 name="内容占位符 6"/>
          <p:cNvSpPr>
            <a:spLocks noGrp="1"/>
          </p:cNvSpPr>
          <p:nvPr>
            <p:ph idx="1"/>
          </p:nvPr>
        </p:nvSpPr>
        <p:spPr/>
        <p:txBody>
          <a:bodyPr/>
          <a:lstStyle/>
          <a:p>
            <a:r>
              <a:rPr lang="en-US" altLang="zh-CN" dirty="0"/>
              <a:t>PIAS performs </a:t>
            </a:r>
            <a:r>
              <a:rPr lang="en-US" altLang="zh-CN" dirty="0">
                <a:solidFill>
                  <a:srgbClr val="0000CC"/>
                </a:solidFill>
                <a:cs typeface="Times New Roman" panose="02020603050405020304" pitchFamily="18" charset="0"/>
              </a:rPr>
              <a:t>Multi-Level Feedback Queue (MLFQ) </a:t>
            </a:r>
            <a:r>
              <a:rPr lang="en-US" altLang="zh-CN" dirty="0"/>
              <a:t>to emulate Shortest Job First (SJF)</a:t>
            </a:r>
          </a:p>
        </p:txBody>
      </p:sp>
      <p:sp>
        <p:nvSpPr>
          <p:cNvPr id="9" name="矩形 8"/>
          <p:cNvSpPr/>
          <p:nvPr/>
        </p:nvSpPr>
        <p:spPr>
          <a:xfrm>
            <a:off x="2701705" y="2924944"/>
            <a:ext cx="3628990" cy="539974"/>
          </a:xfrm>
          <a:prstGeom prst="rect">
            <a:avLst/>
          </a:prstGeom>
          <a:gradFill>
            <a:gsLst>
              <a:gs pos="0">
                <a:schemeClr val="dk1">
                  <a:tint val="50000"/>
                  <a:satMod val="300000"/>
                </a:schemeClr>
              </a:gs>
              <a:gs pos="35000">
                <a:schemeClr val="dk1">
                  <a:tint val="37000"/>
                  <a:satMod val="300000"/>
                </a:schemeClr>
              </a:gs>
              <a:gs pos="100000">
                <a:schemeClr val="dk1">
                  <a:tint val="15000"/>
                  <a:satMod val="350000"/>
                </a:schemeClr>
              </a:gs>
            </a:gsLst>
            <a:lin ang="16200000" scaled="1"/>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1"/>
                </a:solidFill>
              </a:rPr>
              <a:t>Priority 1</a:t>
            </a:r>
            <a:endParaRPr lang="zh-CN" altLang="en-US" sz="2400" dirty="0">
              <a:solidFill>
                <a:schemeClr val="tx1"/>
              </a:solidFill>
            </a:endParaRPr>
          </a:p>
        </p:txBody>
      </p:sp>
      <p:sp>
        <p:nvSpPr>
          <p:cNvPr id="10" name="矩形 9"/>
          <p:cNvSpPr/>
          <p:nvPr/>
        </p:nvSpPr>
        <p:spPr>
          <a:xfrm>
            <a:off x="2701705" y="3911493"/>
            <a:ext cx="3628990" cy="539974"/>
          </a:xfrm>
          <a:prstGeom prst="rect">
            <a:avLst/>
          </a:prstGeom>
          <a:gradFill>
            <a:gsLst>
              <a:gs pos="0">
                <a:schemeClr val="dk1">
                  <a:tint val="50000"/>
                  <a:satMod val="300000"/>
                </a:schemeClr>
              </a:gs>
              <a:gs pos="35000">
                <a:schemeClr val="dk1">
                  <a:tint val="37000"/>
                  <a:satMod val="300000"/>
                </a:schemeClr>
              </a:gs>
              <a:gs pos="100000">
                <a:schemeClr val="dk1">
                  <a:tint val="15000"/>
                  <a:satMod val="350000"/>
                </a:schemeClr>
              </a:gs>
            </a:gsLst>
            <a:lin ang="16200000" scaled="1"/>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1"/>
                </a:solidFill>
              </a:rPr>
              <a:t>Priority 2</a:t>
            </a:r>
            <a:endParaRPr lang="zh-CN" altLang="en-US" sz="2400" dirty="0">
              <a:solidFill>
                <a:schemeClr val="tx1"/>
              </a:solidFill>
            </a:endParaRPr>
          </a:p>
        </p:txBody>
      </p:sp>
      <p:sp>
        <p:nvSpPr>
          <p:cNvPr id="11" name="矩形 10"/>
          <p:cNvSpPr/>
          <p:nvPr/>
        </p:nvSpPr>
        <p:spPr>
          <a:xfrm>
            <a:off x="2701704" y="5877273"/>
            <a:ext cx="3628990" cy="539974"/>
          </a:xfrm>
          <a:prstGeom prst="rect">
            <a:avLst/>
          </a:prstGeom>
          <a:gradFill>
            <a:gsLst>
              <a:gs pos="0">
                <a:schemeClr val="dk1">
                  <a:tint val="50000"/>
                  <a:satMod val="300000"/>
                </a:schemeClr>
              </a:gs>
              <a:gs pos="35000">
                <a:schemeClr val="dk1">
                  <a:tint val="37000"/>
                  <a:satMod val="300000"/>
                </a:schemeClr>
              </a:gs>
              <a:gs pos="100000">
                <a:schemeClr val="dk1">
                  <a:tint val="15000"/>
                  <a:satMod val="350000"/>
                </a:schemeClr>
              </a:gs>
            </a:gsLst>
            <a:lin ang="16200000" scaled="1"/>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1"/>
                </a:solidFill>
              </a:rPr>
              <a:t>Priority K</a:t>
            </a:r>
            <a:endParaRPr lang="zh-CN" altLang="en-US" sz="2400" dirty="0">
              <a:solidFill>
                <a:schemeClr val="tx1"/>
              </a:solidFill>
            </a:endParaRPr>
          </a:p>
        </p:txBody>
      </p:sp>
      <p:cxnSp>
        <p:nvCxnSpPr>
          <p:cNvPr id="12" name="直接箭头连接符 11"/>
          <p:cNvCxnSpPr>
            <a:endCxn id="9" idx="1"/>
          </p:cNvCxnSpPr>
          <p:nvPr/>
        </p:nvCxnSpPr>
        <p:spPr>
          <a:xfrm>
            <a:off x="1835696" y="3194931"/>
            <a:ext cx="866009" cy="0"/>
          </a:xfrm>
          <a:prstGeom prst="straightConnector1">
            <a:avLst/>
          </a:prstGeom>
          <a:ln w="25400">
            <a:solidFill>
              <a:srgbClr val="0000CC"/>
            </a:solidFill>
            <a:tailEnd type="arrow"/>
          </a:ln>
        </p:spPr>
        <p:style>
          <a:lnRef idx="1">
            <a:schemeClr val="accent1"/>
          </a:lnRef>
          <a:fillRef idx="0">
            <a:schemeClr val="accent1"/>
          </a:fillRef>
          <a:effectRef idx="0">
            <a:schemeClr val="accent1"/>
          </a:effectRef>
          <a:fontRef idx="minor">
            <a:schemeClr val="tx1"/>
          </a:fontRef>
        </p:style>
      </p:cxnSp>
      <p:cxnSp>
        <p:nvCxnSpPr>
          <p:cNvPr id="13" name="肘形连接符 12"/>
          <p:cNvCxnSpPr>
            <a:stCxn id="9" idx="3"/>
            <a:endCxn id="10" idx="1"/>
          </p:cNvCxnSpPr>
          <p:nvPr/>
        </p:nvCxnSpPr>
        <p:spPr>
          <a:xfrm flipH="1">
            <a:off x="2701705" y="3194931"/>
            <a:ext cx="3628990" cy="986549"/>
          </a:xfrm>
          <a:prstGeom prst="bentConnector5">
            <a:avLst>
              <a:gd name="adj1" fmla="val -6299"/>
              <a:gd name="adj2" fmla="val 50000"/>
              <a:gd name="adj3" fmla="val 106299"/>
            </a:avLst>
          </a:prstGeom>
          <a:ln w="25400">
            <a:solidFill>
              <a:srgbClr val="0000CC"/>
            </a:solidFill>
            <a:tailEnd type="arrow"/>
          </a:ln>
        </p:spPr>
        <p:style>
          <a:lnRef idx="1">
            <a:schemeClr val="accent1"/>
          </a:lnRef>
          <a:fillRef idx="0">
            <a:schemeClr val="accent1"/>
          </a:fillRef>
          <a:effectRef idx="0">
            <a:schemeClr val="accent1"/>
          </a:effectRef>
          <a:fontRef idx="minor">
            <a:schemeClr val="tx1"/>
          </a:fontRef>
        </p:style>
      </p:cxnSp>
      <p:cxnSp>
        <p:nvCxnSpPr>
          <p:cNvPr id="14" name="肘形连接符 13"/>
          <p:cNvCxnSpPr/>
          <p:nvPr/>
        </p:nvCxnSpPr>
        <p:spPr>
          <a:xfrm flipH="1">
            <a:off x="2701705" y="4209758"/>
            <a:ext cx="3628990" cy="986549"/>
          </a:xfrm>
          <a:prstGeom prst="bentConnector5">
            <a:avLst>
              <a:gd name="adj1" fmla="val -7215"/>
              <a:gd name="adj2" fmla="val 50000"/>
              <a:gd name="adj3" fmla="val 107215"/>
            </a:avLst>
          </a:prstGeom>
          <a:ln w="25400">
            <a:solidFill>
              <a:srgbClr val="0000CC"/>
            </a:solidFill>
            <a:tailEnd type="arrow"/>
          </a:ln>
        </p:spPr>
        <p:style>
          <a:lnRef idx="1">
            <a:schemeClr val="accent1"/>
          </a:lnRef>
          <a:fillRef idx="0">
            <a:schemeClr val="accent1"/>
          </a:fillRef>
          <a:effectRef idx="0">
            <a:schemeClr val="accent1"/>
          </a:effectRef>
          <a:fontRef idx="minor">
            <a:schemeClr val="tx1"/>
          </a:fontRef>
        </p:style>
      </p:cxnSp>
      <p:cxnSp>
        <p:nvCxnSpPr>
          <p:cNvPr id="15" name="肘形连接符 14"/>
          <p:cNvCxnSpPr/>
          <p:nvPr/>
        </p:nvCxnSpPr>
        <p:spPr>
          <a:xfrm flipH="1">
            <a:off x="2701705" y="5178755"/>
            <a:ext cx="3628990" cy="986549"/>
          </a:xfrm>
          <a:prstGeom prst="bentConnector5">
            <a:avLst>
              <a:gd name="adj1" fmla="val -7215"/>
              <a:gd name="adj2" fmla="val 50000"/>
              <a:gd name="adj3" fmla="val 107215"/>
            </a:avLst>
          </a:prstGeom>
          <a:ln w="25400">
            <a:solidFill>
              <a:srgbClr val="0000CC"/>
            </a:solidFill>
            <a:tailEnd type="arrow"/>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4199295" y="4981994"/>
            <a:ext cx="633808" cy="428621"/>
          </a:xfrm>
          <a:prstGeom prst="rect">
            <a:avLst/>
          </a:prstGeom>
          <a:noFill/>
        </p:spPr>
        <p:txBody>
          <a:bodyPr wrap="none" rtlCol="0">
            <a:spAutoFit/>
          </a:bodyPr>
          <a:lstStyle/>
          <a:p>
            <a:r>
              <a:rPr lang="en-US" altLang="zh-CN" sz="2000" dirty="0"/>
              <a:t>……</a:t>
            </a:r>
            <a:endParaRPr lang="zh-CN" altLang="en-US" sz="2000" dirty="0"/>
          </a:p>
        </p:txBody>
      </p:sp>
      <p:cxnSp>
        <p:nvCxnSpPr>
          <p:cNvPr id="17" name="直接箭头连接符 16"/>
          <p:cNvCxnSpPr/>
          <p:nvPr/>
        </p:nvCxnSpPr>
        <p:spPr>
          <a:xfrm>
            <a:off x="6299235" y="3068960"/>
            <a:ext cx="866009" cy="0"/>
          </a:xfrm>
          <a:prstGeom prst="straightConnector1">
            <a:avLst/>
          </a:prstGeom>
          <a:ln w="25400">
            <a:solidFill>
              <a:srgbClr val="0000CC"/>
            </a:solidFill>
            <a:tailEnd type="arrow"/>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p:nvPr/>
        </p:nvCxnSpPr>
        <p:spPr>
          <a:xfrm>
            <a:off x="6330695" y="4077072"/>
            <a:ext cx="866009" cy="0"/>
          </a:xfrm>
          <a:prstGeom prst="straightConnector1">
            <a:avLst/>
          </a:prstGeom>
          <a:ln w="25400">
            <a:solidFill>
              <a:srgbClr val="0000CC"/>
            </a:solidFill>
            <a:tailEnd type="arrow"/>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p:nvPr/>
        </p:nvCxnSpPr>
        <p:spPr>
          <a:xfrm>
            <a:off x="6330695" y="6134932"/>
            <a:ext cx="866009" cy="0"/>
          </a:xfrm>
          <a:prstGeom prst="straightConnector1">
            <a:avLst/>
          </a:prstGeom>
          <a:ln w="25400">
            <a:solidFill>
              <a:srgbClr val="0000CC"/>
            </a:solidFill>
            <a:tailEnd type="arrow"/>
          </a:ln>
        </p:spPr>
        <p:style>
          <a:lnRef idx="1">
            <a:schemeClr val="accent1"/>
          </a:lnRef>
          <a:fillRef idx="0">
            <a:schemeClr val="accent1"/>
          </a:fillRef>
          <a:effectRef idx="0">
            <a:schemeClr val="accent1"/>
          </a:effectRef>
          <a:fontRef idx="minor">
            <a:schemeClr val="tx1"/>
          </a:fontRef>
        </p:style>
      </p:cxnSp>
      <p:sp>
        <p:nvSpPr>
          <p:cNvPr id="23" name="Rectangle 25"/>
          <p:cNvSpPr/>
          <p:nvPr/>
        </p:nvSpPr>
        <p:spPr>
          <a:xfrm>
            <a:off x="758700" y="2924944"/>
            <a:ext cx="218792" cy="431359"/>
          </a:xfrm>
          <a:prstGeom prst="rect">
            <a:avLst/>
          </a:prstGeom>
          <a:ln/>
        </p:spPr>
        <p:style>
          <a:lnRef idx="0">
            <a:schemeClr val="accent2"/>
          </a:lnRef>
          <a:fillRef idx="3">
            <a:schemeClr val="accent2"/>
          </a:fillRef>
          <a:effectRef idx="3">
            <a:schemeClr val="accent2"/>
          </a:effectRef>
          <a:fontRef idx="minor">
            <a:schemeClr val="lt1"/>
          </a:fontRef>
        </p:style>
        <p:txBody>
          <a:bodyPr vert="horz"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dirty="0"/>
          </a:p>
        </p:txBody>
      </p:sp>
      <p:sp>
        <p:nvSpPr>
          <p:cNvPr id="24" name="Rectangle 25"/>
          <p:cNvSpPr/>
          <p:nvPr/>
        </p:nvSpPr>
        <p:spPr>
          <a:xfrm>
            <a:off x="539908" y="2924944"/>
            <a:ext cx="218792" cy="431359"/>
          </a:xfrm>
          <a:prstGeom prst="rect">
            <a:avLst/>
          </a:prstGeom>
          <a:ln/>
        </p:spPr>
        <p:style>
          <a:lnRef idx="0">
            <a:schemeClr val="accent2"/>
          </a:lnRef>
          <a:fillRef idx="3">
            <a:schemeClr val="accent2"/>
          </a:fillRef>
          <a:effectRef idx="3">
            <a:schemeClr val="accent2"/>
          </a:effectRef>
          <a:fontRef idx="minor">
            <a:schemeClr val="lt1"/>
          </a:fontRef>
        </p:style>
        <p:txBody>
          <a:bodyPr vert="horz"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dirty="0"/>
          </a:p>
        </p:txBody>
      </p:sp>
      <p:sp>
        <p:nvSpPr>
          <p:cNvPr id="29" name="Rectangle 25"/>
          <p:cNvSpPr/>
          <p:nvPr/>
        </p:nvSpPr>
        <p:spPr>
          <a:xfrm>
            <a:off x="1184856" y="2924944"/>
            <a:ext cx="218792" cy="431359"/>
          </a:xfrm>
          <a:prstGeom prst="rect">
            <a:avLst/>
          </a:prstGeom>
          <a:ln/>
        </p:spPr>
        <p:style>
          <a:lnRef idx="0">
            <a:schemeClr val="accent2"/>
          </a:lnRef>
          <a:fillRef idx="3">
            <a:schemeClr val="accent2"/>
          </a:fillRef>
          <a:effectRef idx="3">
            <a:schemeClr val="accent2"/>
          </a:effectRef>
          <a:fontRef idx="minor">
            <a:schemeClr val="lt1"/>
          </a:fontRef>
        </p:style>
        <p:txBody>
          <a:bodyPr vert="horz"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dirty="0"/>
          </a:p>
        </p:txBody>
      </p:sp>
      <p:sp>
        <p:nvSpPr>
          <p:cNvPr id="30" name="Rectangle 25"/>
          <p:cNvSpPr/>
          <p:nvPr/>
        </p:nvSpPr>
        <p:spPr>
          <a:xfrm>
            <a:off x="966064" y="2924944"/>
            <a:ext cx="218792" cy="431359"/>
          </a:xfrm>
          <a:prstGeom prst="rect">
            <a:avLst/>
          </a:prstGeom>
          <a:ln/>
        </p:spPr>
        <p:style>
          <a:lnRef idx="0">
            <a:schemeClr val="accent2"/>
          </a:lnRef>
          <a:fillRef idx="3">
            <a:schemeClr val="accent2"/>
          </a:fillRef>
          <a:effectRef idx="3">
            <a:schemeClr val="accent2"/>
          </a:effectRef>
          <a:fontRef idx="minor">
            <a:schemeClr val="lt1"/>
          </a:fontRef>
        </p:style>
        <p:txBody>
          <a:bodyPr vert="horz"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dirty="0"/>
          </a:p>
        </p:txBody>
      </p:sp>
      <p:cxnSp>
        <p:nvCxnSpPr>
          <p:cNvPr id="22" name="直接箭头连接符 21"/>
          <p:cNvCxnSpPr/>
          <p:nvPr/>
        </p:nvCxnSpPr>
        <p:spPr>
          <a:xfrm>
            <a:off x="6330695" y="5009580"/>
            <a:ext cx="866009" cy="0"/>
          </a:xfrm>
          <a:prstGeom prst="straightConnector1">
            <a:avLst/>
          </a:prstGeom>
          <a:ln w="25400">
            <a:solidFill>
              <a:srgbClr val="0000CC"/>
            </a:solidFill>
            <a:tailEnd type="arrow"/>
          </a:ln>
        </p:spPr>
        <p:style>
          <a:lnRef idx="1">
            <a:schemeClr val="accent1"/>
          </a:lnRef>
          <a:fillRef idx="0">
            <a:schemeClr val="accent1"/>
          </a:fillRef>
          <a:effectRef idx="0">
            <a:schemeClr val="accent1"/>
          </a:effectRef>
          <a:fontRef idx="minor">
            <a:schemeClr val="tx1"/>
          </a:fontRef>
        </p:style>
      </p:cxnSp>
      <p:sp>
        <p:nvSpPr>
          <p:cNvPr id="8" name="灯片编号占位符 7"/>
          <p:cNvSpPr>
            <a:spLocks noGrp="1"/>
          </p:cNvSpPr>
          <p:nvPr>
            <p:ph type="sldNum" sz="quarter" idx="12"/>
          </p:nvPr>
        </p:nvSpPr>
        <p:spPr/>
        <p:txBody>
          <a:bodyPr/>
          <a:lstStyle/>
          <a:p>
            <a:fld id="{0C913308-F349-4B6D-A68A-DD1791B4A57B}" type="slidenum">
              <a:rPr lang="zh-CN" altLang="en-US" smtClean="0"/>
              <a:t>24</a:t>
            </a:fld>
            <a:endParaRPr lang="zh-CN" altLang="en-US" dirty="0"/>
          </a:p>
        </p:txBody>
      </p:sp>
    </p:spTree>
    <p:extLst>
      <p:ext uri="{BB962C8B-B14F-4D97-AF65-F5344CB8AC3E}">
        <p14:creationId xmlns:p14="http://schemas.microsoft.com/office/powerpoint/2010/main" val="2480723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path" presetSubtype="0" accel="50000" decel="50000" fill="hold" grpId="0" nodeType="clickEffect">
                                  <p:stCondLst>
                                    <p:cond delay="0"/>
                                  </p:stCondLst>
                                  <p:childTnLst>
                                    <p:animMotion origin="layout" path="M -3.05556E-6 -1.04046E-6 L 0.93334 0.00023 " pathEditMode="relative" rAng="0" ptsTypes="AA">
                                      <p:cBhvr>
                                        <p:cTn id="6" dur="750" fill="hold"/>
                                        <p:tgtEl>
                                          <p:spTgt spid="29"/>
                                        </p:tgtEl>
                                        <p:attrNameLst>
                                          <p:attrName>ppt_x</p:attrName>
                                          <p:attrName>ppt_y</p:attrName>
                                        </p:attrNameLst>
                                      </p:cBhvr>
                                      <p:rCtr x="46667" y="0"/>
                                    </p:animMotion>
                                  </p:childTnLst>
                                </p:cTn>
                              </p:par>
                            </p:childTnLst>
                          </p:cTn>
                        </p:par>
                      </p:childTnLst>
                    </p:cTn>
                  </p:par>
                  <p:par>
                    <p:cTn id="7" fill="hold">
                      <p:stCondLst>
                        <p:cond delay="indefinite"/>
                      </p:stCondLst>
                      <p:childTnLst>
                        <p:par>
                          <p:cTn id="8" fill="hold">
                            <p:stCondLst>
                              <p:cond delay="0"/>
                            </p:stCondLst>
                            <p:childTnLst>
                              <p:par>
                                <p:cTn id="9" presetID="0" presetClass="path" presetSubtype="0" accel="50000" decel="50000" fill="hold" grpId="0" nodeType="clickEffect">
                                  <p:stCondLst>
                                    <p:cond delay="0"/>
                                  </p:stCondLst>
                                  <p:childTnLst>
                                    <p:animMotion origin="layout" path="M 8.61111E-6 -5.06938E-6 L 0.60521 -5.06938E-6 L 0.60521 0.07955 L 0.15452 0.07955 L 0.15452 0.1524 L 0.96112 0.1524 " pathEditMode="relative" ptsTypes="AAAAAA">
                                      <p:cBhvr>
                                        <p:cTn id="10" dur="1250" fill="hold"/>
                                        <p:tgtEl>
                                          <p:spTgt spid="30"/>
                                        </p:tgtEl>
                                        <p:attrNameLst>
                                          <p:attrName>ppt_x</p:attrName>
                                          <p:attrName>ppt_y</p:attrName>
                                        </p:attrNameLst>
                                      </p:cBhvr>
                                    </p:animMotion>
                                  </p:childTnLst>
                                </p:cTn>
                              </p:par>
                            </p:childTnLst>
                          </p:cTn>
                        </p:par>
                      </p:childTnLst>
                    </p:cTn>
                  </p:par>
                  <p:par>
                    <p:cTn id="11" fill="hold">
                      <p:stCondLst>
                        <p:cond delay="indefinite"/>
                      </p:stCondLst>
                      <p:childTnLst>
                        <p:par>
                          <p:cTn id="12" fill="hold">
                            <p:stCondLst>
                              <p:cond delay="0"/>
                            </p:stCondLst>
                            <p:childTnLst>
                              <p:par>
                                <p:cTn id="13" presetID="0" presetClass="path" presetSubtype="0" accel="50000" decel="50000" fill="hold" grpId="0" nodeType="clickEffect">
                                  <p:stCondLst>
                                    <p:cond delay="0"/>
                                  </p:stCondLst>
                                  <p:childTnLst>
                                    <p:animMotion origin="layout" path="M -1.11111E-6 -5.06938E-6 L 0.62986 0.00693 L 0.62725 0.07955 L 0.17656 0.07955 L 0.17777 0.15055 L 0.62986 0.1524 L 0.62725 0.22502 L 0.17395 0.22316 L 0.17395 0.29925 L 0.98298 0.29925 " pathEditMode="relative" ptsTypes="AAAAAAAAAA">
                                      <p:cBhvr>
                                        <p:cTn id="14" dur="1750" fill="hold"/>
                                        <p:tgtEl>
                                          <p:spTgt spid="23"/>
                                        </p:tgtEl>
                                        <p:attrNameLst>
                                          <p:attrName>ppt_x</p:attrName>
                                          <p:attrName>ppt_y</p:attrName>
                                        </p:attrNameLst>
                                      </p:cBhvr>
                                    </p:animMotion>
                                  </p:childTnLst>
                                </p:cTn>
                              </p:par>
                            </p:childTnLst>
                          </p:cTn>
                        </p:par>
                      </p:childTnLst>
                    </p:cTn>
                  </p:par>
                  <p:par>
                    <p:cTn id="15" fill="hold">
                      <p:stCondLst>
                        <p:cond delay="indefinite"/>
                      </p:stCondLst>
                      <p:childTnLst>
                        <p:par>
                          <p:cTn id="16" fill="hold">
                            <p:stCondLst>
                              <p:cond delay="0"/>
                            </p:stCondLst>
                            <p:childTnLst>
                              <p:par>
                                <p:cTn id="17" presetID="0" presetClass="path" presetSubtype="0" accel="50000" decel="50000" fill="hold" grpId="0" nodeType="clickEffect">
                                  <p:stCondLst>
                                    <p:cond delay="0"/>
                                  </p:stCondLst>
                                  <p:childTnLst>
                                    <p:animMotion origin="layout" path="M -1.94444E-6 -5.20814E-6 L 0.6493 -5.20814E-6 L 0.6493 0.08117 L 0.19861 0.08117 L 0.19861 0.15217 L 0.64809 0.15217 L 0.64809 0.22131 L 0.19479 0.22131 L 0.19479 0.2974 L 0.65191 0.2974 L 0.65191 0.36331 L 0.19479 0.36331 L 0.19479 0.43593 L 1.00382 0.43593 " pathEditMode="relative" ptsTypes="AAAAAAAAAAAAAA">
                                      <p:cBhvr>
                                        <p:cTn id="18" dur="2000" fill="hold"/>
                                        <p:tgtEl>
                                          <p:spTgt spid="24"/>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P spid="29" grpId="0" animBg="1"/>
      <p:bldP spid="30"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srgbClr val="0000CC"/>
                </a:solidFill>
                <a:cs typeface="Times New Roman" panose="02020603050405020304" pitchFamily="18" charset="0"/>
              </a:rPr>
              <a:t>PIAS Key Idea</a:t>
            </a:r>
            <a:endParaRPr lang="zh-CN" altLang="en-US" dirty="0">
              <a:solidFill>
                <a:srgbClr val="0000CC"/>
              </a:solidFill>
              <a:ea typeface="+mn-ea"/>
              <a:cs typeface="Times New Roman" panose="02020603050405020304" pitchFamily="18" charset="0"/>
            </a:endParaRPr>
          </a:p>
        </p:txBody>
      </p:sp>
      <p:sp>
        <p:nvSpPr>
          <p:cNvPr id="4" name="AutoShape 2" descr="data:image/jpeg;base64,/9j/4AAQSkZJRgABAQAAAQABAAD/2wCEAAkGBxISEBQUEBIWEhIWERUUGBcUGRIUFRcVFRcWGBUYFBUYHSkgHBslHxcVITEhJykrLi4uGB82ODMsNygtLisBCgoKDg0OGxAQGywmICQvLCwsLC8sLDQsLywsLCwsLCwsLCwsLCwsLCwsLCwsLCwsLCwsLCwsLCwsLCwsLCwsLP/AABEIAMwAzAMBEQACEQEDEQH/xAAcAAEAAgMBAQEAAAAAAAAAAAAABgcBBAUDAgj/xABDEAABAwIBCQYDBQYEBwEAAAABAAIDBBExBQYHEiFBUWFxEyJCgZGxMnKhFCNSwdFDYoKSosIXU2NzJDM0stLh8BX/xAAaAQEAAgMBAAAAAAAAAAAAAAAAAwQCBQYB/8QAMREBAAIBAgUCBQQBBAMAAAAAAAECAwQRBRIhMUETUSIyYXGxI4GRodEVQlLwFDPh/9oADAMBAAIRAxEAPwC8UBAQEBAQEBAQEBAQEBAQEBAQEBAQEBAQEBAQEBAQEBAQEBBxspZ0UcFxJO3WHhadd3o1YTeseVfJq8OP5rQjddpOgbshhfJzcRG38z9FhOaPEKOTi2OPliZ/px5tJ9QfghiaOeu4+tx7LD1pV54vk8Vhrf4k1l/hi/lP6rz1rI/9Vze0PePSdUj4ooj/ADj+5e+tZnHFsnmsOjSaUm/taYjmx4d/S4D3WUZ/eE1OLx/ur/bvUGftDJa8hiPCQEfUXCzjLWVvHxHBfzt90hpauOVutE9sjeLCHD6LOJiey5W9bRvWd3uvWQgICAgICAgICAgICAgICCJZy59wU12RffzDZYHuNP7zvyH0UV8sR2a/U8Qx4ulesq2y1nTVVVxJIQw+Bl2s6Eb/ADuoLXm3dpM+sy5elp6e0OKsFUXo+mRudsa0k8gT7Iyisz2hsf8A5s9r9jJbjqPt7JtLP0Mn/Gf4eD4nN+JpHUEe6MJpaO8PhGIg9KaofG7Wjc5jhvaS0+oSOjKt7Vnes7JjkPSNURENqAJ2cdjZBzvgeh9VLXLMd2zwcUyV6X6x/aysi5bgqma0Dw7i3BzfmbuU9bRbs3WHPTLG9JdFZJhAQEBAQEBAQEBAQedTO2NjnyODWNBJJ2AAbykzs8taKxvPZVGeGfT5yYqYmOHAuwfJ/wCLeWPsq18m/SGg1nEbZPhx9I/KFKJqm/knI89S7VgjLuLsGt+Zx2D3XsRM9k+HT5M07UhN8laOGixqZS4/gj2DoXHafIBSRi922w8JrHXJP8JTQ5uUkXwQM6uGsfMuupIpENjj0uHH8tYdRosLDYOWxZLEdGboMEoNOpyVBJftIY3Xxu1t/VeTWJR2w47fNWHCyhmHRybWB0LuLDs/ldcW6WWE44U8nDcF+0bfZEsr5g1EQLoSJ2jc3uv/AJTj5FRzjmGtzcLyU60nf8opIwtJDgWuBsQQQQeBBWDWTWaztL2oK2SGQSQvLHjAj2PEckidp3hnjyWx25qztK3MzM8mVYEctmVAGGDX2xLOfJWaZObpPd0Wj11c0ctulvylilXxAQEBAQEBAQEAoKg0g50mpkMMLvuGHaR+0eN/yjd68FVyX3naHO8Q1nq25K/LH9oco2sTjNPMYygS1d2sxbHg5w4u4Dlj0UlMe/WW40fDeb48vb2WPTU7I2hkbQxgwDRYBTdm8rWKxtWNoei9ZCAgICDCAgIOPl/N2Crb942z90jbB4/UcisLViVfUaXHnja0fv5VRl/IctJJqyi7TfVePhcOXA8lBasw5vU6S+Cdp7e7Qp53Me17HFrmkEEYgheK9bTWd47rtzNzhFZAHGwmZZsjRx3OA4G3urdL80Oo0epjPTfzHd31mtiAgICAgICAgh+krLpp6cRMNpJrt2YiPxnzvb14KLLbaNmu4lqPTx8sd5/Cn1Wc2nej3NgSWqZ23aD9204OI8ZHAHDmFJjpv1lueG6OLfq3j7f5WSp29YQEBAQYugICDCAvAQaOWslx1MLopRsO0He125w5heTG8bIs2KuWk0spTKVC+CZ8Ugs5jrciNzhyIsVWmNp2cpnw2xXmsunmflk0lWx9+47uP4ajiNvkbHyWVLcs7pdHn9HLE+O0r1CuOqEBAQEBAQEBBS2ket7XKDxfZG1sY8tp+riqmWd7OZ4lk5s8x7dHFyLQGoqIoh43gE8G4uPkAVhEbzsrafF6uStPdecELWNa1gs1oDQOAGCtuvrWKxtD7R6ICCLZ6Z4Mom6jAJKlwu1hwaPxSW224DesbW2VdTqa4Y+qsq/OOuqDeSoe0Hwxns2joGqGby0uXiGS3loF8uJlkJ+d/wCqx5lf/wAvJ7y3KPLFXCbx1Mg5FxcPR117F5SU12Ws907zUz+7RzYqwNY8mzZG7GE7g8eE88Oikrk37trpeIxknlv0lPFI2YgwgIIBpUyaNWKoaNod2T/lNywnoQR/EFFkjy1PFcO9IvHjor5ROfXvmfW9tQwPJu7sw0nmzum/PZfzVuk71h1mkvz4az9HZWayICAgICAgIPzzlWYvnlccXSvPq4qjPdx+a3NktP1lJtGEINY5x8MTreZAWePu2HCa75Zn6LTVh0IgIOfl/KraWmkmfgxuwficdjWjqbLyZ2hHkyRjrNpUVNO+aR80x1pHu1ifyHIYeSr2ndy2ozTe0zLpZEyNNVSdnA25tck7GtHFx3LytZtO0McGnvmty0SZujOrttkiB6u/RSejZejhOX3hxcu5qVVI3WlYDHcDXYdZoJwB3j0ssLUmvdVz6LLhje0dPeHCcLrFVidlx5j5SdPRRl5u9t43Hjq4E87W87qxSd4dVos05cMWnv2d5ZLYgwg4ee8Afk+oBF7R646sIcPZY27K+qrzYbRPspph2Ku5Ke629E1QXUb2nwTEDo4A+91Ywz0dDwq2+GY9pTdTNmICAgICAgIKAzipOxq54/wyut0JuPoQqVo2mYcjqacmW1fq6WYOU2wVjdc2ZIDGScATbVvyvs81ljnaVrhuaMebafPRcCsOlEGEFSaSM4RUziniN4Yj3iMHSb/JuHW6hvbw0vEdTE/BXwjEbCbAC5OwAbyomk6zK88zchikpWsI+8d35D+8d3QYK3jryw6rR6f0cUR58u6s1pEtI+V4oqN8TiDLKAGt32uCXHgBb1sostoiuzX8RzVphms95U4qzmlpaMoyKMk4GZ1vIAKbH2dJwuP0P3S5SNkwgIOTnW61DUk/5D/ZeW7Is/8A67fZScOCrS5C3dauiFv/AA853dsB6MH6qfB2lveEx+nb7p8p22EBAQEBAQEFY6UsgODxVRi7HANkt4XDY13Qiw6jmq+avXdo+Kaad/Vjt5V4QoWnhJ8iZ+VNO0MkaKiMbBrEiQDhrbx19VJXJMNrp+J2pHLfq7n+KUVv+mlv1ZZZ+pC//qeL2lwsvaQamoaY4GCnY4WLr60hHAHBvlt5rGcirn4lMxtToisMVgoplp735pT7Rpm32sgqZR93Ge4D4pBv6N9+ilxU3neWz4bpee3q27R2+611Zb9D87c+Iqa8cFpZ8LYsZ8xGJ5BRXyxHSGu1fEKYvhr1t+FTV1ZJNI6SVxe9xuSf/tg5KtM79Zc9kyWyW5rT1e2SMmSVMrY4hcnE7mt3uceCRG87M8GC2a/LVdGS6FsELImfCxtuZOJJ5kknzVmI2jZ1mLHGKkUr4bS9SMIC8ER0nZREVF2YPfmeGD5R3nnpsA/iWN56KeuycmKfqq2MbFA5ae66dG1H2dAw75HOk8ibD6BWsUbVdNw6nLgj69UpUi8ICAgICAgIPOogbIxzHtDmOBBB2gg4gpMbvLVi0bT2VdnTo9kjJfRgyR4mO/fb8t/iH16qtfFMdmi1XDLVnmxdY9vKE1FK+M2kY5h4OBb7qKejV2pavzRs8bIx3ekEDnmzGlx4NBJ+iPa1tbtG6Z5r5gSzEPqgYYr/AAnZI/y8I67VLTFM92z0vDb3nmydI/taTWxwRWGrHExvINa0Kx0iG9+HHX2iFZZ35/OlvFRksjwdJg5/y/hH1Ve+XfpDSaviU2+DF290EUTUOrkHIM1W+0bbMB7zz8LR+Z5Be1rMrWm0t89tq9vdbGQciRUkepELk7XPPxOPPlwCnrWIdLp9PTBXlr/LpLJOwgLwfMkgaCXEAAXJOwADElBSmdeWzW1Re3/ksuyPm0Ha7zx6WUN7buc1+p9S20doa2TqJ00rIo/ie4NHnifLHyWERvOyhjxzkvFY8v0DQ0rYomRs+FjGsHRoACuxG0bOvpSKViseHuvWQgICAgICAgICDzmgY8We0OHBwB902eTWJ7ucc26O9/ssN/8AbZ+ix5K+yH/xsP8Awj+Ib9PSxxi0bGsHBoA9l7EbJa1rXtBWVTImOkkcGsaLknABJnbrJe8UibW7KbzxzskrHlrCWU4PdbhrW8T/ANNyq3vNvs5vWa22edo+VGVgoJjmrmU6a0lSCyLENwe8f2t+vus6037tto+HTk+PJ0j28ysmlpmRsDI2hjBgGiwCniNm+rSKxtWNoeiMheAg+XvABJIAAuSdgA5lBVWfWeH2m9PSk9gD33jZ2ltw/c9+ijtZp9drYmOSiKxssFE0dp3laujLNvs2fapR33ttGD4WHF1uJ9uqsYqbfFLe8N0vJHq27z2+yfKZthAQEBAQEBAQEBAQEBBVGkzOIyymmjP3UZ79vFJw6N97qtlvvOzQcT1XNb0q9o7/AHQYKJqVi5l5nBobPVN7+LIzg3g5448Bu64S0p5lvtDw+K/qZY6+ITpStwwgLwEGhljK8NLH2k7wxuAGLnHg1o2kpM7ML5K0je0qnznztnrSWNvFT3+AfE/nIR7YdVFa7SavXzf4a9IcWOMBR7tTa0ynWYeZpnc2epbaAbWtP7Q7jb8Hv0UuPHv1ns2eg0PqTGTJHTx9f/i2ALYKy6BlAQEBAQEBAQEBAQEBBq5TqhFBLIcGRvf/ACgleTO0bsMl+Sk29ofnuSQucXON3Ekk8SdpVJx0zMzvKW6OcjCWYzSC7IrWBwMhwv0x62WeOu87tpwvTxe85Ldo/K0FO6FheAgwgh2dWfcVOTFT2mnGw/5bD+8RieQWM22U9RrKYukdZVnXVU1RIZKh5keeOAHBrRsA6KKbbtBn1Vsk7zL6ghLiGsaXOJsABck8gsVaIm07QsnNHR8BaWtFzsLYtw/3OPy+qnpi82brScNiPiy/x/lYjRYWGwKduWUBAQEBAQEBAQEBAQEBBGtIsxbk6a3i1G+ReLqPL8qlxC22nspRVXLrW0cRAUIO90r3HyIb/apsfZ03DK7aeJ95lKFm2AgwggWknOV8VqaBxbI9utI4YtYcGg7ifbqsb22a/X6r045a91cwwgKGZc7e82l3MgZuVFY60Le4D3nu2Mb57zyC9rSbdkun0uTPPwx091tZs5pwUYu0a8xG2R2PMNHhCs0xxV0Om0ePBHTrPukCzWxAQEBAQEBAQEBAQEBAQEHEz0o+1oJ2jERl46s72z0t5rDJG9ZVtZTnwWj6fhRSqOTWNoxym0xPgJ7zXF7Rxa617dD7qXHPTZ0HCssTjnH5hN1I2wvR41dS2KN0khsxjS4ngAvHlpiI3lRVdWuqKiWd2Mjy7bubg0eQAHkoLS5XV5vUvMu1mbkT7XVNjdfs2gvkts7o3X5kgeqUrzTsaLT+tlis9vK7qSlZExrI2hjGiwaNgAVuI26Q6itYrG1Y6PZeshAQEBAQEBAQEBAQEBAQEBBh7QQQcCLeqCic68huo6l0ZHcPejO4sOHmMCqd68s7OU1ennDkmvjw5dJVPikbJE4se03BHseIPBYxOyLFltitFqp3k/SVHqgVML2u3ujs5p52JBH1U0Xb7FxTHaPijaW1JpJogNjZnHgGNHu5e88Jp4hh+qIZ153y1o7NjTFBe5F7ueRhrEbhjZYWtu12r1/PHLXs4TG2CjaiZ3XLo5yEaam15BaWaziDiGeAH381ZxV2jd0nDtP6WPee8papWwEBAQEBAQEBAQEBAQEBAQEBAQRDSPJSfZtWpJ7TaYgyxfrcfl4391Fl5durX8RnD6e2Tv491PKs5pghHrGoEN5ZAQdjNaemjqWOqw4xg3FtoDtxeMSByWVZiJ6rGktirkicnZetPM17Q5jg5rhcEbQQeCuOrraLRvD0R6ICAgICAgICAgICAgICAgICDRy1lNlNA+aTBow3ud4WjmSsbW5Y3RZstcVJvbwonK+UpKmZ0spu5x8gNzRyCqTMzO8uUzZbZbzezyoaOSZ4ZE0vedw9zwHNeRG7zHitkty0jeU2ydo72XqJrH8MYvbq52PopIx+7cYuEdP1Lfw35NHtORskkaePdP0svfThNPCcM9plGsu5lTwAvjImjG06oIeBzbvHMFYTSYUNRwzJjjmr1j+0YWLWJvo3zlMMop5T91Ie4SdjHn8nYdbKXFfadpbXhur5LenbtPb6StlWXQCAgICAgICAgICAgICAgICAgrjS7XbIIQcdaR3l3W3/AKvRQZp7Q03F8nStP3VsBfDFQNJEb9FwZp5DbSwAEDtXgF7t99zRyCnrXaHVaPTRgx7eZ7u2slsR6IKw0hZDbBI2aIaschIcBg2THZwB/IqG9durQcT0sUn1K9p7/dFGuINwbEbQRiDussGoidn6AyFW9vSwy73xNcfmt3h63Vys7xEuvwX9THW3vDfWSUQEBAQEBAQEBAQEBAQEBAQU9pTcTlDbugjA6XcfclVcvzOc4pM+v+yN5HaDUQh2BmYD01go47qeniJy1394XgVZdiIMICCK6SgPsDicRLGR1vb2JWF+ylxCInBKrmqFy0rp0bOJydFfc6QDprn/ANq1i+V03DZmdPG/1/KUKReEBAQEBAQEBAQEBAQEBAQEFY6XaK0kEwGLDGf4TrN/7nKvmjrEtHxfH1rf9lfMeWkEYggjqNoULUVtyzEwurIWVG1MDJWbxZw3tePiBViJ3h1+DNGWkXhvr1MIC8Fc6UcsNcWUrDctcJJLbjbuNPPaT6LC8tTxPNEV5IQoKJz6/M1aLsaKCM7CImk/M7vO+pKuUjasQ63TY+TDWv0dVZJxAQEBAQEBAQEBAQEBAQEBBx868iispnRYP+JhO54wvyOHmsL15o2V9VgjNjmvnwouogdG9zHgte0lpBxBGKqOUtWazNZ7w3MiZbmpJNeI3afiYfhcPyPNe1tstaXV3wT07eyf5Nz+pJAO0LoH7w8Et8njZbrZSxeJb7Fr8N477N+TO+gAv9pjPIXJ9AF7zQmnUYo/3Qi2X9IwILKFhudnavFgPkZjfmbdF5NlLPxGtY2p/KDMaSS55LnOJJJ2kk4klRTLRZcs3neUpzEzeNXUBzh9zGQ553Eja1g5n2WWOnNKzoNNObJvPaP+7LrCtumEBAQEBAQEBAQEBAQEBAQEBAQRLPLMxlXeSIiOoAx8L7YB/Pmor4+brHdr9Zoa5vir0t+VTZSyfLTyGOZhY4bjvHFp3jmFWmJidpc9lxXx25bRs0ywFGETMPnsRwTdlzy+g0BGMzMpLmvmhPWEOsY4N8hGI/0x4uuCzpSbLul0N807z0j3/wALgyRkuKmibFC3VaPUneXHeVarWKxtDo8WKuKvLVur1IICAgICAgICAgICAgICAgICAgIPCsoo5W6srGyN4OAI8rryYie7G9K3ja0bo5XaP6GTBjoj/puI+huFhOKsqWTh2C/jb7NKPRlSA3MkzhwJYPZt1j6Me6OOFYd+8/8Af2dugzRoobasDSRvf3z/AFLOMdY8LOPR4adqu4As1oQEBAQEBAQEBAQEBAQEBAQEBAQEBAQEBAQEBAQEBAQEBAQEBAQf/9k="/>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 name="AutoShape 4" descr="data:image/jpeg;base64,/9j/4AAQSkZJRgABAQAAAQABAAD/2wCEAAkGBxISEBQUEBIWEhIWERUUGBcUGRIUFRcVFRcWGBUYFBUYHSkgHBslHxcVITEhJykrLi4uGB82ODMsNygtLisBCgoKDg0OGxAQGywmICQvLCwsLC8sLDQsLywsLCwsLCwsLCwsLCwsLCwsLCwsLCwsLCwsLCwsLCwsLCwsLCwsLP/AABEIAMwAzAMBEQACEQEDEQH/xAAcAAEAAgMBAQEAAAAAAAAAAAAABgcBBAUDAgj/xABDEAABAwIBCQYDBQYEBwEAAAABAAIDBBExBQYHEiFBUWFxEyJCgZGxMnKhFCNSwdFDYoKSosIXU2NzJDM0stLh8BX/xAAaAQEAAgMBAAAAAAAAAAAAAAAAAwQCBQYB/8QAMREBAAIBAgUCBQQBBAMAAAAAAAECAwQRBRIhMUETUSIyYXGxI4GRodEVQlLwFDPh/9oADAMBAAIRAxEAPwC8UBAQEBAQEBAQEBAQEBAQEBAQEBAQEBAQEBAQEBAQEBAQEBBxspZ0UcFxJO3WHhadd3o1YTeseVfJq8OP5rQjddpOgbshhfJzcRG38z9FhOaPEKOTi2OPliZ/px5tJ9QfghiaOeu4+tx7LD1pV54vk8Vhrf4k1l/hi/lP6rz1rI/9Vze0PePSdUj4ooj/ADj+5e+tZnHFsnmsOjSaUm/taYjmx4d/S4D3WUZ/eE1OLx/ur/bvUGftDJa8hiPCQEfUXCzjLWVvHxHBfzt90hpauOVutE9sjeLCHD6LOJiey5W9bRvWd3uvWQgICAgICAgICAgICAgICCJZy59wU12RffzDZYHuNP7zvyH0UV8sR2a/U8Qx4ulesq2y1nTVVVxJIQw+Bl2s6Eb/ADuoLXm3dpM+sy5elp6e0OKsFUXo+mRudsa0k8gT7Iyisz2hsf8A5s9r9jJbjqPt7JtLP0Mn/Gf4eD4nN+JpHUEe6MJpaO8PhGIg9KaofG7Wjc5jhvaS0+oSOjKt7Vnes7JjkPSNURENqAJ2cdjZBzvgeh9VLXLMd2zwcUyV6X6x/aysi5bgqma0Dw7i3BzfmbuU9bRbs3WHPTLG9JdFZJhAQEBAQEBAQEBAQedTO2NjnyODWNBJJ2AAbykzs8taKxvPZVGeGfT5yYqYmOHAuwfJ/wCLeWPsq18m/SGg1nEbZPhx9I/KFKJqm/knI89S7VgjLuLsGt+Zx2D3XsRM9k+HT5M07UhN8laOGixqZS4/gj2DoXHafIBSRi922w8JrHXJP8JTQ5uUkXwQM6uGsfMuupIpENjj0uHH8tYdRosLDYOWxZLEdGboMEoNOpyVBJftIY3Xxu1t/VeTWJR2w47fNWHCyhmHRybWB0LuLDs/ldcW6WWE44U8nDcF+0bfZEsr5g1EQLoSJ2jc3uv/AJTj5FRzjmGtzcLyU60nf8opIwtJDgWuBsQQQQeBBWDWTWaztL2oK2SGQSQvLHjAj2PEckidp3hnjyWx25qztK3MzM8mVYEctmVAGGDX2xLOfJWaZObpPd0Wj11c0ctulvylilXxAQEBAQEBAQEAoKg0g50mpkMMLvuGHaR+0eN/yjd68FVyX3naHO8Q1nq25K/LH9oco2sTjNPMYygS1d2sxbHg5w4u4Dlj0UlMe/WW40fDeb48vb2WPTU7I2hkbQxgwDRYBTdm8rWKxtWNoei9ZCAgICDCAgIOPl/N2Crb942z90jbB4/UcisLViVfUaXHnja0fv5VRl/IctJJqyi7TfVePhcOXA8lBasw5vU6S+Cdp7e7Qp53Me17HFrmkEEYgheK9bTWd47rtzNzhFZAHGwmZZsjRx3OA4G3urdL80Oo0epjPTfzHd31mtiAgICAgICAgh+krLpp6cRMNpJrt2YiPxnzvb14KLLbaNmu4lqPTx8sd5/Cn1Wc2nej3NgSWqZ23aD9204OI8ZHAHDmFJjpv1lueG6OLfq3j7f5WSp29YQEBAQYugICDCAvAQaOWslx1MLopRsO0He125w5heTG8bIs2KuWk0spTKVC+CZ8Ugs5jrciNzhyIsVWmNp2cpnw2xXmsunmflk0lWx9+47uP4ajiNvkbHyWVLcs7pdHn9HLE+O0r1CuOqEBAQEBAQEBBS2ket7XKDxfZG1sY8tp+riqmWd7OZ4lk5s8x7dHFyLQGoqIoh43gE8G4uPkAVhEbzsrafF6uStPdecELWNa1gs1oDQOAGCtuvrWKxtD7R6ICCLZ6Z4Mom6jAJKlwu1hwaPxSW224DesbW2VdTqa4Y+qsq/OOuqDeSoe0Hwxns2joGqGby0uXiGS3loF8uJlkJ+d/wCqx5lf/wAvJ7y3KPLFXCbx1Mg5FxcPR117F5SU12Ws907zUz+7RzYqwNY8mzZG7GE7g8eE88Oikrk37trpeIxknlv0lPFI2YgwgIIBpUyaNWKoaNod2T/lNywnoQR/EFFkjy1PFcO9IvHjor5ROfXvmfW9tQwPJu7sw0nmzum/PZfzVuk71h1mkvz4az9HZWayICAgICAgIPzzlWYvnlccXSvPq4qjPdx+a3NktP1lJtGEINY5x8MTreZAWePu2HCa75Zn6LTVh0IgIOfl/KraWmkmfgxuwficdjWjqbLyZ2hHkyRjrNpUVNO+aR80x1pHu1ifyHIYeSr2ndy2ozTe0zLpZEyNNVSdnA25tck7GtHFx3LytZtO0McGnvmty0SZujOrttkiB6u/RSejZejhOX3hxcu5qVVI3WlYDHcDXYdZoJwB3j0ssLUmvdVz6LLhje0dPeHCcLrFVidlx5j5SdPRRl5u9t43Hjq4E87W87qxSd4dVos05cMWnv2d5ZLYgwg4ee8Afk+oBF7R646sIcPZY27K+qrzYbRPspph2Ku5Ke629E1QXUb2nwTEDo4A+91Ywz0dDwq2+GY9pTdTNmICAgICAgIKAzipOxq54/wyut0JuPoQqVo2mYcjqacmW1fq6WYOU2wVjdc2ZIDGScATbVvyvs81ljnaVrhuaMebafPRcCsOlEGEFSaSM4RUziniN4Yj3iMHSb/JuHW6hvbw0vEdTE/BXwjEbCbAC5OwAbyomk6zK88zchikpWsI+8d35D+8d3QYK3jryw6rR6f0cUR58u6s1pEtI+V4oqN8TiDLKAGt32uCXHgBb1sostoiuzX8RzVphms95U4qzmlpaMoyKMk4GZ1vIAKbH2dJwuP0P3S5SNkwgIOTnW61DUk/5D/ZeW7Is/8A67fZScOCrS5C3dauiFv/AA853dsB6MH6qfB2lveEx+nb7p8p22EBAQEBAQEFY6UsgODxVRi7HANkt4XDY13Qiw6jmq+avXdo+Kaad/Vjt5V4QoWnhJ8iZ+VNO0MkaKiMbBrEiQDhrbx19VJXJMNrp+J2pHLfq7n+KUVv+mlv1ZZZ+pC//qeL2lwsvaQamoaY4GCnY4WLr60hHAHBvlt5rGcirn4lMxtToisMVgoplp735pT7Rpm32sgqZR93Ge4D4pBv6N9+ilxU3neWz4bpee3q27R2+611Zb9D87c+Iqa8cFpZ8LYsZ8xGJ5BRXyxHSGu1fEKYvhr1t+FTV1ZJNI6SVxe9xuSf/tg5KtM79Zc9kyWyW5rT1e2SMmSVMrY4hcnE7mt3uceCRG87M8GC2a/LVdGS6FsELImfCxtuZOJJ5kknzVmI2jZ1mLHGKkUr4bS9SMIC8ER0nZREVF2YPfmeGD5R3nnpsA/iWN56KeuycmKfqq2MbFA5ae66dG1H2dAw75HOk8ibD6BWsUbVdNw6nLgj69UpUi8ICAgICAgIPOogbIxzHtDmOBBB2gg4gpMbvLVi0bT2VdnTo9kjJfRgyR4mO/fb8t/iH16qtfFMdmi1XDLVnmxdY9vKE1FK+M2kY5h4OBb7qKejV2pavzRs8bIx3ekEDnmzGlx4NBJ+iPa1tbtG6Z5r5gSzEPqgYYr/AAnZI/y8I67VLTFM92z0vDb3nmydI/taTWxwRWGrHExvINa0Kx0iG9+HHX2iFZZ35/OlvFRksjwdJg5/y/hH1Ve+XfpDSaviU2+DF290EUTUOrkHIM1W+0bbMB7zz8LR+Z5Be1rMrWm0t89tq9vdbGQciRUkepELk7XPPxOPPlwCnrWIdLp9PTBXlr/LpLJOwgLwfMkgaCXEAAXJOwADElBSmdeWzW1Re3/ksuyPm0Ha7zx6WUN7buc1+p9S20doa2TqJ00rIo/ie4NHnifLHyWERvOyhjxzkvFY8v0DQ0rYomRs+FjGsHRoACuxG0bOvpSKViseHuvWQgICAgICAgICDzmgY8We0OHBwB902eTWJ7ucc26O9/ssN/8AbZ+ix5K+yH/xsP8Awj+Ib9PSxxi0bGsHBoA9l7EbJa1rXtBWVTImOkkcGsaLknABJnbrJe8UibW7KbzxzskrHlrCWU4PdbhrW8T/ANNyq3vNvs5vWa22edo+VGVgoJjmrmU6a0lSCyLENwe8f2t+vus6037tto+HTk+PJ0j28ysmlpmRsDI2hjBgGiwCniNm+rSKxtWNoeiMheAg+XvABJIAAuSdgA5lBVWfWeH2m9PSk9gD33jZ2ltw/c9+ijtZp9drYmOSiKxssFE0dp3laujLNvs2fapR33ttGD4WHF1uJ9uqsYqbfFLe8N0vJHq27z2+yfKZthAQEBAQEBAQEBAQEBBVGkzOIyymmjP3UZ79vFJw6N97qtlvvOzQcT1XNb0q9o7/AHQYKJqVi5l5nBobPVN7+LIzg3g5448Bu64S0p5lvtDw+K/qZY6+ITpStwwgLwEGhljK8NLH2k7wxuAGLnHg1o2kpM7ML5K0je0qnznztnrSWNvFT3+AfE/nIR7YdVFa7SavXzf4a9IcWOMBR7tTa0ynWYeZpnc2epbaAbWtP7Q7jb8Hv0UuPHv1ns2eg0PqTGTJHTx9f/i2ALYKy6BlAQEBAQEBAQEBAQEBBq5TqhFBLIcGRvf/ACgleTO0bsMl+Sk29ofnuSQucXON3Ekk8SdpVJx0zMzvKW6OcjCWYzSC7IrWBwMhwv0x62WeOu87tpwvTxe85Ldo/K0FO6FheAgwgh2dWfcVOTFT2mnGw/5bD+8RieQWM22U9RrKYukdZVnXVU1RIZKh5keeOAHBrRsA6KKbbtBn1Vsk7zL6ghLiGsaXOJsABck8gsVaIm07QsnNHR8BaWtFzsLYtw/3OPy+qnpi82brScNiPiy/x/lYjRYWGwKduWUBAQEBAQEBAQEBAQEBBGtIsxbk6a3i1G+ReLqPL8qlxC22nspRVXLrW0cRAUIO90r3HyIb/apsfZ03DK7aeJ95lKFm2AgwggWknOV8VqaBxbI9utI4YtYcGg7ifbqsb22a/X6r045a91cwwgKGZc7e82l3MgZuVFY60Le4D3nu2Mb57zyC9rSbdkun0uTPPwx091tZs5pwUYu0a8xG2R2PMNHhCs0xxV0Om0ePBHTrPukCzWxAQEBAQEBAQEBAQEBAQEHEz0o+1oJ2jERl46s72z0t5rDJG9ZVtZTnwWj6fhRSqOTWNoxym0xPgJ7zXF7Rxa617dD7qXHPTZ0HCssTjnH5hN1I2wvR41dS2KN0khsxjS4ngAvHlpiI3lRVdWuqKiWd2Mjy7bubg0eQAHkoLS5XV5vUvMu1mbkT7XVNjdfs2gvkts7o3X5kgeqUrzTsaLT+tlis9vK7qSlZExrI2hjGiwaNgAVuI26Q6itYrG1Y6PZeshAQEBAQEBAQEBAQEBAQEBBh7QQQcCLeqCic68huo6l0ZHcPejO4sOHmMCqd68s7OU1ennDkmvjw5dJVPikbJE4se03BHseIPBYxOyLFltitFqp3k/SVHqgVML2u3ujs5p52JBH1U0Xb7FxTHaPijaW1JpJogNjZnHgGNHu5e88Jp4hh+qIZ153y1o7NjTFBe5F7ueRhrEbhjZYWtu12r1/PHLXs4TG2CjaiZ3XLo5yEaam15BaWaziDiGeAH381ZxV2jd0nDtP6WPee8papWwEBAQEBAQEBAQEBAQEBAQEBAQRDSPJSfZtWpJ7TaYgyxfrcfl4391Fl5durX8RnD6e2Tv491PKs5pghHrGoEN5ZAQdjNaemjqWOqw4xg3FtoDtxeMSByWVZiJ6rGktirkicnZetPM17Q5jg5rhcEbQQeCuOrraLRvD0R6ICAgICAgICAgICAgICAgICDRy1lNlNA+aTBow3ud4WjmSsbW5Y3RZstcVJvbwonK+UpKmZ0spu5x8gNzRyCqTMzO8uUzZbZbzezyoaOSZ4ZE0vedw9zwHNeRG7zHitkty0jeU2ydo72XqJrH8MYvbq52PopIx+7cYuEdP1Lfw35NHtORskkaePdP0svfThNPCcM9plGsu5lTwAvjImjG06oIeBzbvHMFYTSYUNRwzJjjmr1j+0YWLWJvo3zlMMop5T91Ie4SdjHn8nYdbKXFfadpbXhur5LenbtPb6StlWXQCAgICAgICAgICAgICAgICAgrjS7XbIIQcdaR3l3W3/AKvRQZp7Q03F8nStP3VsBfDFQNJEb9FwZp5DbSwAEDtXgF7t99zRyCnrXaHVaPTRgx7eZ7u2slsR6IKw0hZDbBI2aIaschIcBg2THZwB/IqG9durQcT0sUn1K9p7/dFGuINwbEbQRiDussGoidn6AyFW9vSwy73xNcfmt3h63Vys7xEuvwX9THW3vDfWSUQEBAQEBAQEBAQEBAQEBAQU9pTcTlDbugjA6XcfclVcvzOc4pM+v+yN5HaDUQh2BmYD01go47qeniJy1394XgVZdiIMICCK6SgPsDicRLGR1vb2JWF+ylxCInBKrmqFy0rp0bOJydFfc6QDprn/ANq1i+V03DZmdPG/1/KUKReEBAQEBAQEBAQEBAQEBAQEFY6XaK0kEwGLDGf4TrN/7nKvmjrEtHxfH1rf9lfMeWkEYggjqNoULUVtyzEwurIWVG1MDJWbxZw3tePiBViJ3h1+DNGWkXhvr1MIC8Fc6UcsNcWUrDctcJJLbjbuNPPaT6LC8tTxPNEV5IQoKJz6/M1aLsaKCM7CImk/M7vO+pKuUjasQ63TY+TDWv0dVZJxAQEBAQEBAQEBAQEBAQEBBx868iispnRYP+JhO54wvyOHmsL15o2V9VgjNjmvnwouogdG9zHgte0lpBxBGKqOUtWazNZ7w3MiZbmpJNeI3afiYfhcPyPNe1tstaXV3wT07eyf5Nz+pJAO0LoH7w8Et8njZbrZSxeJb7Fr8N477N+TO+gAv9pjPIXJ9AF7zQmnUYo/3Qi2X9IwILKFhudnavFgPkZjfmbdF5NlLPxGtY2p/KDMaSS55LnOJJJ2kk4klRTLRZcs3neUpzEzeNXUBzh9zGQ553Eja1g5n2WWOnNKzoNNObJvPaP+7LrCtumEBAQEBAQEBAQEBAQEBAQEBAQRLPLMxlXeSIiOoAx8L7YB/Pmor4+brHdr9Zoa5vir0t+VTZSyfLTyGOZhY4bjvHFp3jmFWmJidpc9lxXx25bRs0ywFGETMPnsRwTdlzy+g0BGMzMpLmvmhPWEOsY4N8hGI/0x4uuCzpSbLul0N807z0j3/wALgyRkuKmibFC3VaPUneXHeVarWKxtDo8WKuKvLVur1IICAgICAgICAgICAgICAgICAgIPCsoo5W6srGyN4OAI8rryYie7G9K3ja0bo5XaP6GTBjoj/puI+huFhOKsqWTh2C/jb7NKPRlSA3MkzhwJYPZt1j6Me6OOFYd+8/8Af2dugzRoobasDSRvf3z/AFLOMdY8LOPR4adqu4As1oQEBAQEBAQEBAQEBAQEBAQEBAQEBAQEBAQEBAQEBAQEBAQEBAQf/9k="/>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AutoShape 6" descr="data:image/jpeg;base64,/9j/4AAQSkZJRgABAQAAAQABAAD/2wCEAAkGBxISEBQUEBIWEhIWERUUGBcUGRIUFRcVFRcWGBUYFBUYHSkgHBslHxcVITEhJykrLi4uGB82ODMsNygtLisBCgoKDg0OGxAQGywmICQvLCwsLC8sLDQsLywsLCwsLCwsLCwsLCwsLCwsLCwsLCwsLCwsLCwsLCwsLCwsLCwsLP/AABEIAMwAzAMBEQACEQEDEQH/xAAcAAEAAgMBAQEAAAAAAAAAAAAABgcBBAUDAgj/xABDEAABAwIBCQYDBQYEBwEAAAABAAIDBBExBQYHEiFBUWFxEyJCgZGxMnKhFCNSwdFDYoKSosIXU2NzJDM0stLh8BX/xAAaAQEAAgMBAAAAAAAAAAAAAAAAAwQCBQYB/8QAMREBAAIBAgUCBQQBBAMAAAAAAAECAwQRBRIhMUETUSIyYXGxI4GRodEVQlLwFDPh/9oADAMBAAIRAxEAPwC8UBAQEBAQEBAQEBAQEBAQEBAQEBAQEBAQEBAQEBAQEBAQEBBxspZ0UcFxJO3WHhadd3o1YTeseVfJq8OP5rQjddpOgbshhfJzcRG38z9FhOaPEKOTi2OPliZ/px5tJ9QfghiaOeu4+tx7LD1pV54vk8Vhrf4k1l/hi/lP6rz1rI/9Vze0PePSdUj4ooj/ADj+5e+tZnHFsnmsOjSaUm/taYjmx4d/S4D3WUZ/eE1OLx/ur/bvUGftDJa8hiPCQEfUXCzjLWVvHxHBfzt90hpauOVutE9sjeLCHD6LOJiey5W9bRvWd3uvWQgICAgICAgICAgICAgICCJZy59wU12RffzDZYHuNP7zvyH0UV8sR2a/U8Qx4ulesq2y1nTVVVxJIQw+Bl2s6Eb/ADuoLXm3dpM+sy5elp6e0OKsFUXo+mRudsa0k8gT7Iyisz2hsf8A5s9r9jJbjqPt7JtLP0Mn/Gf4eD4nN+JpHUEe6MJpaO8PhGIg9KaofG7Wjc5jhvaS0+oSOjKt7Vnes7JjkPSNURENqAJ2cdjZBzvgeh9VLXLMd2zwcUyV6X6x/aysi5bgqma0Dw7i3BzfmbuU9bRbs3WHPTLG9JdFZJhAQEBAQEBAQEBAQedTO2NjnyODWNBJJ2AAbykzs8taKxvPZVGeGfT5yYqYmOHAuwfJ/wCLeWPsq18m/SGg1nEbZPhx9I/KFKJqm/knI89S7VgjLuLsGt+Zx2D3XsRM9k+HT5M07UhN8laOGixqZS4/gj2DoXHafIBSRi922w8JrHXJP8JTQ5uUkXwQM6uGsfMuupIpENjj0uHH8tYdRosLDYOWxZLEdGboMEoNOpyVBJftIY3Xxu1t/VeTWJR2w47fNWHCyhmHRybWB0LuLDs/ldcW6WWE44U8nDcF+0bfZEsr5g1EQLoSJ2jc3uv/AJTj5FRzjmGtzcLyU60nf8opIwtJDgWuBsQQQQeBBWDWTWaztL2oK2SGQSQvLHjAj2PEckidp3hnjyWx25qztK3MzM8mVYEctmVAGGDX2xLOfJWaZObpPd0Wj11c0ctulvylilXxAQEBAQEBAQEAoKg0g50mpkMMLvuGHaR+0eN/yjd68FVyX3naHO8Q1nq25K/LH9oco2sTjNPMYygS1d2sxbHg5w4u4Dlj0UlMe/WW40fDeb48vb2WPTU7I2hkbQxgwDRYBTdm8rWKxtWNoei9ZCAgICDCAgIOPl/N2Crb942z90jbB4/UcisLViVfUaXHnja0fv5VRl/IctJJqyi7TfVePhcOXA8lBasw5vU6S+Cdp7e7Qp53Me17HFrmkEEYgheK9bTWd47rtzNzhFZAHGwmZZsjRx3OA4G3urdL80Oo0epjPTfzHd31mtiAgICAgICAgh+krLpp6cRMNpJrt2YiPxnzvb14KLLbaNmu4lqPTx8sd5/Cn1Wc2nej3NgSWqZ23aD9204OI8ZHAHDmFJjpv1lueG6OLfq3j7f5WSp29YQEBAQYugICDCAvAQaOWslx1MLopRsO0He125w5heTG8bIs2KuWk0spTKVC+CZ8Ugs5jrciNzhyIsVWmNp2cpnw2xXmsunmflk0lWx9+47uP4ajiNvkbHyWVLcs7pdHn9HLE+O0r1CuOqEBAQEBAQEBBS2ket7XKDxfZG1sY8tp+riqmWd7OZ4lk5s8x7dHFyLQGoqIoh43gE8G4uPkAVhEbzsrafF6uStPdecELWNa1gs1oDQOAGCtuvrWKxtD7R6ICCLZ6Z4Mom6jAJKlwu1hwaPxSW224DesbW2VdTqa4Y+qsq/OOuqDeSoe0Hwxns2joGqGby0uXiGS3loF8uJlkJ+d/wCqx5lf/wAvJ7y3KPLFXCbx1Mg5FxcPR117F5SU12Ws907zUz+7RzYqwNY8mzZG7GE7g8eE88Oikrk37trpeIxknlv0lPFI2YgwgIIBpUyaNWKoaNod2T/lNywnoQR/EFFkjy1PFcO9IvHjor5ROfXvmfW9tQwPJu7sw0nmzum/PZfzVuk71h1mkvz4az9HZWayICAgICAgIPzzlWYvnlccXSvPq4qjPdx+a3NktP1lJtGEINY5x8MTreZAWePu2HCa75Zn6LTVh0IgIOfl/KraWmkmfgxuwficdjWjqbLyZ2hHkyRjrNpUVNO+aR80x1pHu1ifyHIYeSr2ndy2ozTe0zLpZEyNNVSdnA25tck7GtHFx3LytZtO0McGnvmty0SZujOrttkiB6u/RSejZejhOX3hxcu5qVVI3WlYDHcDXYdZoJwB3j0ssLUmvdVz6LLhje0dPeHCcLrFVidlx5j5SdPRRl5u9t43Hjq4E87W87qxSd4dVos05cMWnv2d5ZLYgwg4ee8Afk+oBF7R646sIcPZY27K+qrzYbRPspph2Ku5Ke629E1QXUb2nwTEDo4A+91Ywz0dDwq2+GY9pTdTNmICAgICAgIKAzipOxq54/wyut0JuPoQqVo2mYcjqacmW1fq6WYOU2wVjdc2ZIDGScATbVvyvs81ljnaVrhuaMebafPRcCsOlEGEFSaSM4RUziniN4Yj3iMHSb/JuHW6hvbw0vEdTE/BXwjEbCbAC5OwAbyomk6zK88zchikpWsI+8d35D+8d3QYK3jryw6rR6f0cUR58u6s1pEtI+V4oqN8TiDLKAGt32uCXHgBb1sostoiuzX8RzVphms95U4qzmlpaMoyKMk4GZ1vIAKbH2dJwuP0P3S5SNkwgIOTnW61DUk/5D/ZeW7Is/8A67fZScOCrS5C3dauiFv/AA853dsB6MH6qfB2lveEx+nb7p8p22EBAQEBAQEFY6UsgODxVRi7HANkt4XDY13Qiw6jmq+avXdo+Kaad/Vjt5V4QoWnhJ8iZ+VNO0MkaKiMbBrEiQDhrbx19VJXJMNrp+J2pHLfq7n+KUVv+mlv1ZZZ+pC//qeL2lwsvaQamoaY4GCnY4WLr60hHAHBvlt5rGcirn4lMxtToisMVgoplp735pT7Rpm32sgqZR93Ge4D4pBv6N9+ilxU3neWz4bpee3q27R2+611Zb9D87c+Iqa8cFpZ8LYsZ8xGJ5BRXyxHSGu1fEKYvhr1t+FTV1ZJNI6SVxe9xuSf/tg5KtM79Zc9kyWyW5rT1e2SMmSVMrY4hcnE7mt3uceCRG87M8GC2a/LVdGS6FsELImfCxtuZOJJ5kknzVmI2jZ1mLHGKkUr4bS9SMIC8ER0nZREVF2YPfmeGD5R3nnpsA/iWN56KeuycmKfqq2MbFA5ae66dG1H2dAw75HOk8ibD6BWsUbVdNw6nLgj69UpUi8ICAgICAgIPOogbIxzHtDmOBBB2gg4gpMbvLVi0bT2VdnTo9kjJfRgyR4mO/fb8t/iH16qtfFMdmi1XDLVnmxdY9vKE1FK+M2kY5h4OBb7qKejV2pavzRs8bIx3ekEDnmzGlx4NBJ+iPa1tbtG6Z5r5gSzEPqgYYr/AAnZI/y8I67VLTFM92z0vDb3nmydI/taTWxwRWGrHExvINa0Kx0iG9+HHX2iFZZ35/OlvFRksjwdJg5/y/hH1Ve+XfpDSaviU2+DF290EUTUOrkHIM1W+0bbMB7zz8LR+Z5Be1rMrWm0t89tq9vdbGQciRUkepELk7XPPxOPPlwCnrWIdLp9PTBXlr/LpLJOwgLwfMkgaCXEAAXJOwADElBSmdeWzW1Re3/ksuyPm0Ha7zx6WUN7buc1+p9S20doa2TqJ00rIo/ie4NHnifLHyWERvOyhjxzkvFY8v0DQ0rYomRs+FjGsHRoACuxG0bOvpSKViseHuvWQgICAgICAgICDzmgY8We0OHBwB902eTWJ7ucc26O9/ssN/8AbZ+ix5K+yH/xsP8Awj+Ib9PSxxi0bGsHBoA9l7EbJa1rXtBWVTImOkkcGsaLknABJnbrJe8UibW7KbzxzskrHlrCWU4PdbhrW8T/ANNyq3vNvs5vWa22edo+VGVgoJjmrmU6a0lSCyLENwe8f2t+vus6037tto+HTk+PJ0j28ysmlpmRsDI2hjBgGiwCniNm+rSKxtWNoeiMheAg+XvABJIAAuSdgA5lBVWfWeH2m9PSk9gD33jZ2ltw/c9+ijtZp9drYmOSiKxssFE0dp3laujLNvs2fapR33ttGD4WHF1uJ9uqsYqbfFLe8N0vJHq27z2+yfKZthAQEBAQEBAQEBAQEBBVGkzOIyymmjP3UZ79vFJw6N97qtlvvOzQcT1XNb0q9o7/AHQYKJqVi5l5nBobPVN7+LIzg3g5448Bu64S0p5lvtDw+K/qZY6+ITpStwwgLwEGhljK8NLH2k7wxuAGLnHg1o2kpM7ML5K0je0qnznztnrSWNvFT3+AfE/nIR7YdVFa7SavXzf4a9IcWOMBR7tTa0ynWYeZpnc2epbaAbWtP7Q7jb8Hv0UuPHv1ns2eg0PqTGTJHTx9f/i2ALYKy6BlAQEBAQEBAQEBAQEBBq5TqhFBLIcGRvf/ACgleTO0bsMl+Sk29ofnuSQucXON3Ekk8SdpVJx0zMzvKW6OcjCWYzSC7IrWBwMhwv0x62WeOu87tpwvTxe85Ldo/K0FO6FheAgwgh2dWfcVOTFT2mnGw/5bD+8RieQWM22U9RrKYukdZVnXVU1RIZKh5keeOAHBrRsA6KKbbtBn1Vsk7zL6ghLiGsaXOJsABck8gsVaIm07QsnNHR8BaWtFzsLYtw/3OPy+qnpi82brScNiPiy/x/lYjRYWGwKduWUBAQEBAQEBAQEBAQEBBGtIsxbk6a3i1G+ReLqPL8qlxC22nspRVXLrW0cRAUIO90r3HyIb/apsfZ03DK7aeJ95lKFm2AgwggWknOV8VqaBxbI9utI4YtYcGg7ifbqsb22a/X6r045a91cwwgKGZc7e82l3MgZuVFY60Le4D3nu2Mb57zyC9rSbdkun0uTPPwx091tZs5pwUYu0a8xG2R2PMNHhCs0xxV0Om0ePBHTrPukCzWxAQEBAQEBAQEBAQEBAQEHEz0o+1oJ2jERl46s72z0t5rDJG9ZVtZTnwWj6fhRSqOTWNoxym0xPgJ7zXF7Rxa617dD7qXHPTZ0HCssTjnH5hN1I2wvR41dS2KN0khsxjS4ngAvHlpiI3lRVdWuqKiWd2Mjy7bubg0eQAHkoLS5XV5vUvMu1mbkT7XVNjdfs2gvkts7o3X5kgeqUrzTsaLT+tlis9vK7qSlZExrI2hjGiwaNgAVuI26Q6itYrG1Y6PZeshAQEBAQEBAQEBAQEBAQEBBh7QQQcCLeqCic68huo6l0ZHcPejO4sOHmMCqd68s7OU1ennDkmvjw5dJVPikbJE4se03BHseIPBYxOyLFltitFqp3k/SVHqgVML2u3ujs5p52JBH1U0Xb7FxTHaPijaW1JpJogNjZnHgGNHu5e88Jp4hh+qIZ153y1o7NjTFBe5F7ueRhrEbhjZYWtu12r1/PHLXs4TG2CjaiZ3XLo5yEaam15BaWaziDiGeAH381ZxV2jd0nDtP6WPee8papWwEBAQEBAQEBAQEBAQEBAQEBAQRDSPJSfZtWpJ7TaYgyxfrcfl4391Fl5durX8RnD6e2Tv491PKs5pghHrGoEN5ZAQdjNaemjqWOqw4xg3FtoDtxeMSByWVZiJ6rGktirkicnZetPM17Q5jg5rhcEbQQeCuOrraLRvD0R6ICAgICAgICAgICAgICAgICDRy1lNlNA+aTBow3ud4WjmSsbW5Y3RZstcVJvbwonK+UpKmZ0spu5x8gNzRyCqTMzO8uUzZbZbzezyoaOSZ4ZE0vedw9zwHNeRG7zHitkty0jeU2ydo72XqJrH8MYvbq52PopIx+7cYuEdP1Lfw35NHtORskkaePdP0svfThNPCcM9plGsu5lTwAvjImjG06oIeBzbvHMFYTSYUNRwzJjjmr1j+0YWLWJvo3zlMMop5T91Ie4SdjHn8nYdbKXFfadpbXhur5LenbtPb6StlWXQCAgICAgICAgICAgICAgICAgrjS7XbIIQcdaR3l3W3/AKvRQZp7Q03F8nStP3VsBfDFQNJEb9FwZp5DbSwAEDtXgF7t99zRyCnrXaHVaPTRgx7eZ7u2slsR6IKw0hZDbBI2aIaschIcBg2THZwB/IqG9durQcT0sUn1K9p7/dFGuINwbEbQRiDussGoidn6AyFW9vSwy73xNcfmt3h63Vys7xEuvwX9THW3vDfWSUQEBAQEBAQEBAQEBAQEBAQU9pTcTlDbugjA6XcfclVcvzOc4pM+v+yN5HaDUQh2BmYD01go47qeniJy1394XgVZdiIMICCK6SgPsDicRLGR1vb2JWF+ylxCInBKrmqFy0rp0bOJydFfc6QDprn/ANq1i+V03DZmdPG/1/KUKReEBAQEBAQEBAQEBAQEBAQEFY6XaK0kEwGLDGf4TrN/7nKvmjrEtHxfH1rf9lfMeWkEYggjqNoULUVtyzEwurIWVG1MDJWbxZw3tePiBViJ3h1+DNGWkXhvr1MIC8Fc6UcsNcWUrDctcJJLbjbuNPPaT6LC8tTxPNEV5IQoKJz6/M1aLsaKCM7CImk/M7vO+pKuUjasQ63TY+TDWv0dVZJxAQEBAQEBAQEBAQEBAQEBBx868iispnRYP+JhO54wvyOHmsL15o2V9VgjNjmvnwouogdG9zHgte0lpBxBGKqOUtWazNZ7w3MiZbmpJNeI3afiYfhcPyPNe1tstaXV3wT07eyf5Nz+pJAO0LoH7w8Et8njZbrZSxeJb7Fr8N477N+TO+gAv9pjPIXJ9AF7zQmnUYo/3Qi2X9IwILKFhudnavFgPkZjfmbdF5NlLPxGtY2p/KDMaSS55LnOJJJ2kk4klRTLRZcs3neUpzEzeNXUBzh9zGQ553Eja1g5n2WWOnNKzoNNObJvPaP+7LrCtumEBAQEBAQEBAQEBAQEBAQEBAQRLPLMxlXeSIiOoAx8L7YB/Pmor4+brHdr9Zoa5vir0t+VTZSyfLTyGOZhY4bjvHFp3jmFWmJidpc9lxXx25bRs0ywFGETMPnsRwTdlzy+g0BGMzMpLmvmhPWEOsY4N8hGI/0x4uuCzpSbLul0N807z0j3/wALgyRkuKmibFC3VaPUneXHeVarWKxtDo8WKuKvLVur1IICAgICAgICAgICAgICAgICAgIPCsoo5W6srGyN4OAI8rryYie7G9K3ja0bo5XaP6GTBjoj/puI+huFhOKsqWTh2C/jb7NKPRlSA3MkzhwJYPZt1j6Me6OOFYd+8/8Af2dugzRoobasDSRvf3z/AFLOMdY8LOPR4adqu4As1oQEBAQEBAQEBAQEBAQEBAQEBAQEBAQEBAQEBAQEBAQEBAQEBAQf/9k="/>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 name="内容占位符 6"/>
          <p:cNvSpPr>
            <a:spLocks noGrp="1"/>
          </p:cNvSpPr>
          <p:nvPr>
            <p:ph idx="1"/>
          </p:nvPr>
        </p:nvSpPr>
        <p:spPr/>
        <p:txBody>
          <a:bodyPr/>
          <a:lstStyle/>
          <a:p>
            <a:r>
              <a:rPr lang="en-US" altLang="zh-CN" dirty="0"/>
              <a:t>PIAS performs </a:t>
            </a:r>
            <a:r>
              <a:rPr lang="en-US" altLang="zh-CN" dirty="0">
                <a:solidFill>
                  <a:srgbClr val="0000CC"/>
                </a:solidFill>
                <a:cs typeface="Times New Roman" panose="02020603050405020304" pitchFamily="18" charset="0"/>
              </a:rPr>
              <a:t>Multi-Level Feedback Queue (MLFQ) </a:t>
            </a:r>
            <a:r>
              <a:rPr lang="en-US" altLang="zh-CN" dirty="0"/>
              <a:t>to emulate Shortest Job First (SJF)</a:t>
            </a:r>
          </a:p>
        </p:txBody>
      </p:sp>
      <p:sp>
        <p:nvSpPr>
          <p:cNvPr id="25" name="圆角矩形 48"/>
          <p:cNvSpPr/>
          <p:nvPr/>
        </p:nvSpPr>
        <p:spPr>
          <a:xfrm>
            <a:off x="685800" y="3798928"/>
            <a:ext cx="7848600" cy="1583689"/>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altLang="zh-CN" sz="2800" dirty="0">
                <a:solidFill>
                  <a:schemeClr val="bg1"/>
                </a:solidFill>
                <a:ea typeface="Corbel" charset="0"/>
                <a:cs typeface="Corbel" charset="0"/>
              </a:rPr>
              <a:t>In general, PIAS short flows finish in higher priority queues while large ones in lower priority queues, emulating SJF, effective for heavy tailed DCN traffic.</a:t>
            </a:r>
          </a:p>
        </p:txBody>
      </p:sp>
      <p:sp>
        <p:nvSpPr>
          <p:cNvPr id="8" name="灯片编号占位符 7"/>
          <p:cNvSpPr>
            <a:spLocks noGrp="1"/>
          </p:cNvSpPr>
          <p:nvPr>
            <p:ph type="sldNum" sz="quarter" idx="12"/>
          </p:nvPr>
        </p:nvSpPr>
        <p:spPr/>
        <p:txBody>
          <a:bodyPr/>
          <a:lstStyle/>
          <a:p>
            <a:fld id="{0C913308-F349-4B6D-A68A-DD1791B4A57B}" type="slidenum">
              <a:rPr lang="zh-CN" altLang="en-US" smtClean="0"/>
              <a:t>25</a:t>
            </a:fld>
            <a:endParaRPr lang="zh-CN" altLang="en-US" dirty="0"/>
          </a:p>
        </p:txBody>
      </p:sp>
    </p:spTree>
    <p:extLst>
      <p:ext uri="{BB962C8B-B14F-4D97-AF65-F5344CB8AC3E}">
        <p14:creationId xmlns:p14="http://schemas.microsoft.com/office/powerpoint/2010/main" val="14851082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7090" y="152400"/>
            <a:ext cx="8229600" cy="1143000"/>
          </a:xfrm>
          <a:ln>
            <a:solidFill>
              <a:schemeClr val="bg1"/>
            </a:solidFill>
          </a:ln>
        </p:spPr>
        <p:txBody>
          <a:bodyPr>
            <a:normAutofit/>
          </a:bodyPr>
          <a:lstStyle/>
          <a:p>
            <a:r>
              <a:rPr lang="en-US" altLang="zh-CN" dirty="0">
                <a:solidFill>
                  <a:srgbClr val="0000CC"/>
                </a:solidFill>
                <a:ea typeface="Corbel" charset="0"/>
                <a:cs typeface="Corbel" charset="0"/>
              </a:rPr>
              <a:t>How to implement PIAS?</a:t>
            </a:r>
            <a:endParaRPr lang="zh-CN" altLang="en-US" dirty="0">
              <a:solidFill>
                <a:srgbClr val="0000CC"/>
              </a:solidFill>
              <a:ea typeface="Corbel" charset="0"/>
              <a:cs typeface="Corbel" charset="0"/>
            </a:endParaRPr>
          </a:p>
        </p:txBody>
      </p:sp>
      <p:sp>
        <p:nvSpPr>
          <p:cNvPr id="204" name="Rectangle 23"/>
          <p:cNvSpPr>
            <a:spLocks noChangeArrowheads="1"/>
          </p:cNvSpPr>
          <p:nvPr/>
        </p:nvSpPr>
        <p:spPr bwMode="auto">
          <a:xfrm>
            <a:off x="2684040" y="3381333"/>
            <a:ext cx="3771528" cy="2895600"/>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prstTxWarp prst="textNoShape">
              <a:avLst/>
            </a:prstTxWarp>
          </a:bodyPr>
          <a:lstStyle/>
          <a:p>
            <a:endParaRPr lang="en-US" sz="2400" dirty="0">
              <a:latin typeface="Corbel" charset="0"/>
              <a:ea typeface="Corbel" charset="0"/>
              <a:cs typeface="Corbel" charset="0"/>
            </a:endParaRPr>
          </a:p>
        </p:txBody>
      </p:sp>
      <p:cxnSp>
        <p:nvCxnSpPr>
          <p:cNvPr id="26" name="直接连接符 25"/>
          <p:cNvCxnSpPr/>
          <p:nvPr/>
        </p:nvCxnSpPr>
        <p:spPr>
          <a:xfrm>
            <a:off x="2246498" y="3741378"/>
            <a:ext cx="43754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flipV="1">
            <a:off x="2279104" y="6049083"/>
            <a:ext cx="438844" cy="769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32" name="Picture 87" descr="server-gray.png"/>
          <p:cNvPicPr>
            <a:picLocks noChangeAspect="1"/>
          </p:cNvPicPr>
          <p:nvPr/>
        </p:nvPicPr>
        <p:blipFill>
          <a:blip r:embed="rId3" cstate="print"/>
          <a:stretch>
            <a:fillRect/>
          </a:stretch>
        </p:blipFill>
        <p:spPr>
          <a:xfrm>
            <a:off x="1470135" y="5547908"/>
            <a:ext cx="915278" cy="974328"/>
          </a:xfrm>
          <a:prstGeom prst="rect">
            <a:avLst/>
          </a:prstGeom>
        </p:spPr>
      </p:pic>
      <p:pic>
        <p:nvPicPr>
          <p:cNvPr id="33" name="Picture 88" descr="server-gray.png"/>
          <p:cNvPicPr>
            <a:picLocks noChangeAspect="1"/>
          </p:cNvPicPr>
          <p:nvPr/>
        </p:nvPicPr>
        <p:blipFill>
          <a:blip r:embed="rId3" cstate="print"/>
          <a:stretch>
            <a:fillRect/>
          </a:stretch>
        </p:blipFill>
        <p:spPr>
          <a:xfrm>
            <a:off x="1501914" y="3254214"/>
            <a:ext cx="915278" cy="974328"/>
          </a:xfrm>
          <a:prstGeom prst="rect">
            <a:avLst/>
          </a:prstGeom>
        </p:spPr>
      </p:pic>
      <p:pic>
        <p:nvPicPr>
          <p:cNvPr id="34" name="Picture 87" descr="server-gray.png"/>
          <p:cNvPicPr>
            <a:picLocks noChangeAspect="1"/>
          </p:cNvPicPr>
          <p:nvPr/>
        </p:nvPicPr>
        <p:blipFill>
          <a:blip r:embed="rId3" cstate="print"/>
          <a:stretch>
            <a:fillRect/>
          </a:stretch>
        </p:blipFill>
        <p:spPr>
          <a:xfrm>
            <a:off x="6910064" y="4679240"/>
            <a:ext cx="915278" cy="974328"/>
          </a:xfrm>
          <a:prstGeom prst="rect">
            <a:avLst/>
          </a:prstGeom>
        </p:spPr>
      </p:pic>
      <p:sp>
        <p:nvSpPr>
          <p:cNvPr id="31" name="矩形 30"/>
          <p:cNvSpPr/>
          <p:nvPr/>
        </p:nvSpPr>
        <p:spPr>
          <a:xfrm>
            <a:off x="3352818" y="3704975"/>
            <a:ext cx="2370235" cy="423992"/>
          </a:xfrm>
          <a:prstGeom prst="rect">
            <a:avLst/>
          </a:prstGeom>
          <a:gradFill>
            <a:gsLst>
              <a:gs pos="0">
                <a:schemeClr val="dk1">
                  <a:tint val="50000"/>
                  <a:satMod val="300000"/>
                </a:schemeClr>
              </a:gs>
              <a:gs pos="35000">
                <a:schemeClr val="dk1">
                  <a:tint val="37000"/>
                  <a:satMod val="300000"/>
                </a:schemeClr>
              </a:gs>
              <a:gs pos="100000">
                <a:schemeClr val="dk1">
                  <a:tint val="15000"/>
                  <a:satMod val="350000"/>
                </a:schemeClr>
              </a:gs>
            </a:gsLst>
            <a:lin ang="16200000" scaled="1"/>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1"/>
                </a:solidFill>
                <a:latin typeface="Corbel" charset="0"/>
                <a:ea typeface="Corbel" charset="0"/>
                <a:cs typeface="Corbel" charset="0"/>
              </a:rPr>
              <a:t>Priority 1</a:t>
            </a:r>
            <a:endParaRPr lang="zh-CN" altLang="en-US" sz="2400" dirty="0">
              <a:solidFill>
                <a:schemeClr val="tx1"/>
              </a:solidFill>
              <a:latin typeface="Corbel" charset="0"/>
              <a:ea typeface="Corbel" charset="0"/>
              <a:cs typeface="Corbel" charset="0"/>
            </a:endParaRPr>
          </a:p>
        </p:txBody>
      </p:sp>
      <p:sp>
        <p:nvSpPr>
          <p:cNvPr id="35" name="矩形 34"/>
          <p:cNvSpPr/>
          <p:nvPr/>
        </p:nvSpPr>
        <p:spPr>
          <a:xfrm>
            <a:off x="3352818" y="4298496"/>
            <a:ext cx="2370235" cy="423992"/>
          </a:xfrm>
          <a:prstGeom prst="rect">
            <a:avLst/>
          </a:prstGeom>
          <a:gradFill>
            <a:gsLst>
              <a:gs pos="0">
                <a:schemeClr val="dk1">
                  <a:tint val="50000"/>
                  <a:satMod val="300000"/>
                </a:schemeClr>
              </a:gs>
              <a:gs pos="35000">
                <a:schemeClr val="dk1">
                  <a:tint val="37000"/>
                  <a:satMod val="300000"/>
                </a:schemeClr>
              </a:gs>
              <a:gs pos="100000">
                <a:schemeClr val="dk1">
                  <a:tint val="15000"/>
                  <a:satMod val="350000"/>
                </a:schemeClr>
              </a:gs>
            </a:gsLst>
            <a:lin ang="16200000" scaled="1"/>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1"/>
                </a:solidFill>
                <a:latin typeface="Corbel" charset="0"/>
                <a:ea typeface="Corbel" charset="0"/>
                <a:cs typeface="Corbel" charset="0"/>
              </a:rPr>
              <a:t>Priority 2</a:t>
            </a:r>
            <a:endParaRPr lang="zh-CN" altLang="en-US" sz="2400" dirty="0">
              <a:solidFill>
                <a:schemeClr val="tx1"/>
              </a:solidFill>
              <a:latin typeface="Corbel" charset="0"/>
              <a:ea typeface="Corbel" charset="0"/>
              <a:cs typeface="Corbel" charset="0"/>
            </a:endParaRPr>
          </a:p>
        </p:txBody>
      </p:sp>
      <p:sp>
        <p:nvSpPr>
          <p:cNvPr id="36" name="矩形 35"/>
          <p:cNvSpPr/>
          <p:nvPr/>
        </p:nvSpPr>
        <p:spPr>
          <a:xfrm>
            <a:off x="3352818" y="5594640"/>
            <a:ext cx="2370235" cy="423992"/>
          </a:xfrm>
          <a:prstGeom prst="rect">
            <a:avLst/>
          </a:prstGeom>
          <a:gradFill>
            <a:gsLst>
              <a:gs pos="0">
                <a:schemeClr val="dk1">
                  <a:tint val="50000"/>
                  <a:satMod val="300000"/>
                </a:schemeClr>
              </a:gs>
              <a:gs pos="35000">
                <a:schemeClr val="dk1">
                  <a:tint val="37000"/>
                  <a:satMod val="300000"/>
                </a:schemeClr>
              </a:gs>
              <a:gs pos="100000">
                <a:schemeClr val="dk1">
                  <a:tint val="15000"/>
                  <a:satMod val="350000"/>
                </a:schemeClr>
              </a:gs>
            </a:gsLst>
            <a:lin ang="16200000" scaled="1"/>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1"/>
                </a:solidFill>
                <a:latin typeface="Corbel" charset="0"/>
                <a:ea typeface="Corbel" charset="0"/>
                <a:cs typeface="Corbel" charset="0"/>
              </a:rPr>
              <a:t>Priority K</a:t>
            </a:r>
            <a:endParaRPr lang="zh-CN" altLang="en-US" sz="2400" dirty="0">
              <a:solidFill>
                <a:schemeClr val="tx1"/>
              </a:solidFill>
              <a:latin typeface="Corbel" charset="0"/>
              <a:ea typeface="Corbel" charset="0"/>
              <a:cs typeface="Corbel" charset="0"/>
            </a:endParaRPr>
          </a:p>
        </p:txBody>
      </p:sp>
      <p:sp>
        <p:nvSpPr>
          <p:cNvPr id="37" name="TextBox 36"/>
          <p:cNvSpPr txBox="1"/>
          <p:nvPr/>
        </p:nvSpPr>
        <p:spPr>
          <a:xfrm>
            <a:off x="4295328" y="4946568"/>
            <a:ext cx="591829" cy="400110"/>
          </a:xfrm>
          <a:prstGeom prst="rect">
            <a:avLst/>
          </a:prstGeom>
          <a:noFill/>
        </p:spPr>
        <p:txBody>
          <a:bodyPr wrap="none" rtlCol="0">
            <a:spAutoFit/>
          </a:bodyPr>
          <a:lstStyle/>
          <a:p>
            <a:r>
              <a:rPr lang="en-US" altLang="zh-CN" sz="2000" dirty="0">
                <a:latin typeface="Corbel" charset="0"/>
                <a:ea typeface="Corbel" charset="0"/>
                <a:cs typeface="Corbel" charset="0"/>
              </a:rPr>
              <a:t>……</a:t>
            </a:r>
            <a:endParaRPr lang="zh-CN" altLang="en-US" sz="2000" dirty="0">
              <a:latin typeface="Corbel" charset="0"/>
              <a:ea typeface="Corbel" charset="0"/>
              <a:cs typeface="Corbel" charset="0"/>
            </a:endParaRPr>
          </a:p>
        </p:txBody>
      </p:sp>
      <p:cxnSp>
        <p:nvCxnSpPr>
          <p:cNvPr id="38" name="肘形连接符 37"/>
          <p:cNvCxnSpPr>
            <a:stCxn id="31" idx="3"/>
            <a:endCxn id="35" idx="1"/>
          </p:cNvCxnSpPr>
          <p:nvPr/>
        </p:nvCxnSpPr>
        <p:spPr>
          <a:xfrm flipH="1">
            <a:off x="3352818" y="3916971"/>
            <a:ext cx="2370235" cy="593521"/>
          </a:xfrm>
          <a:prstGeom prst="bentConnector5">
            <a:avLst>
              <a:gd name="adj1" fmla="val -9645"/>
              <a:gd name="adj2" fmla="val 50000"/>
              <a:gd name="adj3" fmla="val 109645"/>
            </a:avLst>
          </a:prstGeom>
          <a:ln w="25400">
            <a:solidFill>
              <a:srgbClr val="0000CC"/>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9" name="肘形连接符 38"/>
          <p:cNvCxnSpPr/>
          <p:nvPr/>
        </p:nvCxnSpPr>
        <p:spPr>
          <a:xfrm flipH="1">
            <a:off x="3352818" y="4510492"/>
            <a:ext cx="2370235" cy="593521"/>
          </a:xfrm>
          <a:prstGeom prst="bentConnector5">
            <a:avLst>
              <a:gd name="adj1" fmla="val -9645"/>
              <a:gd name="adj2" fmla="val 50000"/>
              <a:gd name="adj3" fmla="val 109645"/>
            </a:avLst>
          </a:prstGeom>
          <a:ln w="25400">
            <a:solidFill>
              <a:srgbClr val="0000CC"/>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40" name="肘形连接符 39"/>
          <p:cNvCxnSpPr/>
          <p:nvPr/>
        </p:nvCxnSpPr>
        <p:spPr>
          <a:xfrm flipH="1">
            <a:off x="3365253" y="5209431"/>
            <a:ext cx="2370235" cy="593521"/>
          </a:xfrm>
          <a:prstGeom prst="bentConnector5">
            <a:avLst>
              <a:gd name="adj1" fmla="val -9645"/>
              <a:gd name="adj2" fmla="val 50000"/>
              <a:gd name="adj3" fmla="val 109645"/>
            </a:avLst>
          </a:prstGeom>
          <a:ln w="25400">
            <a:solidFill>
              <a:srgbClr val="0000CC"/>
            </a:solidFill>
            <a:tailEnd type="stealth" w="lg" len="lg"/>
          </a:ln>
        </p:spPr>
        <p:style>
          <a:lnRef idx="1">
            <a:schemeClr val="accent1"/>
          </a:lnRef>
          <a:fillRef idx="0">
            <a:schemeClr val="accent1"/>
          </a:fillRef>
          <a:effectRef idx="0">
            <a:schemeClr val="accent1"/>
          </a:effectRef>
          <a:fontRef idx="minor">
            <a:schemeClr val="tx1"/>
          </a:fontRef>
        </p:style>
      </p:cxnSp>
      <p:grpSp>
        <p:nvGrpSpPr>
          <p:cNvPr id="41" name="Group 40"/>
          <p:cNvGrpSpPr/>
          <p:nvPr/>
        </p:nvGrpSpPr>
        <p:grpSpPr>
          <a:xfrm>
            <a:off x="6253831" y="4713087"/>
            <a:ext cx="705793" cy="762000"/>
            <a:chOff x="6897409" y="2819400"/>
            <a:chExt cx="705793" cy="762000"/>
          </a:xfrm>
        </p:grpSpPr>
        <p:cxnSp>
          <p:nvCxnSpPr>
            <p:cNvPr id="42" name="Straight Connector 19"/>
            <p:cNvCxnSpPr/>
            <p:nvPr/>
          </p:nvCxnSpPr>
          <p:spPr>
            <a:xfrm>
              <a:off x="6897410" y="2819400"/>
              <a:ext cx="0" cy="762000"/>
            </a:xfrm>
            <a:prstGeom prst="line">
              <a:avLst/>
            </a:prstGeom>
          </p:spPr>
          <p:style>
            <a:lnRef idx="3">
              <a:schemeClr val="dk1"/>
            </a:lnRef>
            <a:fillRef idx="0">
              <a:schemeClr val="dk1"/>
            </a:fillRef>
            <a:effectRef idx="2">
              <a:schemeClr val="dk1"/>
            </a:effectRef>
            <a:fontRef idx="minor">
              <a:schemeClr val="tx1"/>
            </a:fontRef>
          </p:style>
        </p:cxnSp>
        <p:cxnSp>
          <p:nvCxnSpPr>
            <p:cNvPr id="43" name="Straight Arrow Connector 39"/>
            <p:cNvCxnSpPr/>
            <p:nvPr/>
          </p:nvCxnSpPr>
          <p:spPr>
            <a:xfrm>
              <a:off x="6897409" y="3204927"/>
              <a:ext cx="705793" cy="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grpSp>
      <p:cxnSp>
        <p:nvCxnSpPr>
          <p:cNvPr id="44" name="直接箭头连接符 43"/>
          <p:cNvCxnSpPr/>
          <p:nvPr/>
        </p:nvCxnSpPr>
        <p:spPr>
          <a:xfrm>
            <a:off x="2855168" y="3916971"/>
            <a:ext cx="497650" cy="0"/>
          </a:xfrm>
          <a:prstGeom prst="straightConnector1">
            <a:avLst/>
          </a:prstGeom>
          <a:ln w="25400">
            <a:solidFill>
              <a:srgbClr val="0000CC"/>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46" name="直接箭头连接符 45"/>
          <p:cNvCxnSpPr/>
          <p:nvPr/>
        </p:nvCxnSpPr>
        <p:spPr>
          <a:xfrm>
            <a:off x="5735488" y="3848991"/>
            <a:ext cx="497650" cy="0"/>
          </a:xfrm>
          <a:prstGeom prst="straightConnector1">
            <a:avLst/>
          </a:prstGeom>
          <a:ln w="25400">
            <a:solidFill>
              <a:srgbClr val="0000CC"/>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47" name="直接箭头连接符 46"/>
          <p:cNvCxnSpPr/>
          <p:nvPr/>
        </p:nvCxnSpPr>
        <p:spPr>
          <a:xfrm>
            <a:off x="5735488" y="4425055"/>
            <a:ext cx="497650" cy="0"/>
          </a:xfrm>
          <a:prstGeom prst="straightConnector1">
            <a:avLst/>
          </a:prstGeom>
          <a:ln w="25400">
            <a:solidFill>
              <a:srgbClr val="0000CC"/>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48" name="直接箭头连接符 47"/>
          <p:cNvCxnSpPr/>
          <p:nvPr/>
        </p:nvCxnSpPr>
        <p:spPr>
          <a:xfrm>
            <a:off x="5722549" y="5793207"/>
            <a:ext cx="497650" cy="0"/>
          </a:xfrm>
          <a:prstGeom prst="straightConnector1">
            <a:avLst/>
          </a:prstGeom>
          <a:ln w="25400">
            <a:solidFill>
              <a:srgbClr val="0000CC"/>
            </a:solidFill>
            <a:tailEnd type="stealth" w="lg" len="lg"/>
          </a:ln>
        </p:spPr>
        <p:style>
          <a:lnRef idx="1">
            <a:schemeClr val="accent1"/>
          </a:lnRef>
          <a:fillRef idx="0">
            <a:schemeClr val="accent1"/>
          </a:fillRef>
          <a:effectRef idx="0">
            <a:schemeClr val="accent1"/>
          </a:effectRef>
          <a:fontRef idx="minor">
            <a:schemeClr val="tx1"/>
          </a:fontRef>
        </p:style>
      </p:cxnSp>
      <p:sp>
        <p:nvSpPr>
          <p:cNvPr id="5" name="Rectangular Callout 4"/>
          <p:cNvSpPr/>
          <p:nvPr/>
        </p:nvSpPr>
        <p:spPr>
          <a:xfrm>
            <a:off x="5080762" y="2472822"/>
            <a:ext cx="2674789" cy="691260"/>
          </a:xfrm>
          <a:prstGeom prst="wedgeRectCallout">
            <a:avLst>
              <a:gd name="adj1" fmla="val -44617"/>
              <a:gd name="adj2" fmla="val 112626"/>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000" dirty="0">
                <a:ea typeface="Corbel" charset="0"/>
                <a:cs typeface="Corbel" charset="0"/>
              </a:rPr>
              <a:t>Requires switch to keep per-flow state</a:t>
            </a:r>
          </a:p>
        </p:txBody>
      </p:sp>
      <p:sp>
        <p:nvSpPr>
          <p:cNvPr id="6" name="灯片编号占位符 5"/>
          <p:cNvSpPr>
            <a:spLocks noGrp="1"/>
          </p:cNvSpPr>
          <p:nvPr>
            <p:ph type="sldNum" sz="quarter" idx="12"/>
          </p:nvPr>
        </p:nvSpPr>
        <p:spPr/>
        <p:txBody>
          <a:bodyPr/>
          <a:lstStyle/>
          <a:p>
            <a:fld id="{0C913308-F349-4B6D-A68A-DD1791B4A57B}" type="slidenum">
              <a:rPr lang="zh-CN" altLang="en-US" smtClean="0"/>
              <a:t>26</a:t>
            </a:fld>
            <a:endParaRPr lang="zh-CN" altLang="en-US" dirty="0"/>
          </a:p>
        </p:txBody>
      </p:sp>
      <p:sp>
        <p:nvSpPr>
          <p:cNvPr id="3" name="内容占位符 2"/>
          <p:cNvSpPr>
            <a:spLocks noGrp="1"/>
          </p:cNvSpPr>
          <p:nvPr>
            <p:ph idx="1"/>
          </p:nvPr>
        </p:nvSpPr>
        <p:spPr/>
        <p:txBody>
          <a:bodyPr/>
          <a:lstStyle/>
          <a:p>
            <a:r>
              <a:rPr lang="en-US" altLang="zh-CN" dirty="0"/>
              <a:t>Implementing MLFQ at switch directly </a:t>
            </a:r>
            <a:r>
              <a:rPr lang="en-US" altLang="zh-CN" dirty="0">
                <a:solidFill>
                  <a:srgbClr val="FF0000"/>
                </a:solidFill>
              </a:rPr>
              <a:t>not scalable</a:t>
            </a:r>
            <a:endParaRPr lang="zh-CN" altLang="en-US" dirty="0">
              <a:solidFill>
                <a:srgbClr val="FF0000"/>
              </a:solidFill>
            </a:endParaRPr>
          </a:p>
        </p:txBody>
      </p:sp>
    </p:spTree>
    <p:extLst>
      <p:ext uri="{BB962C8B-B14F-4D97-AF65-F5344CB8AC3E}">
        <p14:creationId xmlns:p14="http://schemas.microsoft.com/office/powerpoint/2010/main" val="13281255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7090" y="152400"/>
            <a:ext cx="8229600" cy="1143000"/>
          </a:xfrm>
          <a:ln>
            <a:solidFill>
              <a:schemeClr val="bg1"/>
            </a:solidFill>
          </a:ln>
        </p:spPr>
        <p:txBody>
          <a:bodyPr>
            <a:normAutofit/>
          </a:bodyPr>
          <a:lstStyle/>
          <a:p>
            <a:r>
              <a:rPr lang="en-US" altLang="zh-CN" dirty="0">
                <a:solidFill>
                  <a:srgbClr val="0000CC"/>
                </a:solidFill>
                <a:ea typeface="Corbel" charset="0"/>
                <a:cs typeface="Corbel" charset="0"/>
              </a:rPr>
              <a:t>How to implement PIAS?</a:t>
            </a:r>
            <a:endParaRPr lang="zh-CN" altLang="en-US" dirty="0">
              <a:solidFill>
                <a:srgbClr val="0000CC"/>
              </a:solidFill>
              <a:ea typeface="Corbel" charset="0"/>
              <a:cs typeface="Corbel" charset="0"/>
            </a:endParaRPr>
          </a:p>
        </p:txBody>
      </p:sp>
      <p:sp>
        <p:nvSpPr>
          <p:cNvPr id="204" name="Rectangle 23"/>
          <p:cNvSpPr>
            <a:spLocks noChangeArrowheads="1"/>
          </p:cNvSpPr>
          <p:nvPr/>
        </p:nvSpPr>
        <p:spPr bwMode="auto">
          <a:xfrm>
            <a:off x="2684040" y="3381333"/>
            <a:ext cx="3771528" cy="2895600"/>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prstTxWarp prst="textNoShape">
              <a:avLst/>
            </a:prstTxWarp>
          </a:bodyPr>
          <a:lstStyle/>
          <a:p>
            <a:endParaRPr lang="en-US" sz="2400" dirty="0">
              <a:latin typeface="Corbel" charset="0"/>
              <a:ea typeface="Corbel" charset="0"/>
              <a:cs typeface="Corbel" charset="0"/>
            </a:endParaRPr>
          </a:p>
        </p:txBody>
      </p:sp>
      <p:cxnSp>
        <p:nvCxnSpPr>
          <p:cNvPr id="26" name="直接连接符 25"/>
          <p:cNvCxnSpPr/>
          <p:nvPr/>
        </p:nvCxnSpPr>
        <p:spPr>
          <a:xfrm>
            <a:off x="2246498" y="3741378"/>
            <a:ext cx="43754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flipV="1">
            <a:off x="2279104" y="6049083"/>
            <a:ext cx="438844" cy="769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32" name="Picture 87" descr="server-gray.png"/>
          <p:cNvPicPr>
            <a:picLocks noChangeAspect="1"/>
          </p:cNvPicPr>
          <p:nvPr/>
        </p:nvPicPr>
        <p:blipFill>
          <a:blip r:embed="rId3" cstate="print"/>
          <a:stretch>
            <a:fillRect/>
          </a:stretch>
        </p:blipFill>
        <p:spPr>
          <a:xfrm>
            <a:off x="1470135" y="5547908"/>
            <a:ext cx="915278" cy="974328"/>
          </a:xfrm>
          <a:prstGeom prst="rect">
            <a:avLst/>
          </a:prstGeom>
        </p:spPr>
      </p:pic>
      <p:pic>
        <p:nvPicPr>
          <p:cNvPr id="33" name="Picture 88" descr="server-gray.png"/>
          <p:cNvPicPr>
            <a:picLocks noChangeAspect="1"/>
          </p:cNvPicPr>
          <p:nvPr/>
        </p:nvPicPr>
        <p:blipFill>
          <a:blip r:embed="rId3" cstate="print"/>
          <a:stretch>
            <a:fillRect/>
          </a:stretch>
        </p:blipFill>
        <p:spPr>
          <a:xfrm>
            <a:off x="1501914" y="3254214"/>
            <a:ext cx="915278" cy="974328"/>
          </a:xfrm>
          <a:prstGeom prst="rect">
            <a:avLst/>
          </a:prstGeom>
        </p:spPr>
      </p:pic>
      <p:pic>
        <p:nvPicPr>
          <p:cNvPr id="34" name="Picture 87" descr="server-gray.png"/>
          <p:cNvPicPr>
            <a:picLocks noChangeAspect="1"/>
          </p:cNvPicPr>
          <p:nvPr/>
        </p:nvPicPr>
        <p:blipFill>
          <a:blip r:embed="rId3" cstate="print"/>
          <a:stretch>
            <a:fillRect/>
          </a:stretch>
        </p:blipFill>
        <p:spPr>
          <a:xfrm>
            <a:off x="6910064" y="4679240"/>
            <a:ext cx="915278" cy="974328"/>
          </a:xfrm>
          <a:prstGeom prst="rect">
            <a:avLst/>
          </a:prstGeom>
        </p:spPr>
      </p:pic>
      <p:sp>
        <p:nvSpPr>
          <p:cNvPr id="31" name="矩形 30"/>
          <p:cNvSpPr/>
          <p:nvPr/>
        </p:nvSpPr>
        <p:spPr>
          <a:xfrm>
            <a:off x="3352818" y="3704975"/>
            <a:ext cx="2370235" cy="423992"/>
          </a:xfrm>
          <a:prstGeom prst="rect">
            <a:avLst/>
          </a:prstGeom>
          <a:gradFill>
            <a:gsLst>
              <a:gs pos="0">
                <a:schemeClr val="dk1">
                  <a:tint val="50000"/>
                  <a:satMod val="300000"/>
                </a:schemeClr>
              </a:gs>
              <a:gs pos="35000">
                <a:schemeClr val="dk1">
                  <a:tint val="37000"/>
                  <a:satMod val="300000"/>
                </a:schemeClr>
              </a:gs>
              <a:gs pos="100000">
                <a:schemeClr val="dk1">
                  <a:tint val="15000"/>
                  <a:satMod val="350000"/>
                </a:schemeClr>
              </a:gs>
            </a:gsLst>
            <a:lin ang="16200000" scaled="1"/>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1"/>
                </a:solidFill>
                <a:latin typeface="Corbel" charset="0"/>
                <a:ea typeface="Corbel" charset="0"/>
                <a:cs typeface="Corbel" charset="0"/>
              </a:rPr>
              <a:t>Priority 1</a:t>
            </a:r>
            <a:endParaRPr lang="zh-CN" altLang="en-US" sz="2400" dirty="0">
              <a:solidFill>
                <a:schemeClr val="tx1"/>
              </a:solidFill>
              <a:latin typeface="Corbel" charset="0"/>
              <a:ea typeface="Corbel" charset="0"/>
              <a:cs typeface="Corbel" charset="0"/>
            </a:endParaRPr>
          </a:p>
        </p:txBody>
      </p:sp>
      <p:sp>
        <p:nvSpPr>
          <p:cNvPr id="35" name="矩形 34"/>
          <p:cNvSpPr/>
          <p:nvPr/>
        </p:nvSpPr>
        <p:spPr>
          <a:xfrm>
            <a:off x="3352818" y="4298496"/>
            <a:ext cx="2370235" cy="423992"/>
          </a:xfrm>
          <a:prstGeom prst="rect">
            <a:avLst/>
          </a:prstGeom>
          <a:gradFill>
            <a:gsLst>
              <a:gs pos="0">
                <a:schemeClr val="dk1">
                  <a:tint val="50000"/>
                  <a:satMod val="300000"/>
                </a:schemeClr>
              </a:gs>
              <a:gs pos="35000">
                <a:schemeClr val="dk1">
                  <a:tint val="37000"/>
                  <a:satMod val="300000"/>
                </a:schemeClr>
              </a:gs>
              <a:gs pos="100000">
                <a:schemeClr val="dk1">
                  <a:tint val="15000"/>
                  <a:satMod val="350000"/>
                </a:schemeClr>
              </a:gs>
            </a:gsLst>
            <a:lin ang="16200000" scaled="1"/>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1"/>
                </a:solidFill>
                <a:latin typeface="Corbel" charset="0"/>
                <a:ea typeface="Corbel" charset="0"/>
                <a:cs typeface="Corbel" charset="0"/>
              </a:rPr>
              <a:t>Priority 2</a:t>
            </a:r>
            <a:endParaRPr lang="zh-CN" altLang="en-US" sz="2400" dirty="0">
              <a:solidFill>
                <a:schemeClr val="tx1"/>
              </a:solidFill>
              <a:latin typeface="Corbel" charset="0"/>
              <a:ea typeface="Corbel" charset="0"/>
              <a:cs typeface="Corbel" charset="0"/>
            </a:endParaRPr>
          </a:p>
        </p:txBody>
      </p:sp>
      <p:sp>
        <p:nvSpPr>
          <p:cNvPr id="36" name="矩形 35"/>
          <p:cNvSpPr/>
          <p:nvPr/>
        </p:nvSpPr>
        <p:spPr>
          <a:xfrm>
            <a:off x="3352818" y="5594640"/>
            <a:ext cx="2370235" cy="423992"/>
          </a:xfrm>
          <a:prstGeom prst="rect">
            <a:avLst/>
          </a:prstGeom>
          <a:gradFill>
            <a:gsLst>
              <a:gs pos="0">
                <a:schemeClr val="dk1">
                  <a:tint val="50000"/>
                  <a:satMod val="300000"/>
                </a:schemeClr>
              </a:gs>
              <a:gs pos="35000">
                <a:schemeClr val="dk1">
                  <a:tint val="37000"/>
                  <a:satMod val="300000"/>
                </a:schemeClr>
              </a:gs>
              <a:gs pos="100000">
                <a:schemeClr val="dk1">
                  <a:tint val="15000"/>
                  <a:satMod val="350000"/>
                </a:schemeClr>
              </a:gs>
            </a:gsLst>
            <a:lin ang="16200000" scaled="1"/>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1"/>
                </a:solidFill>
                <a:latin typeface="Corbel" charset="0"/>
                <a:ea typeface="Corbel" charset="0"/>
                <a:cs typeface="Corbel" charset="0"/>
              </a:rPr>
              <a:t>Priority K</a:t>
            </a:r>
            <a:endParaRPr lang="zh-CN" altLang="en-US" sz="2400" dirty="0">
              <a:solidFill>
                <a:schemeClr val="tx1"/>
              </a:solidFill>
              <a:latin typeface="Corbel" charset="0"/>
              <a:ea typeface="Corbel" charset="0"/>
              <a:cs typeface="Corbel" charset="0"/>
            </a:endParaRPr>
          </a:p>
        </p:txBody>
      </p:sp>
      <p:sp>
        <p:nvSpPr>
          <p:cNvPr id="37" name="TextBox 36"/>
          <p:cNvSpPr txBox="1"/>
          <p:nvPr/>
        </p:nvSpPr>
        <p:spPr>
          <a:xfrm>
            <a:off x="4295328" y="4946568"/>
            <a:ext cx="591829" cy="400110"/>
          </a:xfrm>
          <a:prstGeom prst="rect">
            <a:avLst/>
          </a:prstGeom>
          <a:noFill/>
        </p:spPr>
        <p:txBody>
          <a:bodyPr wrap="none" rtlCol="0">
            <a:spAutoFit/>
          </a:bodyPr>
          <a:lstStyle/>
          <a:p>
            <a:r>
              <a:rPr lang="en-US" altLang="zh-CN" sz="2000" dirty="0">
                <a:latin typeface="Corbel" charset="0"/>
                <a:ea typeface="Corbel" charset="0"/>
                <a:cs typeface="Corbel" charset="0"/>
              </a:rPr>
              <a:t>……</a:t>
            </a:r>
            <a:endParaRPr lang="zh-CN" altLang="en-US" sz="2000" dirty="0">
              <a:latin typeface="Corbel" charset="0"/>
              <a:ea typeface="Corbel" charset="0"/>
              <a:cs typeface="Corbel" charset="0"/>
            </a:endParaRPr>
          </a:p>
        </p:txBody>
      </p:sp>
      <p:cxnSp>
        <p:nvCxnSpPr>
          <p:cNvPr id="38" name="肘形连接符 37"/>
          <p:cNvCxnSpPr>
            <a:stCxn id="31" idx="3"/>
            <a:endCxn id="35" idx="1"/>
          </p:cNvCxnSpPr>
          <p:nvPr/>
        </p:nvCxnSpPr>
        <p:spPr>
          <a:xfrm flipH="1">
            <a:off x="3352818" y="3916971"/>
            <a:ext cx="2370235" cy="593521"/>
          </a:xfrm>
          <a:prstGeom prst="bentConnector5">
            <a:avLst>
              <a:gd name="adj1" fmla="val -9645"/>
              <a:gd name="adj2" fmla="val 50000"/>
              <a:gd name="adj3" fmla="val 109645"/>
            </a:avLst>
          </a:prstGeom>
          <a:ln w="25400">
            <a:solidFill>
              <a:srgbClr val="0000CC"/>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9" name="肘形连接符 38"/>
          <p:cNvCxnSpPr/>
          <p:nvPr/>
        </p:nvCxnSpPr>
        <p:spPr>
          <a:xfrm flipH="1">
            <a:off x="3352818" y="4510492"/>
            <a:ext cx="2370235" cy="593521"/>
          </a:xfrm>
          <a:prstGeom prst="bentConnector5">
            <a:avLst>
              <a:gd name="adj1" fmla="val -9645"/>
              <a:gd name="adj2" fmla="val 50000"/>
              <a:gd name="adj3" fmla="val 109645"/>
            </a:avLst>
          </a:prstGeom>
          <a:ln w="25400">
            <a:solidFill>
              <a:srgbClr val="0000CC"/>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40" name="肘形连接符 39"/>
          <p:cNvCxnSpPr/>
          <p:nvPr/>
        </p:nvCxnSpPr>
        <p:spPr>
          <a:xfrm flipH="1">
            <a:off x="3365253" y="5209431"/>
            <a:ext cx="2370235" cy="593521"/>
          </a:xfrm>
          <a:prstGeom prst="bentConnector5">
            <a:avLst>
              <a:gd name="adj1" fmla="val -9645"/>
              <a:gd name="adj2" fmla="val 50000"/>
              <a:gd name="adj3" fmla="val 109645"/>
            </a:avLst>
          </a:prstGeom>
          <a:ln w="25400">
            <a:solidFill>
              <a:srgbClr val="0000CC"/>
            </a:solidFill>
            <a:tailEnd type="stealth" w="lg" len="lg"/>
          </a:ln>
        </p:spPr>
        <p:style>
          <a:lnRef idx="1">
            <a:schemeClr val="accent1"/>
          </a:lnRef>
          <a:fillRef idx="0">
            <a:schemeClr val="accent1"/>
          </a:fillRef>
          <a:effectRef idx="0">
            <a:schemeClr val="accent1"/>
          </a:effectRef>
          <a:fontRef idx="minor">
            <a:schemeClr val="tx1"/>
          </a:fontRef>
        </p:style>
      </p:cxnSp>
      <p:grpSp>
        <p:nvGrpSpPr>
          <p:cNvPr id="41" name="Group 40"/>
          <p:cNvGrpSpPr/>
          <p:nvPr/>
        </p:nvGrpSpPr>
        <p:grpSpPr>
          <a:xfrm>
            <a:off x="6253831" y="4713087"/>
            <a:ext cx="705793" cy="762000"/>
            <a:chOff x="6897409" y="2819400"/>
            <a:chExt cx="705793" cy="762000"/>
          </a:xfrm>
        </p:grpSpPr>
        <p:cxnSp>
          <p:nvCxnSpPr>
            <p:cNvPr id="42" name="Straight Connector 19"/>
            <p:cNvCxnSpPr/>
            <p:nvPr/>
          </p:nvCxnSpPr>
          <p:spPr>
            <a:xfrm>
              <a:off x="6897410" y="2819400"/>
              <a:ext cx="0" cy="762000"/>
            </a:xfrm>
            <a:prstGeom prst="line">
              <a:avLst/>
            </a:prstGeom>
          </p:spPr>
          <p:style>
            <a:lnRef idx="3">
              <a:schemeClr val="dk1"/>
            </a:lnRef>
            <a:fillRef idx="0">
              <a:schemeClr val="dk1"/>
            </a:fillRef>
            <a:effectRef idx="2">
              <a:schemeClr val="dk1"/>
            </a:effectRef>
            <a:fontRef idx="minor">
              <a:schemeClr val="tx1"/>
            </a:fontRef>
          </p:style>
        </p:cxnSp>
        <p:cxnSp>
          <p:nvCxnSpPr>
            <p:cNvPr id="43" name="Straight Arrow Connector 39"/>
            <p:cNvCxnSpPr/>
            <p:nvPr/>
          </p:nvCxnSpPr>
          <p:spPr>
            <a:xfrm>
              <a:off x="6897409" y="3204927"/>
              <a:ext cx="705793" cy="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grpSp>
      <p:cxnSp>
        <p:nvCxnSpPr>
          <p:cNvPr id="44" name="直接箭头连接符 43"/>
          <p:cNvCxnSpPr/>
          <p:nvPr/>
        </p:nvCxnSpPr>
        <p:spPr>
          <a:xfrm>
            <a:off x="2855168" y="3916971"/>
            <a:ext cx="497650" cy="0"/>
          </a:xfrm>
          <a:prstGeom prst="straightConnector1">
            <a:avLst/>
          </a:prstGeom>
          <a:ln w="25400">
            <a:solidFill>
              <a:srgbClr val="0000CC"/>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46" name="直接箭头连接符 45"/>
          <p:cNvCxnSpPr/>
          <p:nvPr/>
        </p:nvCxnSpPr>
        <p:spPr>
          <a:xfrm>
            <a:off x="5735488" y="3848991"/>
            <a:ext cx="497650" cy="0"/>
          </a:xfrm>
          <a:prstGeom prst="straightConnector1">
            <a:avLst/>
          </a:prstGeom>
          <a:ln w="25400">
            <a:solidFill>
              <a:srgbClr val="0000CC"/>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47" name="直接箭头连接符 46"/>
          <p:cNvCxnSpPr/>
          <p:nvPr/>
        </p:nvCxnSpPr>
        <p:spPr>
          <a:xfrm>
            <a:off x="5735488" y="4425055"/>
            <a:ext cx="497650" cy="0"/>
          </a:xfrm>
          <a:prstGeom prst="straightConnector1">
            <a:avLst/>
          </a:prstGeom>
          <a:ln w="25400">
            <a:solidFill>
              <a:srgbClr val="0000CC"/>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48" name="直接箭头连接符 47"/>
          <p:cNvCxnSpPr/>
          <p:nvPr/>
        </p:nvCxnSpPr>
        <p:spPr>
          <a:xfrm>
            <a:off x="5722549" y="5793207"/>
            <a:ext cx="497650" cy="0"/>
          </a:xfrm>
          <a:prstGeom prst="straightConnector1">
            <a:avLst/>
          </a:prstGeom>
          <a:ln w="25400">
            <a:solidFill>
              <a:srgbClr val="0000CC"/>
            </a:solidFill>
            <a:tailEnd type="stealth" w="lg" len="lg"/>
          </a:ln>
        </p:spPr>
        <p:style>
          <a:lnRef idx="1">
            <a:schemeClr val="accent1"/>
          </a:lnRef>
          <a:fillRef idx="0">
            <a:schemeClr val="accent1"/>
          </a:fillRef>
          <a:effectRef idx="0">
            <a:schemeClr val="accent1"/>
          </a:effectRef>
          <a:fontRef idx="minor">
            <a:schemeClr val="tx1"/>
          </a:fontRef>
        </p:style>
      </p:cxnSp>
      <p:sp>
        <p:nvSpPr>
          <p:cNvPr id="95" name="内容占位符 2"/>
          <p:cNvSpPr>
            <a:spLocks noGrp="1"/>
          </p:cNvSpPr>
          <p:nvPr>
            <p:ph idx="1"/>
          </p:nvPr>
        </p:nvSpPr>
        <p:spPr>
          <a:xfrm>
            <a:off x="457200" y="1124744"/>
            <a:ext cx="8291264" cy="4525963"/>
          </a:xfrm>
        </p:spPr>
        <p:txBody>
          <a:bodyPr/>
          <a:lstStyle/>
          <a:p>
            <a:r>
              <a:rPr lang="en-US" altLang="zh-CN" dirty="0">
                <a:solidFill>
                  <a:srgbClr val="0000CC"/>
                </a:solidFill>
                <a:ea typeface="Corbel" charset="0"/>
                <a:cs typeface="Corbel" charset="0"/>
              </a:rPr>
              <a:t>Decoupling</a:t>
            </a:r>
            <a:r>
              <a:rPr lang="en-US" altLang="zh-CN" dirty="0">
                <a:solidFill>
                  <a:srgbClr val="00B050"/>
                </a:solidFill>
                <a:ea typeface="Corbel" charset="0"/>
                <a:cs typeface="Calibri" panose="020F0502020204030204" pitchFamily="34" charset="0"/>
              </a:rPr>
              <a:t> </a:t>
            </a:r>
            <a:r>
              <a:rPr lang="en-US" altLang="zh-CN" dirty="0">
                <a:ea typeface="Corbel" charset="0"/>
                <a:cs typeface="Calibri" panose="020F0502020204030204" pitchFamily="34" charset="0"/>
              </a:rPr>
              <a:t>MLFQ</a:t>
            </a:r>
          </a:p>
          <a:p>
            <a:pPr lvl="1">
              <a:buFont typeface="Wingdings" charset="2"/>
              <a:buChar char="Ø"/>
            </a:pPr>
            <a:r>
              <a:rPr lang="en-US" altLang="zh-CN" sz="2400" dirty="0">
                <a:ea typeface="Corbel" charset="0"/>
                <a:cs typeface="Calibri" panose="020F0502020204030204" pitchFamily="34" charset="0"/>
              </a:rPr>
              <a:t>Stateless</a:t>
            </a:r>
            <a:r>
              <a:rPr lang="en-US" altLang="zh-CN" sz="2400" dirty="0">
                <a:solidFill>
                  <a:srgbClr val="C00000"/>
                </a:solidFill>
                <a:ea typeface="Corbel" charset="0"/>
                <a:cs typeface="Calibri" panose="020F0502020204030204" pitchFamily="34" charset="0"/>
              </a:rPr>
              <a:t> </a:t>
            </a:r>
            <a:r>
              <a:rPr lang="en-US" altLang="zh-CN" sz="2400" dirty="0">
                <a:solidFill>
                  <a:srgbClr val="0000CC"/>
                </a:solidFill>
                <a:ea typeface="Corbel" charset="0"/>
                <a:cs typeface="Corbel" charset="0"/>
              </a:rPr>
              <a:t>Priority Queueing </a:t>
            </a:r>
            <a:r>
              <a:rPr lang="en-US" altLang="zh-CN" sz="2400" dirty="0">
                <a:ea typeface="Corbel" charset="0"/>
                <a:cs typeface="Calibri" panose="020F0502020204030204" pitchFamily="34" charset="0"/>
              </a:rPr>
              <a:t>at the switch (a built-in function) </a:t>
            </a:r>
          </a:p>
          <a:p>
            <a:pPr lvl="1">
              <a:buFont typeface="Wingdings" charset="2"/>
              <a:buChar char="Ø"/>
            </a:pPr>
            <a:r>
              <a:rPr lang="en-US" altLang="zh-CN" sz="2400" dirty="0" err="1">
                <a:ea typeface="Corbel" charset="0"/>
                <a:cs typeface="Calibri" panose="020F0502020204030204" pitchFamily="34" charset="0"/>
              </a:rPr>
              <a:t>Stateful</a:t>
            </a:r>
            <a:r>
              <a:rPr lang="en-US" altLang="zh-CN" sz="2400" dirty="0">
                <a:ea typeface="Corbel" charset="0"/>
                <a:cs typeface="Calibri" panose="020F0502020204030204" pitchFamily="34" charset="0"/>
              </a:rPr>
              <a:t> </a:t>
            </a:r>
            <a:r>
              <a:rPr lang="en-US" altLang="zh-CN" sz="2400" dirty="0">
                <a:solidFill>
                  <a:srgbClr val="0000CC"/>
                </a:solidFill>
                <a:ea typeface="Corbel" charset="0"/>
                <a:cs typeface="Corbel" charset="0"/>
              </a:rPr>
              <a:t>Packet Tagging </a:t>
            </a:r>
            <a:r>
              <a:rPr lang="en-US" altLang="zh-CN" sz="2400" dirty="0">
                <a:ea typeface="Corbel" charset="0"/>
                <a:cs typeface="Calibri" panose="020F0502020204030204" pitchFamily="34" charset="0"/>
              </a:rPr>
              <a:t>at end hosts (a shim layer between TCP/IP and NIC) </a:t>
            </a:r>
          </a:p>
        </p:txBody>
      </p:sp>
      <p:sp>
        <p:nvSpPr>
          <p:cNvPr id="45" name="Rectangle 25"/>
          <p:cNvSpPr/>
          <p:nvPr/>
        </p:nvSpPr>
        <p:spPr>
          <a:xfrm>
            <a:off x="-457200" y="3525698"/>
            <a:ext cx="218792" cy="431359"/>
          </a:xfrm>
          <a:prstGeom prst="rect">
            <a:avLst/>
          </a:prstGeom>
          <a:ln/>
        </p:spPr>
        <p:style>
          <a:lnRef idx="0">
            <a:schemeClr val="accent2"/>
          </a:lnRef>
          <a:fillRef idx="3">
            <a:schemeClr val="accent2"/>
          </a:fillRef>
          <a:effectRef idx="3">
            <a:schemeClr val="accent2"/>
          </a:effectRef>
          <a:fontRef idx="minor">
            <a:schemeClr val="lt1"/>
          </a:fontRef>
        </p:style>
        <p:txBody>
          <a:bodyPr vert="horz"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000" b="1" dirty="0">
              <a:latin typeface="Corbel" charset="0"/>
              <a:ea typeface="Corbel" charset="0"/>
              <a:cs typeface="Corbel" charset="0"/>
            </a:endParaRPr>
          </a:p>
        </p:txBody>
      </p:sp>
      <mc:AlternateContent xmlns:mc="http://schemas.openxmlformats.org/markup-compatibility/2006" xmlns:a14="http://schemas.microsoft.com/office/drawing/2010/main">
        <mc:Choice Requires="a14">
          <p:sp>
            <p:nvSpPr>
              <p:cNvPr id="4" name="Rectangular Callout 3"/>
              <p:cNvSpPr/>
              <p:nvPr/>
            </p:nvSpPr>
            <p:spPr>
              <a:xfrm>
                <a:off x="147737" y="4143332"/>
                <a:ext cx="3798408" cy="1113186"/>
              </a:xfrm>
              <a:prstGeom prst="wedgeRectCallout">
                <a:avLst>
                  <a:gd name="adj1" fmla="val -813"/>
                  <a:gd name="adj2" fmla="val -72719"/>
                </a:avLst>
              </a:prstGeom>
              <a:ln/>
            </p:spPr>
            <p:style>
              <a:lnRef idx="1">
                <a:schemeClr val="accent1"/>
              </a:lnRef>
              <a:fillRef idx="2">
                <a:schemeClr val="accent1"/>
              </a:fillRef>
              <a:effectRef idx="1">
                <a:schemeClr val="accent1"/>
              </a:effectRef>
              <a:fontRef idx="minor">
                <a:schemeClr val="dk1"/>
              </a:fontRef>
            </p:style>
            <p:txBody>
              <a:bodyPr rtlCol="0" anchor="ctr"/>
              <a:lstStyle/>
              <a:p>
                <a:r>
                  <a:rPr lang="en-US" dirty="0">
                    <a:solidFill>
                      <a:sysClr val="windowText" lastClr="000000"/>
                    </a:solidFill>
                    <a:ea typeface="Corbel" charset="0"/>
                    <a:cs typeface="Corbel" charset="0"/>
                  </a:rPr>
                  <a:t>- </a:t>
                </a:r>
                <a14:m>
                  <m:oMath xmlns:m="http://schemas.openxmlformats.org/officeDocument/2006/math">
                    <m:r>
                      <m:rPr>
                        <m:sty m:val="p"/>
                      </m:rPr>
                      <a:rPr lang="en-US" i="0" smtClean="0">
                        <a:solidFill>
                          <a:sysClr val="windowText" lastClr="000000"/>
                        </a:solidFill>
                        <a:latin typeface="Cambria Math" panose="02040503050406030204" pitchFamily="18" charset="0"/>
                        <a:ea typeface="Corbel" charset="0"/>
                        <a:cs typeface="Corbel" charset="0"/>
                      </a:rPr>
                      <m:t>K</m:t>
                    </m:r>
                    <m:r>
                      <a:rPr lang="en-US" i="0" smtClean="0">
                        <a:solidFill>
                          <a:sysClr val="windowText" lastClr="000000"/>
                        </a:solidFill>
                        <a:latin typeface="Cambria Math" panose="02040503050406030204" pitchFamily="18" charset="0"/>
                        <a:ea typeface="Corbel" charset="0"/>
                        <a:cs typeface="Corbel" charset="0"/>
                      </a:rPr>
                      <m:t> </m:t>
                    </m:r>
                  </m:oMath>
                </a14:m>
                <a:r>
                  <a:rPr lang="en-US" dirty="0">
                    <a:solidFill>
                      <a:sysClr val="windowText" lastClr="000000"/>
                    </a:solidFill>
                    <a:ea typeface="Corbel" charset="0"/>
                    <a:cs typeface="Corbel" charset="0"/>
                  </a:rPr>
                  <a:t>priorities: </a:t>
                </a:r>
                <a14:m>
                  <m:oMath xmlns:m="http://schemas.openxmlformats.org/officeDocument/2006/math">
                    <m:sSub>
                      <m:sSubPr>
                        <m:ctrlPr>
                          <a:rPr lang="en-US" altLang="zh-CN" i="1" smtClean="0">
                            <a:solidFill>
                              <a:srgbClr val="0000CC"/>
                            </a:solidFill>
                            <a:latin typeface="Cambria Math" panose="02040503050406030204" pitchFamily="18" charset="0"/>
                            <a:ea typeface="Corbel" charset="0"/>
                            <a:cs typeface="Corbel" charset="0"/>
                          </a:rPr>
                        </m:ctrlPr>
                      </m:sSubPr>
                      <m:e>
                        <m:r>
                          <m:rPr>
                            <m:sty m:val="p"/>
                          </m:rPr>
                          <a:rPr lang="en-US" altLang="zh-CN" i="0">
                            <a:solidFill>
                              <a:srgbClr val="0000CC"/>
                            </a:solidFill>
                            <a:latin typeface="Cambria Math" panose="02040503050406030204" pitchFamily="18" charset="0"/>
                            <a:ea typeface="Corbel" charset="0"/>
                            <a:cs typeface="Corbel" charset="0"/>
                          </a:rPr>
                          <m:t>P</m:t>
                        </m:r>
                      </m:e>
                      <m:sub>
                        <m:r>
                          <m:rPr>
                            <m:sty m:val="p"/>
                          </m:rPr>
                          <a:rPr lang="en-US" altLang="zh-CN" i="0">
                            <a:solidFill>
                              <a:srgbClr val="0000CC"/>
                            </a:solidFill>
                            <a:latin typeface="Cambria Math" panose="02040503050406030204" pitchFamily="18" charset="0"/>
                            <a:ea typeface="Corbel" charset="0"/>
                            <a:cs typeface="Corbel" charset="0"/>
                          </a:rPr>
                          <m:t>i</m:t>
                        </m:r>
                      </m:sub>
                    </m:sSub>
                    <m:r>
                      <a:rPr lang="en-US" altLang="zh-CN" i="0">
                        <a:solidFill>
                          <a:srgbClr val="0000CC"/>
                        </a:solidFill>
                        <a:latin typeface="Cambria Math" panose="02040503050406030204" pitchFamily="18" charset="0"/>
                        <a:ea typeface="Corbel" charset="0"/>
                        <a:cs typeface="Corbel" charset="0"/>
                      </a:rPr>
                      <m:t> </m:t>
                    </m:r>
                    <m:d>
                      <m:dPr>
                        <m:ctrlPr>
                          <a:rPr lang="en-US" altLang="zh-CN" i="1">
                            <a:solidFill>
                              <a:srgbClr val="0000CC"/>
                            </a:solidFill>
                            <a:latin typeface="Cambria Math" panose="02040503050406030204" pitchFamily="18" charset="0"/>
                            <a:ea typeface="Corbel" charset="0"/>
                            <a:cs typeface="Corbel" charset="0"/>
                          </a:rPr>
                        </m:ctrlPr>
                      </m:dPr>
                      <m:e>
                        <m:r>
                          <a:rPr lang="en-US" altLang="zh-CN" i="0">
                            <a:solidFill>
                              <a:srgbClr val="0000CC"/>
                            </a:solidFill>
                            <a:latin typeface="Cambria Math" panose="02040503050406030204" pitchFamily="18" charset="0"/>
                            <a:ea typeface="Corbel" charset="0"/>
                            <a:cs typeface="Corbel" charset="0"/>
                          </a:rPr>
                          <m:t>1≤</m:t>
                        </m:r>
                        <m:r>
                          <m:rPr>
                            <m:sty m:val="p"/>
                          </m:rPr>
                          <a:rPr lang="en-US" altLang="zh-CN" i="0">
                            <a:solidFill>
                              <a:srgbClr val="0000CC"/>
                            </a:solidFill>
                            <a:latin typeface="Cambria Math" panose="02040503050406030204" pitchFamily="18" charset="0"/>
                            <a:ea typeface="Corbel" charset="0"/>
                            <a:cs typeface="Corbel" charset="0"/>
                          </a:rPr>
                          <m:t>i</m:t>
                        </m:r>
                        <m:r>
                          <a:rPr lang="en-US" altLang="zh-CN" i="0">
                            <a:solidFill>
                              <a:srgbClr val="0000CC"/>
                            </a:solidFill>
                            <a:latin typeface="Cambria Math" panose="02040503050406030204" pitchFamily="18" charset="0"/>
                            <a:ea typeface="Corbel" charset="0"/>
                            <a:cs typeface="Corbel" charset="0"/>
                          </a:rPr>
                          <m:t>≤</m:t>
                        </m:r>
                        <m:r>
                          <m:rPr>
                            <m:sty m:val="p"/>
                          </m:rPr>
                          <a:rPr lang="en-US" altLang="zh-CN" i="0">
                            <a:solidFill>
                              <a:srgbClr val="0000CC"/>
                            </a:solidFill>
                            <a:latin typeface="Cambria Math" panose="02040503050406030204" pitchFamily="18" charset="0"/>
                            <a:ea typeface="Corbel" charset="0"/>
                            <a:cs typeface="Corbel" charset="0"/>
                          </a:rPr>
                          <m:t>K</m:t>
                        </m:r>
                      </m:e>
                    </m:d>
                  </m:oMath>
                </a14:m>
                <a:endParaRPr lang="en-US" altLang="zh-CN" dirty="0">
                  <a:solidFill>
                    <a:srgbClr val="0000CC"/>
                  </a:solidFill>
                  <a:ea typeface="Corbel" charset="0"/>
                  <a:cs typeface="Corbel" charset="0"/>
                </a:endParaRPr>
              </a:p>
              <a:p>
                <a14:m>
                  <m:oMath xmlns:m="http://schemas.openxmlformats.org/officeDocument/2006/math">
                    <m:r>
                      <m:rPr>
                        <m:nor/>
                      </m:rPr>
                      <a:rPr lang="en-US" altLang="zh-CN" dirty="0">
                        <a:solidFill>
                          <a:sysClr val="windowText" lastClr="000000"/>
                        </a:solidFill>
                        <a:ea typeface="Corbel" charset="0"/>
                        <a:cs typeface="Corbel" charset="0"/>
                      </a:rPr>
                      <m:t>−</m:t>
                    </m:r>
                    <m:r>
                      <a:rPr lang="en-US" altLang="zh-CN" b="0" i="0" dirty="0" smtClean="0">
                        <a:solidFill>
                          <a:sysClr val="windowText" lastClr="000000"/>
                        </a:solidFill>
                        <a:latin typeface="Cambria Math" panose="02040503050406030204" pitchFamily="18" charset="0"/>
                        <a:ea typeface="Corbel" charset="0"/>
                        <a:cs typeface="Corbel" charset="0"/>
                      </a:rPr>
                      <m:t> </m:t>
                    </m:r>
                    <m:r>
                      <m:rPr>
                        <m:sty m:val="p"/>
                      </m:rPr>
                      <a:rPr lang="en-US" i="0">
                        <a:solidFill>
                          <a:sysClr val="windowText" lastClr="000000"/>
                        </a:solidFill>
                        <a:latin typeface="Cambria Math" panose="02040503050406030204" pitchFamily="18" charset="0"/>
                        <a:ea typeface="Corbel" charset="0"/>
                        <a:cs typeface="Corbel" charset="0"/>
                      </a:rPr>
                      <m:t>K</m:t>
                    </m:r>
                    <m:r>
                      <a:rPr lang="zh-CN" altLang="en-US" b="0" i="0" smtClean="0">
                        <a:solidFill>
                          <a:sysClr val="windowText" lastClr="000000"/>
                        </a:solidFill>
                        <a:latin typeface="Cambria Math" panose="02040503050406030204" pitchFamily="18" charset="0"/>
                        <a:ea typeface="Corbel" charset="0"/>
                        <a:cs typeface="Corbel" charset="0"/>
                      </a:rPr>
                      <m:t>−</m:t>
                    </m:r>
                    <m:r>
                      <a:rPr lang="en-US" i="0">
                        <a:solidFill>
                          <a:sysClr val="windowText" lastClr="000000"/>
                        </a:solidFill>
                        <a:latin typeface="Cambria Math" panose="02040503050406030204" pitchFamily="18" charset="0"/>
                        <a:ea typeface="Corbel" charset="0"/>
                        <a:cs typeface="Corbel" charset="0"/>
                      </a:rPr>
                      <m:t>1</m:t>
                    </m:r>
                  </m:oMath>
                </a14:m>
                <a:r>
                  <a:rPr lang="en-US" dirty="0">
                    <a:solidFill>
                      <a:sysClr val="windowText" lastClr="000000"/>
                    </a:solidFill>
                    <a:ea typeface="Corbel" charset="0"/>
                    <a:cs typeface="Corbel" charset="0"/>
                  </a:rPr>
                  <a:t> thresholds: </a:t>
                </a:r>
                <a14:m>
                  <m:oMath xmlns:m="http://schemas.openxmlformats.org/officeDocument/2006/math">
                    <m:sSub>
                      <m:sSubPr>
                        <m:ctrlPr>
                          <a:rPr lang="en-US" altLang="zh-CN" i="1" smtClean="0">
                            <a:solidFill>
                              <a:srgbClr val="0000CC"/>
                            </a:solidFill>
                            <a:latin typeface="Cambria Math" panose="02040503050406030204" pitchFamily="18" charset="0"/>
                            <a:ea typeface="Corbel" charset="0"/>
                            <a:cs typeface="Corbel" charset="0"/>
                          </a:rPr>
                        </m:ctrlPr>
                      </m:sSubPr>
                      <m:e>
                        <m:r>
                          <m:rPr>
                            <m:sty m:val="p"/>
                          </m:rPr>
                          <a:rPr lang="zh-CN" altLang="en-US" i="0">
                            <a:solidFill>
                              <a:srgbClr val="0000CC"/>
                            </a:solidFill>
                            <a:latin typeface="Cambria Math" panose="02040503050406030204" pitchFamily="18" charset="0"/>
                            <a:ea typeface="Corbel" charset="0"/>
                            <a:cs typeface="Corbel" charset="0"/>
                          </a:rPr>
                          <m:t>α</m:t>
                        </m:r>
                      </m:e>
                      <m:sub>
                        <m:r>
                          <m:rPr>
                            <m:sty m:val="p"/>
                          </m:rPr>
                          <a:rPr lang="en-US" altLang="zh-CN" i="0">
                            <a:solidFill>
                              <a:srgbClr val="0000CC"/>
                            </a:solidFill>
                            <a:latin typeface="Cambria Math" panose="02040503050406030204" pitchFamily="18" charset="0"/>
                            <a:ea typeface="Corbel" charset="0"/>
                            <a:cs typeface="Corbel" charset="0"/>
                          </a:rPr>
                          <m:t>j</m:t>
                        </m:r>
                        <m:r>
                          <a:rPr lang="en-US" altLang="zh-CN" i="0">
                            <a:solidFill>
                              <a:srgbClr val="0000CC"/>
                            </a:solidFill>
                            <a:latin typeface="Cambria Math" panose="02040503050406030204" pitchFamily="18" charset="0"/>
                            <a:ea typeface="Corbel" charset="0"/>
                            <a:cs typeface="Corbel" charset="0"/>
                          </a:rPr>
                          <m:t> </m:t>
                        </m:r>
                      </m:sub>
                    </m:sSub>
                    <m:d>
                      <m:dPr>
                        <m:ctrlPr>
                          <a:rPr lang="en-US" altLang="zh-CN" i="1">
                            <a:solidFill>
                              <a:srgbClr val="0000CC"/>
                            </a:solidFill>
                            <a:latin typeface="Cambria Math" panose="02040503050406030204" pitchFamily="18" charset="0"/>
                            <a:ea typeface="Corbel" charset="0"/>
                            <a:cs typeface="Corbel" charset="0"/>
                          </a:rPr>
                        </m:ctrlPr>
                      </m:dPr>
                      <m:e>
                        <m:r>
                          <a:rPr lang="en-US" altLang="zh-CN" i="0">
                            <a:solidFill>
                              <a:srgbClr val="0000CC"/>
                            </a:solidFill>
                            <a:latin typeface="Cambria Math" panose="02040503050406030204" pitchFamily="18" charset="0"/>
                            <a:ea typeface="Corbel" charset="0"/>
                            <a:cs typeface="Corbel" charset="0"/>
                          </a:rPr>
                          <m:t>1≤</m:t>
                        </m:r>
                        <m:r>
                          <m:rPr>
                            <m:sty m:val="p"/>
                          </m:rPr>
                          <a:rPr lang="en-US" altLang="zh-CN" i="0">
                            <a:solidFill>
                              <a:srgbClr val="0000CC"/>
                            </a:solidFill>
                            <a:latin typeface="Cambria Math" panose="02040503050406030204" pitchFamily="18" charset="0"/>
                            <a:ea typeface="Corbel" charset="0"/>
                            <a:cs typeface="Corbel" charset="0"/>
                          </a:rPr>
                          <m:t>j</m:t>
                        </m:r>
                        <m:r>
                          <a:rPr lang="en-US" altLang="zh-CN" i="0">
                            <a:solidFill>
                              <a:srgbClr val="0000CC"/>
                            </a:solidFill>
                            <a:latin typeface="Cambria Math" panose="02040503050406030204" pitchFamily="18" charset="0"/>
                            <a:ea typeface="Corbel" charset="0"/>
                            <a:cs typeface="Corbel" charset="0"/>
                          </a:rPr>
                          <m:t>≤</m:t>
                        </m:r>
                        <m:r>
                          <m:rPr>
                            <m:sty m:val="p"/>
                          </m:rPr>
                          <a:rPr lang="en-US" altLang="zh-CN" i="0" smtClean="0">
                            <a:solidFill>
                              <a:srgbClr val="0000CC"/>
                            </a:solidFill>
                            <a:latin typeface="Cambria Math" panose="02040503050406030204" pitchFamily="18" charset="0"/>
                            <a:ea typeface="Corbel" charset="0"/>
                            <a:cs typeface="Corbel" charset="0"/>
                          </a:rPr>
                          <m:t>K</m:t>
                        </m:r>
                        <m:r>
                          <a:rPr lang="en-US" altLang="zh-CN" i="0">
                            <a:solidFill>
                              <a:srgbClr val="0000CC"/>
                            </a:solidFill>
                            <a:latin typeface="Cambria Math" panose="02040503050406030204" pitchFamily="18" charset="0"/>
                            <a:ea typeface="Corbel" charset="0"/>
                            <a:cs typeface="Corbel" charset="0"/>
                          </a:rPr>
                          <m:t>−1</m:t>
                        </m:r>
                      </m:e>
                    </m:d>
                  </m:oMath>
                </a14:m>
                <a:endParaRPr lang="en-US" altLang="zh-CN" dirty="0">
                  <a:solidFill>
                    <a:srgbClr val="0000CC"/>
                  </a:solidFill>
                  <a:ea typeface="Corbel" charset="0"/>
                  <a:cs typeface="Corbel" charset="0"/>
                </a:endParaRPr>
              </a:p>
              <a:p>
                <a:r>
                  <a:rPr lang="en-US" dirty="0">
                    <a:solidFill>
                      <a:sysClr val="windowText" lastClr="000000"/>
                    </a:solidFill>
                    <a:ea typeface="Corbel" charset="0"/>
                    <a:cs typeface="Corbel" charset="0"/>
                  </a:rPr>
                  <a:t>- Threshold from </a:t>
                </a:r>
                <a14:m>
                  <m:oMath xmlns:m="http://schemas.openxmlformats.org/officeDocument/2006/math">
                    <m:sSub>
                      <m:sSubPr>
                        <m:ctrlPr>
                          <a:rPr lang="en-US" altLang="zh-CN" i="1" smtClean="0">
                            <a:solidFill>
                              <a:srgbClr val="0000CC"/>
                            </a:solidFill>
                            <a:latin typeface="Cambria Math" panose="02040503050406030204" pitchFamily="18" charset="0"/>
                            <a:ea typeface="Corbel" charset="0"/>
                            <a:cs typeface="Corbel" charset="0"/>
                          </a:rPr>
                        </m:ctrlPr>
                      </m:sSubPr>
                      <m:e>
                        <m:r>
                          <m:rPr>
                            <m:sty m:val="p"/>
                          </m:rPr>
                          <a:rPr lang="en-US" altLang="zh-CN" i="0">
                            <a:solidFill>
                              <a:srgbClr val="0000CC"/>
                            </a:solidFill>
                            <a:latin typeface="Cambria Math" panose="02040503050406030204" pitchFamily="18" charset="0"/>
                            <a:ea typeface="Corbel" charset="0"/>
                            <a:cs typeface="Corbel" charset="0"/>
                          </a:rPr>
                          <m:t>P</m:t>
                        </m:r>
                      </m:e>
                      <m:sub>
                        <m:r>
                          <m:rPr>
                            <m:sty m:val="p"/>
                          </m:rPr>
                          <a:rPr lang="en-US" altLang="zh-CN" i="0">
                            <a:solidFill>
                              <a:srgbClr val="0000CC"/>
                            </a:solidFill>
                            <a:latin typeface="Cambria Math" panose="02040503050406030204" pitchFamily="18" charset="0"/>
                            <a:ea typeface="Corbel" charset="0"/>
                            <a:cs typeface="Corbel" charset="0"/>
                          </a:rPr>
                          <m:t>j</m:t>
                        </m:r>
                        <m:r>
                          <a:rPr lang="en-US" altLang="zh-CN" i="0">
                            <a:solidFill>
                              <a:srgbClr val="0000CC"/>
                            </a:solidFill>
                            <a:latin typeface="Cambria Math" panose="02040503050406030204" pitchFamily="18" charset="0"/>
                            <a:ea typeface="Corbel" charset="0"/>
                            <a:cs typeface="Corbel" charset="0"/>
                          </a:rPr>
                          <m:t>−1</m:t>
                        </m:r>
                      </m:sub>
                    </m:sSub>
                  </m:oMath>
                </a14:m>
                <a:r>
                  <a:rPr lang="en-US" dirty="0">
                    <a:solidFill>
                      <a:sysClr val="windowText" lastClr="000000"/>
                    </a:solidFill>
                    <a:ea typeface="Corbel" charset="0"/>
                    <a:cs typeface="Corbel" charset="0"/>
                  </a:rPr>
                  <a:t> to </a:t>
                </a:r>
                <a14:m>
                  <m:oMath xmlns:m="http://schemas.openxmlformats.org/officeDocument/2006/math">
                    <m:sSub>
                      <m:sSubPr>
                        <m:ctrlPr>
                          <a:rPr lang="en-US" altLang="zh-CN" i="1" smtClean="0">
                            <a:solidFill>
                              <a:srgbClr val="0000CC"/>
                            </a:solidFill>
                            <a:latin typeface="Cambria Math" panose="02040503050406030204" pitchFamily="18" charset="0"/>
                            <a:ea typeface="Corbel" charset="0"/>
                            <a:cs typeface="Corbel" charset="0"/>
                          </a:rPr>
                        </m:ctrlPr>
                      </m:sSubPr>
                      <m:e>
                        <m:r>
                          <m:rPr>
                            <m:sty m:val="p"/>
                          </m:rPr>
                          <a:rPr lang="en-US" altLang="zh-CN" i="0" smtClean="0">
                            <a:solidFill>
                              <a:srgbClr val="0000CC"/>
                            </a:solidFill>
                            <a:latin typeface="Cambria Math" panose="02040503050406030204" pitchFamily="18" charset="0"/>
                            <a:ea typeface="Corbel" charset="0"/>
                            <a:cs typeface="Corbel" charset="0"/>
                          </a:rPr>
                          <m:t>P</m:t>
                        </m:r>
                      </m:e>
                      <m:sub>
                        <m:r>
                          <m:rPr>
                            <m:sty m:val="p"/>
                          </m:rPr>
                          <a:rPr lang="en-US" altLang="zh-CN" i="0">
                            <a:solidFill>
                              <a:srgbClr val="0000CC"/>
                            </a:solidFill>
                            <a:latin typeface="Cambria Math" panose="02040503050406030204" pitchFamily="18" charset="0"/>
                            <a:ea typeface="Corbel" charset="0"/>
                            <a:cs typeface="Corbel" charset="0"/>
                          </a:rPr>
                          <m:t>j</m:t>
                        </m:r>
                      </m:sub>
                    </m:sSub>
                  </m:oMath>
                </a14:m>
                <a:r>
                  <a:rPr lang="en-US" dirty="0">
                    <a:solidFill>
                      <a:sysClr val="windowText" lastClr="000000"/>
                    </a:solidFill>
                    <a:ea typeface="Corbel" charset="0"/>
                    <a:cs typeface="Corbel" charset="0"/>
                  </a:rPr>
                  <a:t> is: </a:t>
                </a:r>
                <a14:m>
                  <m:oMath xmlns:m="http://schemas.openxmlformats.org/officeDocument/2006/math">
                    <m:sSub>
                      <m:sSubPr>
                        <m:ctrlPr>
                          <a:rPr lang="en-US" altLang="zh-CN" i="1" smtClean="0">
                            <a:solidFill>
                              <a:srgbClr val="0000CC"/>
                            </a:solidFill>
                            <a:latin typeface="Cambria Math" panose="02040503050406030204" pitchFamily="18" charset="0"/>
                            <a:ea typeface="Corbel" charset="0"/>
                            <a:cs typeface="Corbel" charset="0"/>
                          </a:rPr>
                        </m:ctrlPr>
                      </m:sSubPr>
                      <m:e>
                        <m:r>
                          <m:rPr>
                            <m:sty m:val="p"/>
                          </m:rPr>
                          <a:rPr lang="zh-CN" altLang="en-US" i="0">
                            <a:solidFill>
                              <a:srgbClr val="0000CC"/>
                            </a:solidFill>
                            <a:latin typeface="Cambria Math" panose="02040503050406030204" pitchFamily="18" charset="0"/>
                            <a:ea typeface="Corbel" charset="0"/>
                            <a:cs typeface="Corbel" charset="0"/>
                          </a:rPr>
                          <m:t>α</m:t>
                        </m:r>
                      </m:e>
                      <m:sub>
                        <m:r>
                          <m:rPr>
                            <m:sty m:val="p"/>
                          </m:rPr>
                          <a:rPr lang="en-US" altLang="zh-CN" i="0">
                            <a:solidFill>
                              <a:srgbClr val="0000CC"/>
                            </a:solidFill>
                            <a:latin typeface="Cambria Math" panose="02040503050406030204" pitchFamily="18" charset="0"/>
                            <a:ea typeface="Corbel" charset="0"/>
                            <a:cs typeface="Corbel" charset="0"/>
                          </a:rPr>
                          <m:t>j</m:t>
                        </m:r>
                        <m:r>
                          <a:rPr lang="en-US" altLang="zh-CN" i="0">
                            <a:solidFill>
                              <a:srgbClr val="0000CC"/>
                            </a:solidFill>
                            <a:latin typeface="Cambria Math" panose="02040503050406030204" pitchFamily="18" charset="0"/>
                            <a:ea typeface="Corbel" charset="0"/>
                            <a:cs typeface="Corbel" charset="0"/>
                          </a:rPr>
                          <m:t>−1 </m:t>
                        </m:r>
                      </m:sub>
                    </m:sSub>
                  </m:oMath>
                </a14:m>
                <a:endParaRPr lang="en-US" dirty="0">
                  <a:solidFill>
                    <a:sysClr val="windowText" lastClr="000000"/>
                  </a:solidFill>
                  <a:ea typeface="Corbel" charset="0"/>
                  <a:cs typeface="Corbel" charset="0"/>
                </a:endParaRPr>
              </a:p>
            </p:txBody>
          </p:sp>
        </mc:Choice>
        <mc:Fallback xmlns="">
          <p:sp>
            <p:nvSpPr>
              <p:cNvPr id="4" name="Rectangular Callout 3"/>
              <p:cNvSpPr>
                <a:spLocks noRot="1" noChangeAspect="1" noMove="1" noResize="1" noEditPoints="1" noAdjustHandles="1" noChangeArrowheads="1" noChangeShapeType="1" noTextEdit="1"/>
              </p:cNvSpPr>
              <p:nvPr/>
            </p:nvSpPr>
            <p:spPr>
              <a:xfrm>
                <a:off x="147737" y="4143332"/>
                <a:ext cx="3798408" cy="1113186"/>
              </a:xfrm>
              <a:prstGeom prst="wedgeRectCallout">
                <a:avLst>
                  <a:gd name="adj1" fmla="val -813"/>
                  <a:gd name="adj2" fmla="val -72719"/>
                </a:avLst>
              </a:prstGeom>
              <a:blipFill>
                <a:blip r:embed="rId4"/>
                <a:stretch>
                  <a:fillRect/>
                </a:stretch>
              </a:blip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Rectangular Callout 26"/>
              <p:cNvSpPr/>
              <p:nvPr/>
            </p:nvSpPr>
            <p:spPr>
              <a:xfrm>
                <a:off x="396552" y="6325052"/>
                <a:ext cx="1732652" cy="456748"/>
              </a:xfrm>
              <a:prstGeom prst="wedgeRectCallout">
                <a:avLst>
                  <a:gd name="adj1" fmla="val 37856"/>
                  <a:gd name="adj2" fmla="val -84841"/>
                </a:avLst>
              </a:prstGeom>
              <a:ln/>
            </p:spPr>
            <p:style>
              <a:lnRef idx="1">
                <a:schemeClr val="accent1"/>
              </a:lnRef>
              <a:fillRef idx="2">
                <a:schemeClr val="accent1"/>
              </a:fillRef>
              <a:effectRef idx="1">
                <a:schemeClr val="accent1"/>
              </a:effectRef>
              <a:fontRef idx="minor">
                <a:schemeClr val="dk1"/>
              </a:fontRef>
            </p:style>
            <p:txBody>
              <a:bodyPr rtlCol="0" anchor="ctr"/>
              <a:lstStyle/>
              <a:p>
                <a14:m>
                  <m:oMath xmlns:m="http://schemas.openxmlformats.org/officeDocument/2006/math">
                    <m:r>
                      <m:rPr>
                        <m:sty m:val="p"/>
                      </m:rPr>
                      <a:rPr lang="en-US" sz="800" i="0" smtClean="0">
                        <a:solidFill>
                          <a:sysClr val="windowText" lastClr="000000"/>
                        </a:solidFill>
                        <a:latin typeface="Cambria Math" panose="02040503050406030204" pitchFamily="18" charset="0"/>
                        <a:ea typeface="Corbel" charset="0"/>
                        <a:cs typeface="Corbel" charset="0"/>
                      </a:rPr>
                      <m:t>K</m:t>
                    </m:r>
                    <m:r>
                      <a:rPr lang="en-US" sz="800" i="0" smtClean="0">
                        <a:solidFill>
                          <a:sysClr val="windowText" lastClr="000000"/>
                        </a:solidFill>
                        <a:latin typeface="Cambria Math" panose="02040503050406030204" pitchFamily="18" charset="0"/>
                        <a:ea typeface="Corbel" charset="0"/>
                        <a:cs typeface="Corbel" charset="0"/>
                      </a:rPr>
                      <m:t> </m:t>
                    </m:r>
                  </m:oMath>
                </a14:m>
                <a:r>
                  <a:rPr lang="en-US" sz="800" dirty="0">
                    <a:solidFill>
                      <a:sysClr val="windowText" lastClr="000000"/>
                    </a:solidFill>
                    <a:ea typeface="Corbel" charset="0"/>
                    <a:cs typeface="Corbel" charset="0"/>
                  </a:rPr>
                  <a:t>priorities: </a:t>
                </a:r>
                <a14:m>
                  <m:oMath xmlns:m="http://schemas.openxmlformats.org/officeDocument/2006/math">
                    <m:sSub>
                      <m:sSubPr>
                        <m:ctrlPr>
                          <a:rPr lang="en-US" altLang="zh-CN" sz="800" i="1" smtClean="0">
                            <a:solidFill>
                              <a:srgbClr val="0000CC"/>
                            </a:solidFill>
                            <a:latin typeface="Cambria Math" panose="02040503050406030204" pitchFamily="18" charset="0"/>
                            <a:ea typeface="Corbel" charset="0"/>
                            <a:cs typeface="Corbel" charset="0"/>
                          </a:rPr>
                        </m:ctrlPr>
                      </m:sSubPr>
                      <m:e>
                        <m:r>
                          <m:rPr>
                            <m:sty m:val="p"/>
                          </m:rPr>
                          <a:rPr lang="en-US" altLang="zh-CN" sz="800" i="0">
                            <a:solidFill>
                              <a:srgbClr val="0000CC"/>
                            </a:solidFill>
                            <a:latin typeface="Cambria Math" panose="02040503050406030204" pitchFamily="18" charset="0"/>
                            <a:ea typeface="Corbel" charset="0"/>
                            <a:cs typeface="Corbel" charset="0"/>
                          </a:rPr>
                          <m:t>P</m:t>
                        </m:r>
                      </m:e>
                      <m:sub>
                        <m:r>
                          <m:rPr>
                            <m:sty m:val="p"/>
                          </m:rPr>
                          <a:rPr lang="en-US" altLang="zh-CN" sz="800" i="0">
                            <a:solidFill>
                              <a:srgbClr val="0000CC"/>
                            </a:solidFill>
                            <a:latin typeface="Cambria Math" panose="02040503050406030204" pitchFamily="18" charset="0"/>
                            <a:ea typeface="Corbel" charset="0"/>
                            <a:cs typeface="Corbel" charset="0"/>
                          </a:rPr>
                          <m:t>i</m:t>
                        </m:r>
                      </m:sub>
                    </m:sSub>
                    <m:r>
                      <a:rPr lang="en-US" altLang="zh-CN" sz="800" i="0">
                        <a:solidFill>
                          <a:srgbClr val="0000CC"/>
                        </a:solidFill>
                        <a:latin typeface="Cambria Math" panose="02040503050406030204" pitchFamily="18" charset="0"/>
                        <a:ea typeface="Corbel" charset="0"/>
                        <a:cs typeface="Corbel" charset="0"/>
                      </a:rPr>
                      <m:t> </m:t>
                    </m:r>
                    <m:d>
                      <m:dPr>
                        <m:ctrlPr>
                          <a:rPr lang="en-US" altLang="zh-CN" sz="800" i="1">
                            <a:solidFill>
                              <a:srgbClr val="0000CC"/>
                            </a:solidFill>
                            <a:latin typeface="Cambria Math" panose="02040503050406030204" pitchFamily="18" charset="0"/>
                            <a:ea typeface="Corbel" charset="0"/>
                            <a:cs typeface="Corbel" charset="0"/>
                          </a:rPr>
                        </m:ctrlPr>
                      </m:dPr>
                      <m:e>
                        <m:r>
                          <a:rPr lang="en-US" altLang="zh-CN" sz="800" i="0">
                            <a:solidFill>
                              <a:srgbClr val="0000CC"/>
                            </a:solidFill>
                            <a:latin typeface="Cambria Math" panose="02040503050406030204" pitchFamily="18" charset="0"/>
                            <a:ea typeface="Corbel" charset="0"/>
                            <a:cs typeface="Corbel" charset="0"/>
                          </a:rPr>
                          <m:t>1≤</m:t>
                        </m:r>
                        <m:r>
                          <m:rPr>
                            <m:sty m:val="p"/>
                          </m:rPr>
                          <a:rPr lang="en-US" altLang="zh-CN" sz="800" i="0">
                            <a:solidFill>
                              <a:srgbClr val="0000CC"/>
                            </a:solidFill>
                            <a:latin typeface="Cambria Math" panose="02040503050406030204" pitchFamily="18" charset="0"/>
                            <a:ea typeface="Corbel" charset="0"/>
                            <a:cs typeface="Corbel" charset="0"/>
                          </a:rPr>
                          <m:t>i</m:t>
                        </m:r>
                        <m:r>
                          <a:rPr lang="en-US" altLang="zh-CN" sz="800" i="0">
                            <a:solidFill>
                              <a:srgbClr val="0000CC"/>
                            </a:solidFill>
                            <a:latin typeface="Cambria Math" panose="02040503050406030204" pitchFamily="18" charset="0"/>
                            <a:ea typeface="Corbel" charset="0"/>
                            <a:cs typeface="Corbel" charset="0"/>
                          </a:rPr>
                          <m:t>≤</m:t>
                        </m:r>
                        <m:r>
                          <m:rPr>
                            <m:sty m:val="p"/>
                          </m:rPr>
                          <a:rPr lang="en-US" altLang="zh-CN" sz="800" i="0">
                            <a:solidFill>
                              <a:srgbClr val="0000CC"/>
                            </a:solidFill>
                            <a:latin typeface="Cambria Math" panose="02040503050406030204" pitchFamily="18" charset="0"/>
                            <a:ea typeface="Corbel" charset="0"/>
                            <a:cs typeface="Corbel" charset="0"/>
                          </a:rPr>
                          <m:t>K</m:t>
                        </m:r>
                      </m:e>
                    </m:d>
                  </m:oMath>
                </a14:m>
                <a:endParaRPr lang="en-US" altLang="zh-CN" sz="800" dirty="0">
                  <a:solidFill>
                    <a:srgbClr val="0000CC"/>
                  </a:solidFill>
                  <a:ea typeface="Corbel" charset="0"/>
                  <a:cs typeface="Corbel" charset="0"/>
                </a:endParaRPr>
              </a:p>
              <a:p>
                <a14:m>
                  <m:oMath xmlns:m="http://schemas.openxmlformats.org/officeDocument/2006/math">
                    <m:r>
                      <m:rPr>
                        <m:sty m:val="p"/>
                      </m:rPr>
                      <a:rPr lang="en-US" sz="800" i="0">
                        <a:solidFill>
                          <a:sysClr val="windowText" lastClr="000000"/>
                        </a:solidFill>
                        <a:latin typeface="Cambria Math" panose="02040503050406030204" pitchFamily="18" charset="0"/>
                        <a:ea typeface="Corbel" charset="0"/>
                        <a:cs typeface="Corbel" charset="0"/>
                      </a:rPr>
                      <m:t>K</m:t>
                    </m:r>
                    <m:r>
                      <a:rPr lang="en-US" sz="800" i="0">
                        <a:solidFill>
                          <a:sysClr val="windowText" lastClr="000000"/>
                        </a:solidFill>
                        <a:latin typeface="Cambria Math" panose="02040503050406030204" pitchFamily="18" charset="0"/>
                        <a:ea typeface="Corbel" charset="0"/>
                        <a:cs typeface="Corbel" charset="0"/>
                      </a:rPr>
                      <m:t>−1</m:t>
                    </m:r>
                  </m:oMath>
                </a14:m>
                <a:r>
                  <a:rPr lang="en-US" sz="800" dirty="0">
                    <a:solidFill>
                      <a:sysClr val="windowText" lastClr="000000"/>
                    </a:solidFill>
                    <a:ea typeface="Corbel" charset="0"/>
                    <a:cs typeface="Corbel" charset="0"/>
                  </a:rPr>
                  <a:t> thresholds: </a:t>
                </a:r>
                <a14:m>
                  <m:oMath xmlns:m="http://schemas.openxmlformats.org/officeDocument/2006/math">
                    <m:sSub>
                      <m:sSubPr>
                        <m:ctrlPr>
                          <a:rPr lang="en-US" altLang="zh-CN" sz="800" i="1" smtClean="0">
                            <a:solidFill>
                              <a:srgbClr val="0000CC"/>
                            </a:solidFill>
                            <a:latin typeface="Cambria Math" panose="02040503050406030204" pitchFamily="18" charset="0"/>
                            <a:ea typeface="Corbel" charset="0"/>
                            <a:cs typeface="Corbel" charset="0"/>
                          </a:rPr>
                        </m:ctrlPr>
                      </m:sSubPr>
                      <m:e>
                        <m:r>
                          <m:rPr>
                            <m:sty m:val="p"/>
                          </m:rPr>
                          <a:rPr lang="zh-CN" altLang="en-US" sz="800" i="0">
                            <a:solidFill>
                              <a:srgbClr val="0000CC"/>
                            </a:solidFill>
                            <a:latin typeface="Cambria Math" panose="02040503050406030204" pitchFamily="18" charset="0"/>
                            <a:ea typeface="Corbel" charset="0"/>
                            <a:cs typeface="Corbel" charset="0"/>
                          </a:rPr>
                          <m:t>α</m:t>
                        </m:r>
                      </m:e>
                      <m:sub>
                        <m:r>
                          <m:rPr>
                            <m:sty m:val="p"/>
                          </m:rPr>
                          <a:rPr lang="en-US" altLang="zh-CN" sz="800" i="0">
                            <a:solidFill>
                              <a:srgbClr val="0000CC"/>
                            </a:solidFill>
                            <a:latin typeface="Cambria Math" panose="02040503050406030204" pitchFamily="18" charset="0"/>
                            <a:ea typeface="Corbel" charset="0"/>
                            <a:cs typeface="Corbel" charset="0"/>
                          </a:rPr>
                          <m:t>j</m:t>
                        </m:r>
                        <m:r>
                          <a:rPr lang="en-US" altLang="zh-CN" sz="800" i="0">
                            <a:solidFill>
                              <a:srgbClr val="0000CC"/>
                            </a:solidFill>
                            <a:latin typeface="Cambria Math" panose="02040503050406030204" pitchFamily="18" charset="0"/>
                            <a:ea typeface="Corbel" charset="0"/>
                            <a:cs typeface="Corbel" charset="0"/>
                          </a:rPr>
                          <m:t> </m:t>
                        </m:r>
                      </m:sub>
                    </m:sSub>
                    <m:d>
                      <m:dPr>
                        <m:ctrlPr>
                          <a:rPr lang="en-US" altLang="zh-CN" sz="800" i="1">
                            <a:solidFill>
                              <a:srgbClr val="0000CC"/>
                            </a:solidFill>
                            <a:latin typeface="Cambria Math" panose="02040503050406030204" pitchFamily="18" charset="0"/>
                            <a:ea typeface="Corbel" charset="0"/>
                            <a:cs typeface="Corbel" charset="0"/>
                          </a:rPr>
                        </m:ctrlPr>
                      </m:dPr>
                      <m:e>
                        <m:r>
                          <a:rPr lang="en-US" altLang="zh-CN" sz="800" i="0">
                            <a:solidFill>
                              <a:srgbClr val="0000CC"/>
                            </a:solidFill>
                            <a:latin typeface="Cambria Math" panose="02040503050406030204" pitchFamily="18" charset="0"/>
                            <a:ea typeface="Corbel" charset="0"/>
                            <a:cs typeface="Corbel" charset="0"/>
                          </a:rPr>
                          <m:t>1≤</m:t>
                        </m:r>
                        <m:r>
                          <m:rPr>
                            <m:sty m:val="p"/>
                          </m:rPr>
                          <a:rPr lang="en-US" altLang="zh-CN" sz="800" i="0">
                            <a:solidFill>
                              <a:srgbClr val="0000CC"/>
                            </a:solidFill>
                            <a:latin typeface="Cambria Math" panose="02040503050406030204" pitchFamily="18" charset="0"/>
                            <a:ea typeface="Corbel" charset="0"/>
                            <a:cs typeface="Corbel" charset="0"/>
                          </a:rPr>
                          <m:t>j</m:t>
                        </m:r>
                        <m:r>
                          <a:rPr lang="en-US" altLang="zh-CN" sz="800" i="0">
                            <a:solidFill>
                              <a:srgbClr val="0000CC"/>
                            </a:solidFill>
                            <a:latin typeface="Cambria Math" panose="02040503050406030204" pitchFamily="18" charset="0"/>
                            <a:ea typeface="Corbel" charset="0"/>
                            <a:cs typeface="Corbel" charset="0"/>
                          </a:rPr>
                          <m:t>≤</m:t>
                        </m:r>
                        <m:r>
                          <m:rPr>
                            <m:sty m:val="p"/>
                          </m:rPr>
                          <a:rPr lang="en-US" altLang="zh-CN" sz="800" i="0">
                            <a:solidFill>
                              <a:srgbClr val="0000CC"/>
                            </a:solidFill>
                            <a:latin typeface="Cambria Math" panose="02040503050406030204" pitchFamily="18" charset="0"/>
                            <a:ea typeface="Corbel" charset="0"/>
                            <a:cs typeface="Corbel" charset="0"/>
                          </a:rPr>
                          <m:t>K</m:t>
                        </m:r>
                        <m:r>
                          <a:rPr lang="en-US" altLang="zh-CN" sz="800" i="0">
                            <a:solidFill>
                              <a:srgbClr val="0000CC"/>
                            </a:solidFill>
                            <a:latin typeface="Cambria Math" panose="02040503050406030204" pitchFamily="18" charset="0"/>
                            <a:ea typeface="Corbel" charset="0"/>
                            <a:cs typeface="Corbel" charset="0"/>
                          </a:rPr>
                          <m:t>−1</m:t>
                        </m:r>
                      </m:e>
                    </m:d>
                  </m:oMath>
                </a14:m>
                <a:endParaRPr lang="en-US" altLang="zh-CN" sz="800" dirty="0">
                  <a:solidFill>
                    <a:srgbClr val="0000CC"/>
                  </a:solidFill>
                  <a:ea typeface="Corbel" charset="0"/>
                  <a:cs typeface="Corbel" charset="0"/>
                </a:endParaRPr>
              </a:p>
              <a:p>
                <a:r>
                  <a:rPr lang="en-US" sz="800" dirty="0">
                    <a:solidFill>
                      <a:sysClr val="windowText" lastClr="000000"/>
                    </a:solidFill>
                    <a:ea typeface="Corbel" charset="0"/>
                    <a:cs typeface="Corbel" charset="0"/>
                  </a:rPr>
                  <a:t>Threshold from </a:t>
                </a:r>
                <a14:m>
                  <m:oMath xmlns:m="http://schemas.openxmlformats.org/officeDocument/2006/math">
                    <m:sSub>
                      <m:sSubPr>
                        <m:ctrlPr>
                          <a:rPr lang="en-US" altLang="zh-CN" sz="800" i="1" smtClean="0">
                            <a:solidFill>
                              <a:srgbClr val="0000CC"/>
                            </a:solidFill>
                            <a:latin typeface="Cambria Math" panose="02040503050406030204" pitchFamily="18" charset="0"/>
                            <a:ea typeface="Corbel" charset="0"/>
                            <a:cs typeface="Corbel" charset="0"/>
                          </a:rPr>
                        </m:ctrlPr>
                      </m:sSubPr>
                      <m:e>
                        <m:r>
                          <m:rPr>
                            <m:sty m:val="p"/>
                          </m:rPr>
                          <a:rPr lang="en-US" altLang="zh-CN" sz="800" i="0">
                            <a:solidFill>
                              <a:srgbClr val="0000CC"/>
                            </a:solidFill>
                            <a:latin typeface="Cambria Math" panose="02040503050406030204" pitchFamily="18" charset="0"/>
                            <a:ea typeface="Corbel" charset="0"/>
                            <a:cs typeface="Corbel" charset="0"/>
                          </a:rPr>
                          <m:t>P</m:t>
                        </m:r>
                      </m:e>
                      <m:sub>
                        <m:r>
                          <m:rPr>
                            <m:sty m:val="p"/>
                          </m:rPr>
                          <a:rPr lang="en-US" altLang="zh-CN" sz="800" i="0">
                            <a:solidFill>
                              <a:srgbClr val="0000CC"/>
                            </a:solidFill>
                            <a:latin typeface="Cambria Math" panose="02040503050406030204" pitchFamily="18" charset="0"/>
                            <a:ea typeface="Corbel" charset="0"/>
                            <a:cs typeface="Corbel" charset="0"/>
                          </a:rPr>
                          <m:t>j</m:t>
                        </m:r>
                        <m:r>
                          <a:rPr lang="en-US" altLang="zh-CN" sz="800" i="0">
                            <a:solidFill>
                              <a:srgbClr val="0000CC"/>
                            </a:solidFill>
                            <a:latin typeface="Cambria Math" panose="02040503050406030204" pitchFamily="18" charset="0"/>
                            <a:ea typeface="Corbel" charset="0"/>
                            <a:cs typeface="Corbel" charset="0"/>
                          </a:rPr>
                          <m:t>−1</m:t>
                        </m:r>
                      </m:sub>
                    </m:sSub>
                  </m:oMath>
                </a14:m>
                <a:r>
                  <a:rPr lang="en-US" sz="800" dirty="0">
                    <a:solidFill>
                      <a:sysClr val="windowText" lastClr="000000"/>
                    </a:solidFill>
                    <a:ea typeface="Corbel" charset="0"/>
                    <a:cs typeface="Corbel" charset="0"/>
                  </a:rPr>
                  <a:t> to </a:t>
                </a:r>
                <a14:m>
                  <m:oMath xmlns:m="http://schemas.openxmlformats.org/officeDocument/2006/math">
                    <m:sSub>
                      <m:sSubPr>
                        <m:ctrlPr>
                          <a:rPr lang="en-US" altLang="zh-CN" sz="800" i="1" smtClean="0">
                            <a:solidFill>
                              <a:srgbClr val="0000CC"/>
                            </a:solidFill>
                            <a:latin typeface="Cambria Math" panose="02040503050406030204" pitchFamily="18" charset="0"/>
                            <a:ea typeface="Corbel" charset="0"/>
                            <a:cs typeface="Corbel" charset="0"/>
                          </a:rPr>
                        </m:ctrlPr>
                      </m:sSubPr>
                      <m:e>
                        <m:r>
                          <m:rPr>
                            <m:sty m:val="p"/>
                          </m:rPr>
                          <a:rPr lang="en-US" altLang="zh-CN" sz="800" i="0" smtClean="0">
                            <a:solidFill>
                              <a:srgbClr val="0000CC"/>
                            </a:solidFill>
                            <a:latin typeface="Cambria Math" panose="02040503050406030204" pitchFamily="18" charset="0"/>
                            <a:ea typeface="Corbel" charset="0"/>
                            <a:cs typeface="Corbel" charset="0"/>
                          </a:rPr>
                          <m:t>P</m:t>
                        </m:r>
                      </m:e>
                      <m:sub>
                        <m:r>
                          <m:rPr>
                            <m:sty m:val="p"/>
                          </m:rPr>
                          <a:rPr lang="en-US" altLang="zh-CN" sz="800" i="0">
                            <a:solidFill>
                              <a:srgbClr val="0000CC"/>
                            </a:solidFill>
                            <a:latin typeface="Cambria Math" panose="02040503050406030204" pitchFamily="18" charset="0"/>
                            <a:ea typeface="Corbel" charset="0"/>
                            <a:cs typeface="Corbel" charset="0"/>
                          </a:rPr>
                          <m:t>j</m:t>
                        </m:r>
                      </m:sub>
                    </m:sSub>
                  </m:oMath>
                </a14:m>
                <a:r>
                  <a:rPr lang="en-US" sz="800" dirty="0">
                    <a:solidFill>
                      <a:sysClr val="windowText" lastClr="000000"/>
                    </a:solidFill>
                    <a:ea typeface="Corbel" charset="0"/>
                    <a:cs typeface="Corbel" charset="0"/>
                  </a:rPr>
                  <a:t> is: </a:t>
                </a:r>
                <a14:m>
                  <m:oMath xmlns:m="http://schemas.openxmlformats.org/officeDocument/2006/math">
                    <m:sSub>
                      <m:sSubPr>
                        <m:ctrlPr>
                          <a:rPr lang="en-US" altLang="zh-CN" sz="800" i="1" smtClean="0">
                            <a:solidFill>
                              <a:srgbClr val="0000CC"/>
                            </a:solidFill>
                            <a:latin typeface="Cambria Math" panose="02040503050406030204" pitchFamily="18" charset="0"/>
                            <a:ea typeface="Corbel" charset="0"/>
                            <a:cs typeface="Corbel" charset="0"/>
                          </a:rPr>
                        </m:ctrlPr>
                      </m:sSubPr>
                      <m:e>
                        <m:r>
                          <m:rPr>
                            <m:sty m:val="p"/>
                          </m:rPr>
                          <a:rPr lang="zh-CN" altLang="en-US" sz="800" i="0">
                            <a:solidFill>
                              <a:srgbClr val="0000CC"/>
                            </a:solidFill>
                            <a:latin typeface="Cambria Math" panose="02040503050406030204" pitchFamily="18" charset="0"/>
                            <a:ea typeface="Corbel" charset="0"/>
                            <a:cs typeface="Corbel" charset="0"/>
                          </a:rPr>
                          <m:t>α</m:t>
                        </m:r>
                      </m:e>
                      <m:sub>
                        <m:r>
                          <m:rPr>
                            <m:sty m:val="p"/>
                          </m:rPr>
                          <a:rPr lang="en-US" altLang="zh-CN" sz="800" i="0">
                            <a:solidFill>
                              <a:srgbClr val="0000CC"/>
                            </a:solidFill>
                            <a:latin typeface="Cambria Math" panose="02040503050406030204" pitchFamily="18" charset="0"/>
                            <a:ea typeface="Corbel" charset="0"/>
                            <a:cs typeface="Corbel" charset="0"/>
                          </a:rPr>
                          <m:t>j</m:t>
                        </m:r>
                        <m:r>
                          <a:rPr lang="en-US" altLang="zh-CN" sz="800" i="0">
                            <a:solidFill>
                              <a:srgbClr val="0000CC"/>
                            </a:solidFill>
                            <a:latin typeface="Cambria Math" panose="02040503050406030204" pitchFamily="18" charset="0"/>
                            <a:ea typeface="Corbel" charset="0"/>
                            <a:cs typeface="Corbel" charset="0"/>
                          </a:rPr>
                          <m:t>−1 </m:t>
                        </m:r>
                      </m:sub>
                    </m:sSub>
                  </m:oMath>
                </a14:m>
                <a:endParaRPr lang="en-US" sz="800" dirty="0">
                  <a:solidFill>
                    <a:sysClr val="windowText" lastClr="000000"/>
                  </a:solidFill>
                  <a:ea typeface="Corbel" charset="0"/>
                  <a:cs typeface="Corbel" charset="0"/>
                </a:endParaRPr>
              </a:p>
            </p:txBody>
          </p:sp>
        </mc:Choice>
        <mc:Fallback xmlns="">
          <p:sp>
            <p:nvSpPr>
              <p:cNvPr id="27" name="Rectangular Callout 26"/>
              <p:cNvSpPr>
                <a:spLocks noRot="1" noChangeAspect="1" noMove="1" noResize="1" noEditPoints="1" noAdjustHandles="1" noChangeArrowheads="1" noChangeShapeType="1" noTextEdit="1"/>
              </p:cNvSpPr>
              <p:nvPr/>
            </p:nvSpPr>
            <p:spPr>
              <a:xfrm>
                <a:off x="396552" y="6325052"/>
                <a:ext cx="1732652" cy="456748"/>
              </a:xfrm>
              <a:prstGeom prst="wedgeRectCallout">
                <a:avLst>
                  <a:gd name="adj1" fmla="val 37856"/>
                  <a:gd name="adj2" fmla="val -84841"/>
                </a:avLst>
              </a:prstGeom>
              <a:blipFill>
                <a:blip r:embed="rId5"/>
                <a:stretch>
                  <a:fillRect/>
                </a:stretch>
              </a:blip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 name="Rectangular Callout 27"/>
              <p:cNvSpPr/>
              <p:nvPr/>
            </p:nvSpPr>
            <p:spPr>
              <a:xfrm>
                <a:off x="6373649" y="5571503"/>
                <a:ext cx="1719135" cy="447129"/>
              </a:xfrm>
              <a:prstGeom prst="wedgeRectCallout">
                <a:avLst>
                  <a:gd name="adj1" fmla="val -1774"/>
                  <a:gd name="adj2" fmla="val -70961"/>
                </a:avLst>
              </a:prstGeom>
              <a:ln/>
            </p:spPr>
            <p:style>
              <a:lnRef idx="1">
                <a:schemeClr val="accent1"/>
              </a:lnRef>
              <a:fillRef idx="2">
                <a:schemeClr val="accent1"/>
              </a:fillRef>
              <a:effectRef idx="1">
                <a:schemeClr val="accent1"/>
              </a:effectRef>
              <a:fontRef idx="minor">
                <a:schemeClr val="dk1"/>
              </a:fontRef>
            </p:style>
            <p:txBody>
              <a:bodyPr rtlCol="0" anchor="ctr"/>
              <a:lstStyle/>
              <a:p>
                <a14:m>
                  <m:oMath xmlns:m="http://schemas.openxmlformats.org/officeDocument/2006/math">
                    <m:r>
                      <m:rPr>
                        <m:sty m:val="p"/>
                      </m:rPr>
                      <a:rPr lang="en-US" sz="800" i="0" smtClean="0">
                        <a:solidFill>
                          <a:sysClr val="windowText" lastClr="000000"/>
                        </a:solidFill>
                        <a:latin typeface="Cambria Math" panose="02040503050406030204" pitchFamily="18" charset="0"/>
                        <a:ea typeface="+mj-ea"/>
                        <a:cs typeface="Corbel" charset="0"/>
                      </a:rPr>
                      <m:t>K</m:t>
                    </m:r>
                    <m:r>
                      <a:rPr lang="en-US" sz="800" i="0" smtClean="0">
                        <a:solidFill>
                          <a:sysClr val="windowText" lastClr="000000"/>
                        </a:solidFill>
                        <a:latin typeface="Cambria Math" panose="02040503050406030204" pitchFamily="18" charset="0"/>
                        <a:ea typeface="+mj-ea"/>
                        <a:cs typeface="Corbel" charset="0"/>
                      </a:rPr>
                      <m:t> </m:t>
                    </m:r>
                  </m:oMath>
                </a14:m>
                <a:r>
                  <a:rPr lang="en-US" sz="800" dirty="0">
                    <a:solidFill>
                      <a:sysClr val="windowText" lastClr="000000"/>
                    </a:solidFill>
                    <a:ea typeface="+mj-ea"/>
                    <a:cs typeface="Corbel" charset="0"/>
                  </a:rPr>
                  <a:t>priorities: </a:t>
                </a:r>
                <a14:m>
                  <m:oMath xmlns:m="http://schemas.openxmlformats.org/officeDocument/2006/math">
                    <m:sSub>
                      <m:sSubPr>
                        <m:ctrlPr>
                          <a:rPr lang="en-US" altLang="zh-CN" sz="800" i="1" smtClean="0">
                            <a:solidFill>
                              <a:srgbClr val="0000CC"/>
                            </a:solidFill>
                            <a:latin typeface="Cambria Math" panose="02040503050406030204" pitchFamily="18" charset="0"/>
                            <a:ea typeface="+mj-ea"/>
                            <a:cs typeface="Corbel" charset="0"/>
                          </a:rPr>
                        </m:ctrlPr>
                      </m:sSubPr>
                      <m:e>
                        <m:r>
                          <m:rPr>
                            <m:sty m:val="p"/>
                          </m:rPr>
                          <a:rPr lang="en-US" altLang="zh-CN" sz="800" i="0">
                            <a:solidFill>
                              <a:srgbClr val="0000CC"/>
                            </a:solidFill>
                            <a:latin typeface="Cambria Math" panose="02040503050406030204" pitchFamily="18" charset="0"/>
                            <a:ea typeface="+mj-ea"/>
                            <a:cs typeface="Corbel" charset="0"/>
                          </a:rPr>
                          <m:t>P</m:t>
                        </m:r>
                      </m:e>
                      <m:sub>
                        <m:r>
                          <m:rPr>
                            <m:sty m:val="p"/>
                          </m:rPr>
                          <a:rPr lang="en-US" altLang="zh-CN" sz="800" i="0">
                            <a:solidFill>
                              <a:srgbClr val="0000CC"/>
                            </a:solidFill>
                            <a:latin typeface="Cambria Math" panose="02040503050406030204" pitchFamily="18" charset="0"/>
                            <a:ea typeface="+mj-ea"/>
                            <a:cs typeface="Corbel" charset="0"/>
                          </a:rPr>
                          <m:t>i</m:t>
                        </m:r>
                      </m:sub>
                    </m:sSub>
                    <m:r>
                      <a:rPr lang="en-US" altLang="zh-CN" sz="800" i="0">
                        <a:solidFill>
                          <a:srgbClr val="0000CC"/>
                        </a:solidFill>
                        <a:latin typeface="Cambria Math" panose="02040503050406030204" pitchFamily="18" charset="0"/>
                        <a:ea typeface="+mj-ea"/>
                        <a:cs typeface="Corbel" charset="0"/>
                      </a:rPr>
                      <m:t> </m:t>
                    </m:r>
                    <m:d>
                      <m:dPr>
                        <m:ctrlPr>
                          <a:rPr lang="en-US" altLang="zh-CN" sz="800" i="1">
                            <a:solidFill>
                              <a:srgbClr val="0000CC"/>
                            </a:solidFill>
                            <a:latin typeface="Cambria Math" panose="02040503050406030204" pitchFamily="18" charset="0"/>
                            <a:ea typeface="+mj-ea"/>
                            <a:cs typeface="Corbel" charset="0"/>
                          </a:rPr>
                        </m:ctrlPr>
                      </m:dPr>
                      <m:e>
                        <m:r>
                          <a:rPr lang="en-US" altLang="zh-CN" sz="800" i="0">
                            <a:solidFill>
                              <a:srgbClr val="0000CC"/>
                            </a:solidFill>
                            <a:latin typeface="Cambria Math" panose="02040503050406030204" pitchFamily="18" charset="0"/>
                            <a:ea typeface="+mj-ea"/>
                            <a:cs typeface="Corbel" charset="0"/>
                          </a:rPr>
                          <m:t>1≤</m:t>
                        </m:r>
                        <m:r>
                          <m:rPr>
                            <m:sty m:val="p"/>
                          </m:rPr>
                          <a:rPr lang="en-US" altLang="zh-CN" sz="800" i="0">
                            <a:solidFill>
                              <a:srgbClr val="0000CC"/>
                            </a:solidFill>
                            <a:latin typeface="Cambria Math" panose="02040503050406030204" pitchFamily="18" charset="0"/>
                            <a:ea typeface="+mj-ea"/>
                            <a:cs typeface="Corbel" charset="0"/>
                          </a:rPr>
                          <m:t>i</m:t>
                        </m:r>
                        <m:r>
                          <a:rPr lang="en-US" altLang="zh-CN" sz="800" i="0">
                            <a:solidFill>
                              <a:srgbClr val="0000CC"/>
                            </a:solidFill>
                            <a:latin typeface="Cambria Math" panose="02040503050406030204" pitchFamily="18" charset="0"/>
                            <a:ea typeface="+mj-ea"/>
                            <a:cs typeface="Corbel" charset="0"/>
                          </a:rPr>
                          <m:t>≤</m:t>
                        </m:r>
                        <m:r>
                          <m:rPr>
                            <m:sty m:val="p"/>
                          </m:rPr>
                          <a:rPr lang="en-US" altLang="zh-CN" sz="800" i="0">
                            <a:solidFill>
                              <a:srgbClr val="0000CC"/>
                            </a:solidFill>
                            <a:latin typeface="Cambria Math" panose="02040503050406030204" pitchFamily="18" charset="0"/>
                            <a:ea typeface="+mj-ea"/>
                            <a:cs typeface="Corbel" charset="0"/>
                          </a:rPr>
                          <m:t>K</m:t>
                        </m:r>
                      </m:e>
                    </m:d>
                  </m:oMath>
                </a14:m>
                <a:endParaRPr lang="en-US" altLang="zh-CN" sz="800" dirty="0">
                  <a:solidFill>
                    <a:srgbClr val="0000CC"/>
                  </a:solidFill>
                  <a:ea typeface="+mj-ea"/>
                  <a:cs typeface="Corbel" charset="0"/>
                </a:endParaRPr>
              </a:p>
              <a:p>
                <a14:m>
                  <m:oMath xmlns:m="http://schemas.openxmlformats.org/officeDocument/2006/math">
                    <m:r>
                      <m:rPr>
                        <m:sty m:val="p"/>
                      </m:rPr>
                      <a:rPr lang="en-US" sz="800" i="0">
                        <a:solidFill>
                          <a:sysClr val="windowText" lastClr="000000"/>
                        </a:solidFill>
                        <a:latin typeface="Cambria Math" panose="02040503050406030204" pitchFamily="18" charset="0"/>
                        <a:ea typeface="+mj-ea"/>
                        <a:cs typeface="Corbel" charset="0"/>
                      </a:rPr>
                      <m:t>K</m:t>
                    </m:r>
                    <m:r>
                      <a:rPr lang="en-US" sz="800" i="0">
                        <a:solidFill>
                          <a:sysClr val="windowText" lastClr="000000"/>
                        </a:solidFill>
                        <a:latin typeface="Cambria Math" panose="02040503050406030204" pitchFamily="18" charset="0"/>
                        <a:ea typeface="+mj-ea"/>
                        <a:cs typeface="Corbel" charset="0"/>
                      </a:rPr>
                      <m:t>−1</m:t>
                    </m:r>
                  </m:oMath>
                </a14:m>
                <a:r>
                  <a:rPr lang="en-US" sz="800" dirty="0">
                    <a:solidFill>
                      <a:sysClr val="windowText" lastClr="000000"/>
                    </a:solidFill>
                    <a:ea typeface="+mj-ea"/>
                    <a:cs typeface="Corbel" charset="0"/>
                  </a:rPr>
                  <a:t> thresholds: </a:t>
                </a:r>
                <a14:m>
                  <m:oMath xmlns:m="http://schemas.openxmlformats.org/officeDocument/2006/math">
                    <m:sSub>
                      <m:sSubPr>
                        <m:ctrlPr>
                          <a:rPr lang="en-US" altLang="zh-CN" sz="800" i="1" smtClean="0">
                            <a:solidFill>
                              <a:srgbClr val="0000CC"/>
                            </a:solidFill>
                            <a:latin typeface="Cambria Math" panose="02040503050406030204" pitchFamily="18" charset="0"/>
                            <a:ea typeface="+mj-ea"/>
                            <a:cs typeface="Corbel" charset="0"/>
                          </a:rPr>
                        </m:ctrlPr>
                      </m:sSubPr>
                      <m:e>
                        <m:r>
                          <m:rPr>
                            <m:sty m:val="p"/>
                          </m:rPr>
                          <a:rPr lang="zh-CN" altLang="en-US" sz="800" i="0">
                            <a:solidFill>
                              <a:srgbClr val="0000CC"/>
                            </a:solidFill>
                            <a:latin typeface="Cambria Math" panose="02040503050406030204" pitchFamily="18" charset="0"/>
                            <a:ea typeface="+mj-ea"/>
                            <a:cs typeface="Corbel" charset="0"/>
                          </a:rPr>
                          <m:t>α</m:t>
                        </m:r>
                      </m:e>
                      <m:sub>
                        <m:r>
                          <m:rPr>
                            <m:sty m:val="p"/>
                          </m:rPr>
                          <a:rPr lang="en-US" altLang="zh-CN" sz="800" i="0">
                            <a:solidFill>
                              <a:srgbClr val="0000CC"/>
                            </a:solidFill>
                            <a:latin typeface="Cambria Math" panose="02040503050406030204" pitchFamily="18" charset="0"/>
                            <a:ea typeface="+mj-ea"/>
                            <a:cs typeface="Corbel" charset="0"/>
                          </a:rPr>
                          <m:t>j</m:t>
                        </m:r>
                        <m:r>
                          <a:rPr lang="en-US" altLang="zh-CN" sz="800" i="0">
                            <a:solidFill>
                              <a:srgbClr val="0000CC"/>
                            </a:solidFill>
                            <a:latin typeface="Cambria Math" panose="02040503050406030204" pitchFamily="18" charset="0"/>
                            <a:ea typeface="+mj-ea"/>
                            <a:cs typeface="Corbel" charset="0"/>
                          </a:rPr>
                          <m:t> </m:t>
                        </m:r>
                      </m:sub>
                    </m:sSub>
                    <m:d>
                      <m:dPr>
                        <m:ctrlPr>
                          <a:rPr lang="en-US" altLang="zh-CN" sz="800" i="1">
                            <a:solidFill>
                              <a:srgbClr val="0000CC"/>
                            </a:solidFill>
                            <a:latin typeface="Cambria Math" panose="02040503050406030204" pitchFamily="18" charset="0"/>
                            <a:ea typeface="+mj-ea"/>
                            <a:cs typeface="Corbel" charset="0"/>
                          </a:rPr>
                        </m:ctrlPr>
                      </m:dPr>
                      <m:e>
                        <m:r>
                          <a:rPr lang="en-US" altLang="zh-CN" sz="800" i="0">
                            <a:solidFill>
                              <a:srgbClr val="0000CC"/>
                            </a:solidFill>
                            <a:latin typeface="Cambria Math" panose="02040503050406030204" pitchFamily="18" charset="0"/>
                            <a:ea typeface="+mj-ea"/>
                            <a:cs typeface="Corbel" charset="0"/>
                          </a:rPr>
                          <m:t>1≤</m:t>
                        </m:r>
                        <m:r>
                          <m:rPr>
                            <m:sty m:val="p"/>
                          </m:rPr>
                          <a:rPr lang="en-US" altLang="zh-CN" sz="800" i="0">
                            <a:solidFill>
                              <a:srgbClr val="0000CC"/>
                            </a:solidFill>
                            <a:latin typeface="Cambria Math" panose="02040503050406030204" pitchFamily="18" charset="0"/>
                            <a:ea typeface="+mj-ea"/>
                            <a:cs typeface="Corbel" charset="0"/>
                          </a:rPr>
                          <m:t>j</m:t>
                        </m:r>
                        <m:r>
                          <a:rPr lang="en-US" altLang="zh-CN" sz="800" i="0">
                            <a:solidFill>
                              <a:srgbClr val="0000CC"/>
                            </a:solidFill>
                            <a:latin typeface="Cambria Math" panose="02040503050406030204" pitchFamily="18" charset="0"/>
                            <a:ea typeface="+mj-ea"/>
                            <a:cs typeface="Corbel" charset="0"/>
                          </a:rPr>
                          <m:t>≤</m:t>
                        </m:r>
                        <m:r>
                          <m:rPr>
                            <m:sty m:val="p"/>
                          </m:rPr>
                          <a:rPr lang="en-US" altLang="zh-CN" sz="800" i="0">
                            <a:solidFill>
                              <a:srgbClr val="0000CC"/>
                            </a:solidFill>
                            <a:latin typeface="Cambria Math" panose="02040503050406030204" pitchFamily="18" charset="0"/>
                            <a:ea typeface="+mj-ea"/>
                            <a:cs typeface="Corbel" charset="0"/>
                          </a:rPr>
                          <m:t>K</m:t>
                        </m:r>
                        <m:r>
                          <a:rPr lang="en-US" altLang="zh-CN" sz="800" i="0">
                            <a:solidFill>
                              <a:srgbClr val="0000CC"/>
                            </a:solidFill>
                            <a:latin typeface="Cambria Math" panose="02040503050406030204" pitchFamily="18" charset="0"/>
                            <a:ea typeface="+mj-ea"/>
                            <a:cs typeface="Corbel" charset="0"/>
                          </a:rPr>
                          <m:t>−1</m:t>
                        </m:r>
                      </m:e>
                    </m:d>
                  </m:oMath>
                </a14:m>
                <a:endParaRPr lang="en-US" altLang="zh-CN" sz="800" dirty="0">
                  <a:solidFill>
                    <a:srgbClr val="0000CC"/>
                  </a:solidFill>
                  <a:ea typeface="+mj-ea"/>
                  <a:cs typeface="Corbel" charset="0"/>
                </a:endParaRPr>
              </a:p>
              <a:p>
                <a:r>
                  <a:rPr lang="en-US" sz="800" dirty="0">
                    <a:solidFill>
                      <a:sysClr val="windowText" lastClr="000000"/>
                    </a:solidFill>
                    <a:ea typeface="+mj-ea"/>
                    <a:cs typeface="Corbel" charset="0"/>
                  </a:rPr>
                  <a:t>Threshold from </a:t>
                </a:r>
                <a14:m>
                  <m:oMath xmlns:m="http://schemas.openxmlformats.org/officeDocument/2006/math">
                    <m:sSub>
                      <m:sSubPr>
                        <m:ctrlPr>
                          <a:rPr lang="en-US" altLang="zh-CN" sz="800" i="1" smtClean="0">
                            <a:solidFill>
                              <a:srgbClr val="0000CC"/>
                            </a:solidFill>
                            <a:latin typeface="Cambria Math" panose="02040503050406030204" pitchFamily="18" charset="0"/>
                            <a:ea typeface="+mj-ea"/>
                            <a:cs typeface="Corbel" charset="0"/>
                          </a:rPr>
                        </m:ctrlPr>
                      </m:sSubPr>
                      <m:e>
                        <m:r>
                          <m:rPr>
                            <m:sty m:val="p"/>
                          </m:rPr>
                          <a:rPr lang="en-US" altLang="zh-CN" sz="800" i="0">
                            <a:solidFill>
                              <a:srgbClr val="0000CC"/>
                            </a:solidFill>
                            <a:latin typeface="Cambria Math" panose="02040503050406030204" pitchFamily="18" charset="0"/>
                            <a:ea typeface="+mj-ea"/>
                            <a:cs typeface="Corbel" charset="0"/>
                          </a:rPr>
                          <m:t>P</m:t>
                        </m:r>
                      </m:e>
                      <m:sub>
                        <m:r>
                          <m:rPr>
                            <m:sty m:val="p"/>
                          </m:rPr>
                          <a:rPr lang="en-US" altLang="zh-CN" sz="800" i="0">
                            <a:solidFill>
                              <a:srgbClr val="0000CC"/>
                            </a:solidFill>
                            <a:latin typeface="Cambria Math" panose="02040503050406030204" pitchFamily="18" charset="0"/>
                            <a:ea typeface="+mj-ea"/>
                            <a:cs typeface="Corbel" charset="0"/>
                          </a:rPr>
                          <m:t>j</m:t>
                        </m:r>
                        <m:r>
                          <a:rPr lang="en-US" altLang="zh-CN" sz="800" i="0">
                            <a:solidFill>
                              <a:srgbClr val="0000CC"/>
                            </a:solidFill>
                            <a:latin typeface="Cambria Math" panose="02040503050406030204" pitchFamily="18" charset="0"/>
                            <a:ea typeface="+mj-ea"/>
                            <a:cs typeface="Corbel" charset="0"/>
                          </a:rPr>
                          <m:t>−1</m:t>
                        </m:r>
                      </m:sub>
                    </m:sSub>
                  </m:oMath>
                </a14:m>
                <a:r>
                  <a:rPr lang="en-US" sz="800" dirty="0">
                    <a:solidFill>
                      <a:sysClr val="windowText" lastClr="000000"/>
                    </a:solidFill>
                    <a:ea typeface="+mj-ea"/>
                    <a:cs typeface="Corbel" charset="0"/>
                  </a:rPr>
                  <a:t> to </a:t>
                </a:r>
                <a14:m>
                  <m:oMath xmlns:m="http://schemas.openxmlformats.org/officeDocument/2006/math">
                    <m:sSub>
                      <m:sSubPr>
                        <m:ctrlPr>
                          <a:rPr lang="en-US" altLang="zh-CN" sz="800" i="1" smtClean="0">
                            <a:solidFill>
                              <a:srgbClr val="0000CC"/>
                            </a:solidFill>
                            <a:latin typeface="Cambria Math" panose="02040503050406030204" pitchFamily="18" charset="0"/>
                            <a:ea typeface="+mj-ea"/>
                            <a:cs typeface="Corbel" charset="0"/>
                          </a:rPr>
                        </m:ctrlPr>
                      </m:sSubPr>
                      <m:e>
                        <m:r>
                          <m:rPr>
                            <m:sty m:val="p"/>
                          </m:rPr>
                          <a:rPr lang="en-US" altLang="zh-CN" sz="800" i="0" smtClean="0">
                            <a:solidFill>
                              <a:srgbClr val="0000CC"/>
                            </a:solidFill>
                            <a:latin typeface="Cambria Math" panose="02040503050406030204" pitchFamily="18" charset="0"/>
                            <a:ea typeface="+mj-ea"/>
                            <a:cs typeface="Corbel" charset="0"/>
                          </a:rPr>
                          <m:t>P</m:t>
                        </m:r>
                      </m:e>
                      <m:sub>
                        <m:r>
                          <m:rPr>
                            <m:sty m:val="p"/>
                          </m:rPr>
                          <a:rPr lang="en-US" altLang="zh-CN" sz="800" i="0">
                            <a:solidFill>
                              <a:srgbClr val="0000CC"/>
                            </a:solidFill>
                            <a:latin typeface="Cambria Math" panose="02040503050406030204" pitchFamily="18" charset="0"/>
                            <a:ea typeface="+mj-ea"/>
                            <a:cs typeface="Corbel" charset="0"/>
                          </a:rPr>
                          <m:t>j</m:t>
                        </m:r>
                      </m:sub>
                    </m:sSub>
                  </m:oMath>
                </a14:m>
                <a:r>
                  <a:rPr lang="en-US" sz="800" dirty="0">
                    <a:solidFill>
                      <a:sysClr val="windowText" lastClr="000000"/>
                    </a:solidFill>
                    <a:ea typeface="+mj-ea"/>
                    <a:cs typeface="Corbel" charset="0"/>
                  </a:rPr>
                  <a:t> is: </a:t>
                </a:r>
                <a14:m>
                  <m:oMath xmlns:m="http://schemas.openxmlformats.org/officeDocument/2006/math">
                    <m:sSub>
                      <m:sSubPr>
                        <m:ctrlPr>
                          <a:rPr lang="en-US" altLang="zh-CN" sz="800" i="1" smtClean="0">
                            <a:solidFill>
                              <a:srgbClr val="0000CC"/>
                            </a:solidFill>
                            <a:latin typeface="Cambria Math" panose="02040503050406030204" pitchFamily="18" charset="0"/>
                            <a:ea typeface="+mj-ea"/>
                            <a:cs typeface="Corbel" charset="0"/>
                          </a:rPr>
                        </m:ctrlPr>
                      </m:sSubPr>
                      <m:e>
                        <m:r>
                          <m:rPr>
                            <m:sty m:val="p"/>
                          </m:rPr>
                          <a:rPr lang="zh-CN" altLang="en-US" sz="800" i="0">
                            <a:solidFill>
                              <a:srgbClr val="0000CC"/>
                            </a:solidFill>
                            <a:latin typeface="Cambria Math" panose="02040503050406030204" pitchFamily="18" charset="0"/>
                            <a:ea typeface="+mj-ea"/>
                            <a:cs typeface="Corbel" charset="0"/>
                          </a:rPr>
                          <m:t>α</m:t>
                        </m:r>
                      </m:e>
                      <m:sub>
                        <m:r>
                          <m:rPr>
                            <m:sty m:val="p"/>
                          </m:rPr>
                          <a:rPr lang="en-US" altLang="zh-CN" sz="800" i="0">
                            <a:solidFill>
                              <a:srgbClr val="0000CC"/>
                            </a:solidFill>
                            <a:latin typeface="Cambria Math" panose="02040503050406030204" pitchFamily="18" charset="0"/>
                            <a:ea typeface="+mj-ea"/>
                            <a:cs typeface="Corbel" charset="0"/>
                          </a:rPr>
                          <m:t>j</m:t>
                        </m:r>
                        <m:r>
                          <a:rPr lang="en-US" altLang="zh-CN" sz="800" i="0">
                            <a:solidFill>
                              <a:srgbClr val="0000CC"/>
                            </a:solidFill>
                            <a:latin typeface="Cambria Math" panose="02040503050406030204" pitchFamily="18" charset="0"/>
                            <a:ea typeface="+mj-ea"/>
                            <a:cs typeface="Corbel" charset="0"/>
                          </a:rPr>
                          <m:t>−1 </m:t>
                        </m:r>
                      </m:sub>
                    </m:sSub>
                  </m:oMath>
                </a14:m>
                <a:endParaRPr lang="en-US" sz="800" dirty="0">
                  <a:solidFill>
                    <a:sysClr val="windowText" lastClr="000000"/>
                  </a:solidFill>
                  <a:ea typeface="+mj-ea"/>
                  <a:cs typeface="Corbel" charset="0"/>
                </a:endParaRPr>
              </a:p>
            </p:txBody>
          </p:sp>
        </mc:Choice>
        <mc:Fallback xmlns="">
          <p:sp>
            <p:nvSpPr>
              <p:cNvPr id="28" name="Rectangular Callout 27"/>
              <p:cNvSpPr>
                <a:spLocks noRot="1" noChangeAspect="1" noMove="1" noResize="1" noEditPoints="1" noAdjustHandles="1" noChangeArrowheads="1" noChangeShapeType="1" noTextEdit="1"/>
              </p:cNvSpPr>
              <p:nvPr/>
            </p:nvSpPr>
            <p:spPr>
              <a:xfrm>
                <a:off x="6373649" y="5571503"/>
                <a:ext cx="1719135" cy="447129"/>
              </a:xfrm>
              <a:prstGeom prst="wedgeRectCallout">
                <a:avLst>
                  <a:gd name="adj1" fmla="val -1774"/>
                  <a:gd name="adj2" fmla="val -70961"/>
                </a:avLst>
              </a:prstGeom>
              <a:blipFill>
                <a:blip r:embed="rId6"/>
                <a:stretch>
                  <a:fillRect/>
                </a:stretch>
              </a:blipFill>
              <a:ln/>
            </p:spPr>
            <p:txBody>
              <a:bodyPr/>
              <a:lstStyle/>
              <a:p>
                <a:r>
                  <a:rPr lang="zh-CN" altLang="en-US">
                    <a:noFill/>
                  </a:rPr>
                  <a:t> </a:t>
                </a:r>
              </a:p>
            </p:txBody>
          </p:sp>
        </mc:Fallback>
      </mc:AlternateContent>
      <p:sp>
        <p:nvSpPr>
          <p:cNvPr id="6" name="灯片编号占位符 5"/>
          <p:cNvSpPr>
            <a:spLocks noGrp="1"/>
          </p:cNvSpPr>
          <p:nvPr>
            <p:ph type="sldNum" sz="quarter" idx="12"/>
          </p:nvPr>
        </p:nvSpPr>
        <p:spPr/>
        <p:txBody>
          <a:bodyPr/>
          <a:lstStyle/>
          <a:p>
            <a:fld id="{0C913308-F349-4B6D-A68A-DD1791B4A57B}" type="slidenum">
              <a:rPr lang="zh-CN" altLang="en-US" smtClean="0"/>
              <a:t>27</a:t>
            </a:fld>
            <a:endParaRPr lang="zh-CN" altLang="en-US" dirty="0"/>
          </a:p>
        </p:txBody>
      </p:sp>
    </p:spTree>
    <p:extLst>
      <p:ext uri="{BB962C8B-B14F-4D97-AF65-F5344CB8AC3E}">
        <p14:creationId xmlns:p14="http://schemas.microsoft.com/office/powerpoint/2010/main" val="1294588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9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5">
                                            <p:txEl>
                                              <p:pRg st="1" end="1"/>
                                            </p:txEl>
                                          </p:spTgt>
                                        </p:tgtEl>
                                        <p:attrNameLst>
                                          <p:attrName>style.visibility</p:attrName>
                                        </p:attrNameLst>
                                      </p:cBhvr>
                                      <p:to>
                                        <p:strVal val="visible"/>
                                      </p:to>
                                    </p:set>
                                  </p:childTnLst>
                                </p:cTn>
                              </p:par>
                            </p:childTnLst>
                          </p:cTn>
                        </p:par>
                        <p:par>
                          <p:cTn id="11" fill="hold">
                            <p:stCondLst>
                              <p:cond delay="0"/>
                            </p:stCondLst>
                            <p:childTnLst>
                              <p:par>
                                <p:cTn id="12" presetID="37" presetClass="exit" presetSubtype="0" repeatCount="0" fill="hold" nodeType="afterEffect">
                                  <p:stCondLst>
                                    <p:cond delay="0"/>
                                  </p:stCondLst>
                                  <p:childTnLst>
                                    <p:animEffect transition="out" filter="fade">
                                      <p:cBhvr>
                                        <p:cTn id="13" dur="1000"/>
                                        <p:tgtEl>
                                          <p:spTgt spid="38"/>
                                        </p:tgtEl>
                                      </p:cBhvr>
                                    </p:animEffect>
                                    <p:anim calcmode="lin" valueType="num">
                                      <p:cBhvr>
                                        <p:cTn id="14" dur="1000"/>
                                        <p:tgtEl>
                                          <p:spTgt spid="38"/>
                                        </p:tgtEl>
                                        <p:attrNameLst>
                                          <p:attrName>ppt_x</p:attrName>
                                        </p:attrNameLst>
                                      </p:cBhvr>
                                      <p:tavLst>
                                        <p:tav tm="0">
                                          <p:val>
                                            <p:strVal val="ppt_x"/>
                                          </p:val>
                                        </p:tav>
                                        <p:tav tm="100000">
                                          <p:val>
                                            <p:strVal val="ppt_x"/>
                                          </p:val>
                                        </p:tav>
                                      </p:tavLst>
                                    </p:anim>
                                    <p:anim calcmode="lin" valueType="num">
                                      <p:cBhvr>
                                        <p:cTn id="15" dur="100" decel="100000"/>
                                        <p:tgtEl>
                                          <p:spTgt spid="38"/>
                                        </p:tgtEl>
                                        <p:attrNameLst>
                                          <p:attrName>ppt_y</p:attrName>
                                        </p:attrNameLst>
                                      </p:cBhvr>
                                      <p:tavLst>
                                        <p:tav tm="0">
                                          <p:val>
                                            <p:strVal val="ppt_y"/>
                                          </p:val>
                                        </p:tav>
                                        <p:tav tm="100000">
                                          <p:val>
                                            <p:strVal val="ppt_y-.03"/>
                                          </p:val>
                                        </p:tav>
                                      </p:tavLst>
                                    </p:anim>
                                    <p:anim calcmode="lin" valueType="num">
                                      <p:cBhvr>
                                        <p:cTn id="16" dur="900" accel="100000">
                                          <p:stCondLst>
                                            <p:cond delay="100"/>
                                          </p:stCondLst>
                                        </p:cTn>
                                        <p:tgtEl>
                                          <p:spTgt spid="38"/>
                                        </p:tgtEl>
                                        <p:attrNameLst>
                                          <p:attrName>ppt_y</p:attrName>
                                        </p:attrNameLst>
                                      </p:cBhvr>
                                      <p:tavLst>
                                        <p:tav tm="0">
                                          <p:val>
                                            <p:strVal val="ppt_y"/>
                                          </p:val>
                                        </p:tav>
                                        <p:tav tm="100000">
                                          <p:val>
                                            <p:strVal val="ppt_y+1"/>
                                          </p:val>
                                        </p:tav>
                                      </p:tavLst>
                                    </p:anim>
                                    <p:set>
                                      <p:cBhvr>
                                        <p:cTn id="17" dur="1" fill="hold">
                                          <p:stCondLst>
                                            <p:cond delay="999"/>
                                          </p:stCondLst>
                                        </p:cTn>
                                        <p:tgtEl>
                                          <p:spTgt spid="38"/>
                                        </p:tgtEl>
                                        <p:attrNameLst>
                                          <p:attrName>style.visibility</p:attrName>
                                        </p:attrNameLst>
                                      </p:cBhvr>
                                      <p:to>
                                        <p:strVal val="hidden"/>
                                      </p:to>
                                    </p:set>
                                  </p:childTnLst>
                                </p:cTn>
                              </p:par>
                              <p:par>
                                <p:cTn id="18" presetID="37" presetClass="exit" presetSubtype="0" repeatCount="0" fill="hold" nodeType="withEffect">
                                  <p:stCondLst>
                                    <p:cond delay="0"/>
                                  </p:stCondLst>
                                  <p:childTnLst>
                                    <p:animEffect transition="out" filter="fade">
                                      <p:cBhvr>
                                        <p:cTn id="19" dur="1000"/>
                                        <p:tgtEl>
                                          <p:spTgt spid="39"/>
                                        </p:tgtEl>
                                      </p:cBhvr>
                                    </p:animEffect>
                                    <p:anim calcmode="lin" valueType="num">
                                      <p:cBhvr>
                                        <p:cTn id="20" dur="1000"/>
                                        <p:tgtEl>
                                          <p:spTgt spid="39"/>
                                        </p:tgtEl>
                                        <p:attrNameLst>
                                          <p:attrName>ppt_x</p:attrName>
                                        </p:attrNameLst>
                                      </p:cBhvr>
                                      <p:tavLst>
                                        <p:tav tm="0">
                                          <p:val>
                                            <p:strVal val="ppt_x"/>
                                          </p:val>
                                        </p:tav>
                                        <p:tav tm="100000">
                                          <p:val>
                                            <p:strVal val="ppt_x"/>
                                          </p:val>
                                        </p:tav>
                                      </p:tavLst>
                                    </p:anim>
                                    <p:anim calcmode="lin" valueType="num">
                                      <p:cBhvr>
                                        <p:cTn id="21" dur="100" decel="100000"/>
                                        <p:tgtEl>
                                          <p:spTgt spid="39"/>
                                        </p:tgtEl>
                                        <p:attrNameLst>
                                          <p:attrName>ppt_y</p:attrName>
                                        </p:attrNameLst>
                                      </p:cBhvr>
                                      <p:tavLst>
                                        <p:tav tm="0">
                                          <p:val>
                                            <p:strVal val="ppt_y"/>
                                          </p:val>
                                        </p:tav>
                                        <p:tav tm="100000">
                                          <p:val>
                                            <p:strVal val="ppt_y-.03"/>
                                          </p:val>
                                        </p:tav>
                                      </p:tavLst>
                                    </p:anim>
                                    <p:anim calcmode="lin" valueType="num">
                                      <p:cBhvr>
                                        <p:cTn id="22" dur="900" accel="100000">
                                          <p:stCondLst>
                                            <p:cond delay="100"/>
                                          </p:stCondLst>
                                        </p:cTn>
                                        <p:tgtEl>
                                          <p:spTgt spid="39"/>
                                        </p:tgtEl>
                                        <p:attrNameLst>
                                          <p:attrName>ppt_y</p:attrName>
                                        </p:attrNameLst>
                                      </p:cBhvr>
                                      <p:tavLst>
                                        <p:tav tm="0">
                                          <p:val>
                                            <p:strVal val="ppt_y"/>
                                          </p:val>
                                        </p:tav>
                                        <p:tav tm="100000">
                                          <p:val>
                                            <p:strVal val="ppt_y+1"/>
                                          </p:val>
                                        </p:tav>
                                      </p:tavLst>
                                    </p:anim>
                                    <p:set>
                                      <p:cBhvr>
                                        <p:cTn id="23" dur="1" fill="hold">
                                          <p:stCondLst>
                                            <p:cond delay="999"/>
                                          </p:stCondLst>
                                        </p:cTn>
                                        <p:tgtEl>
                                          <p:spTgt spid="39"/>
                                        </p:tgtEl>
                                        <p:attrNameLst>
                                          <p:attrName>style.visibility</p:attrName>
                                        </p:attrNameLst>
                                      </p:cBhvr>
                                      <p:to>
                                        <p:strVal val="hidden"/>
                                      </p:to>
                                    </p:set>
                                  </p:childTnLst>
                                </p:cTn>
                              </p:par>
                              <p:par>
                                <p:cTn id="24" presetID="37" presetClass="exit" presetSubtype="0" repeatCount="0" fill="hold" nodeType="withEffect">
                                  <p:stCondLst>
                                    <p:cond delay="0"/>
                                  </p:stCondLst>
                                  <p:childTnLst>
                                    <p:animEffect transition="out" filter="fade">
                                      <p:cBhvr>
                                        <p:cTn id="25" dur="1000"/>
                                        <p:tgtEl>
                                          <p:spTgt spid="40"/>
                                        </p:tgtEl>
                                      </p:cBhvr>
                                    </p:animEffect>
                                    <p:anim calcmode="lin" valueType="num">
                                      <p:cBhvr>
                                        <p:cTn id="26" dur="1000"/>
                                        <p:tgtEl>
                                          <p:spTgt spid="40"/>
                                        </p:tgtEl>
                                        <p:attrNameLst>
                                          <p:attrName>ppt_x</p:attrName>
                                        </p:attrNameLst>
                                      </p:cBhvr>
                                      <p:tavLst>
                                        <p:tav tm="0">
                                          <p:val>
                                            <p:strVal val="ppt_x"/>
                                          </p:val>
                                        </p:tav>
                                        <p:tav tm="100000">
                                          <p:val>
                                            <p:strVal val="ppt_x"/>
                                          </p:val>
                                        </p:tav>
                                      </p:tavLst>
                                    </p:anim>
                                    <p:anim calcmode="lin" valueType="num">
                                      <p:cBhvr>
                                        <p:cTn id="27" dur="100" decel="100000"/>
                                        <p:tgtEl>
                                          <p:spTgt spid="40"/>
                                        </p:tgtEl>
                                        <p:attrNameLst>
                                          <p:attrName>ppt_y</p:attrName>
                                        </p:attrNameLst>
                                      </p:cBhvr>
                                      <p:tavLst>
                                        <p:tav tm="0">
                                          <p:val>
                                            <p:strVal val="ppt_y"/>
                                          </p:val>
                                        </p:tav>
                                        <p:tav tm="100000">
                                          <p:val>
                                            <p:strVal val="ppt_y-.03"/>
                                          </p:val>
                                        </p:tav>
                                      </p:tavLst>
                                    </p:anim>
                                    <p:anim calcmode="lin" valueType="num">
                                      <p:cBhvr>
                                        <p:cTn id="28" dur="900" accel="100000">
                                          <p:stCondLst>
                                            <p:cond delay="100"/>
                                          </p:stCondLst>
                                        </p:cTn>
                                        <p:tgtEl>
                                          <p:spTgt spid="40"/>
                                        </p:tgtEl>
                                        <p:attrNameLst>
                                          <p:attrName>ppt_y</p:attrName>
                                        </p:attrNameLst>
                                      </p:cBhvr>
                                      <p:tavLst>
                                        <p:tav tm="0">
                                          <p:val>
                                            <p:strVal val="ppt_y"/>
                                          </p:val>
                                        </p:tav>
                                        <p:tav tm="100000">
                                          <p:val>
                                            <p:strVal val="ppt_y+1"/>
                                          </p:val>
                                        </p:tav>
                                      </p:tavLst>
                                    </p:anim>
                                    <p:set>
                                      <p:cBhvr>
                                        <p:cTn id="29" dur="1" fill="hold">
                                          <p:stCondLst>
                                            <p:cond delay="999"/>
                                          </p:stCondLst>
                                        </p:cTn>
                                        <p:tgtEl>
                                          <p:spTgt spid="40"/>
                                        </p:tgtEl>
                                        <p:attrNameLst>
                                          <p:attrName>style.visibility</p:attrName>
                                        </p:attrNameLst>
                                      </p:cBhvr>
                                      <p:to>
                                        <p:strVal val="hidden"/>
                                      </p:to>
                                    </p:set>
                                  </p:childTnLst>
                                </p:cTn>
                              </p:par>
                              <p:par>
                                <p:cTn id="30" presetID="37" presetClass="exit" presetSubtype="0" repeatCount="0" fill="hold" nodeType="withEffect">
                                  <p:stCondLst>
                                    <p:cond delay="0"/>
                                  </p:stCondLst>
                                  <p:childTnLst>
                                    <p:animEffect transition="out" filter="fade">
                                      <p:cBhvr>
                                        <p:cTn id="31" dur="1000"/>
                                        <p:tgtEl>
                                          <p:spTgt spid="44"/>
                                        </p:tgtEl>
                                      </p:cBhvr>
                                    </p:animEffect>
                                    <p:anim calcmode="lin" valueType="num">
                                      <p:cBhvr>
                                        <p:cTn id="32" dur="1000"/>
                                        <p:tgtEl>
                                          <p:spTgt spid="44"/>
                                        </p:tgtEl>
                                        <p:attrNameLst>
                                          <p:attrName>ppt_x</p:attrName>
                                        </p:attrNameLst>
                                      </p:cBhvr>
                                      <p:tavLst>
                                        <p:tav tm="0">
                                          <p:val>
                                            <p:strVal val="ppt_x"/>
                                          </p:val>
                                        </p:tav>
                                        <p:tav tm="100000">
                                          <p:val>
                                            <p:strVal val="ppt_x"/>
                                          </p:val>
                                        </p:tav>
                                      </p:tavLst>
                                    </p:anim>
                                    <p:anim calcmode="lin" valueType="num">
                                      <p:cBhvr>
                                        <p:cTn id="33" dur="100" decel="100000"/>
                                        <p:tgtEl>
                                          <p:spTgt spid="44"/>
                                        </p:tgtEl>
                                        <p:attrNameLst>
                                          <p:attrName>ppt_y</p:attrName>
                                        </p:attrNameLst>
                                      </p:cBhvr>
                                      <p:tavLst>
                                        <p:tav tm="0">
                                          <p:val>
                                            <p:strVal val="ppt_y"/>
                                          </p:val>
                                        </p:tav>
                                        <p:tav tm="100000">
                                          <p:val>
                                            <p:strVal val="ppt_y-.03"/>
                                          </p:val>
                                        </p:tav>
                                      </p:tavLst>
                                    </p:anim>
                                    <p:anim calcmode="lin" valueType="num">
                                      <p:cBhvr>
                                        <p:cTn id="34" dur="900" accel="100000">
                                          <p:stCondLst>
                                            <p:cond delay="100"/>
                                          </p:stCondLst>
                                        </p:cTn>
                                        <p:tgtEl>
                                          <p:spTgt spid="44"/>
                                        </p:tgtEl>
                                        <p:attrNameLst>
                                          <p:attrName>ppt_y</p:attrName>
                                        </p:attrNameLst>
                                      </p:cBhvr>
                                      <p:tavLst>
                                        <p:tav tm="0">
                                          <p:val>
                                            <p:strVal val="ppt_y"/>
                                          </p:val>
                                        </p:tav>
                                        <p:tav tm="100000">
                                          <p:val>
                                            <p:strVal val="ppt_y+1"/>
                                          </p:val>
                                        </p:tav>
                                      </p:tavLst>
                                    </p:anim>
                                    <p:set>
                                      <p:cBhvr>
                                        <p:cTn id="35" dur="1" fill="hold">
                                          <p:stCondLst>
                                            <p:cond delay="999"/>
                                          </p:stCondLst>
                                        </p:cTn>
                                        <p:tgtEl>
                                          <p:spTgt spid="44"/>
                                        </p:tgtEl>
                                        <p:attrNameLst>
                                          <p:attrName>style.visibility</p:attrName>
                                        </p:attrNameLst>
                                      </p:cBhvr>
                                      <p:to>
                                        <p:strVal val="hidden"/>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95">
                                            <p:txEl>
                                              <p:pRg st="2" end="2"/>
                                            </p:txEl>
                                          </p:spTgt>
                                        </p:tgtEl>
                                        <p:attrNameLst>
                                          <p:attrName>style.visibility</p:attrName>
                                        </p:attrNameLst>
                                      </p:cBhvr>
                                      <p:to>
                                        <p:strVal val="visible"/>
                                      </p:to>
                                    </p:set>
                                  </p:childTnLst>
                                </p:cTn>
                              </p:par>
                              <p:par>
                                <p:cTn id="40" presetID="3" presetClass="entr" presetSubtype="10" fill="hold" grpId="0" nodeType="withEffect">
                                  <p:stCondLst>
                                    <p:cond delay="0"/>
                                  </p:stCondLst>
                                  <p:childTnLst>
                                    <p:set>
                                      <p:cBhvr>
                                        <p:cTn id="41" dur="1" fill="hold">
                                          <p:stCondLst>
                                            <p:cond delay="0"/>
                                          </p:stCondLst>
                                        </p:cTn>
                                        <p:tgtEl>
                                          <p:spTgt spid="4"/>
                                        </p:tgtEl>
                                        <p:attrNameLst>
                                          <p:attrName>style.visibility</p:attrName>
                                        </p:attrNameLst>
                                      </p:cBhvr>
                                      <p:to>
                                        <p:strVal val="visible"/>
                                      </p:to>
                                    </p:set>
                                    <p:animEffect transition="in" filter="blinds(horizontal)">
                                      <p:cBhvr>
                                        <p:cTn id="42" dur="500"/>
                                        <p:tgtEl>
                                          <p:spTgt spid="4"/>
                                        </p:tgtEl>
                                      </p:cBhvr>
                                    </p:animEffect>
                                  </p:childTnLst>
                                </p:cTn>
                              </p:par>
                              <p:par>
                                <p:cTn id="43" presetID="3" presetClass="entr" presetSubtype="10" fill="hold" grpId="0" nodeType="withEffect">
                                  <p:stCondLst>
                                    <p:cond delay="0"/>
                                  </p:stCondLst>
                                  <p:childTnLst>
                                    <p:set>
                                      <p:cBhvr>
                                        <p:cTn id="44" dur="1" fill="hold">
                                          <p:stCondLst>
                                            <p:cond delay="0"/>
                                          </p:stCondLst>
                                        </p:cTn>
                                        <p:tgtEl>
                                          <p:spTgt spid="27"/>
                                        </p:tgtEl>
                                        <p:attrNameLst>
                                          <p:attrName>style.visibility</p:attrName>
                                        </p:attrNameLst>
                                      </p:cBhvr>
                                      <p:to>
                                        <p:strVal val="visible"/>
                                      </p:to>
                                    </p:set>
                                    <p:animEffect transition="in" filter="blinds(horizontal)">
                                      <p:cBhvr>
                                        <p:cTn id="45" dur="500"/>
                                        <p:tgtEl>
                                          <p:spTgt spid="27"/>
                                        </p:tgtEl>
                                      </p:cBhvr>
                                    </p:animEffect>
                                  </p:childTnLst>
                                </p:cTn>
                              </p:par>
                              <p:par>
                                <p:cTn id="46" presetID="3" presetClass="entr" presetSubtype="10" fill="hold" grpId="0" nodeType="withEffect">
                                  <p:stCondLst>
                                    <p:cond delay="0"/>
                                  </p:stCondLst>
                                  <p:childTnLst>
                                    <p:set>
                                      <p:cBhvr>
                                        <p:cTn id="47" dur="1" fill="hold">
                                          <p:stCondLst>
                                            <p:cond delay="0"/>
                                          </p:stCondLst>
                                        </p:cTn>
                                        <p:tgtEl>
                                          <p:spTgt spid="28"/>
                                        </p:tgtEl>
                                        <p:attrNameLst>
                                          <p:attrName>style.visibility</p:attrName>
                                        </p:attrNameLst>
                                      </p:cBhvr>
                                      <p:to>
                                        <p:strVal val="visible"/>
                                      </p:to>
                                    </p:set>
                                    <p:animEffect transition="in" filter="blinds(horizontal)">
                                      <p:cBhvr>
                                        <p:cTn id="48" dur="500"/>
                                        <p:tgtEl>
                                          <p:spTgt spid="28"/>
                                        </p:tgtEl>
                                      </p:cBhvr>
                                    </p:animEffect>
                                  </p:childTnLst>
                                </p:cTn>
                              </p:par>
                            </p:childTnLst>
                          </p:cTn>
                        </p:par>
                      </p:childTnLst>
                    </p:cTn>
                  </p:par>
                  <p:par>
                    <p:cTn id="49" fill="hold">
                      <p:stCondLst>
                        <p:cond delay="indefinite"/>
                      </p:stCondLst>
                      <p:childTnLst>
                        <p:par>
                          <p:cTn id="50" fill="hold">
                            <p:stCondLst>
                              <p:cond delay="0"/>
                            </p:stCondLst>
                            <p:childTnLst>
                              <p:par>
                                <p:cTn id="51" presetID="0" presetClass="path" presetSubtype="0" accel="50000" decel="50000" fill="hold" grpId="0" nodeType="clickEffect">
                                  <p:stCondLst>
                                    <p:cond delay="0"/>
                                  </p:stCondLst>
                                  <p:childTnLst>
                                    <p:animMotion origin="layout" path="M 3.61111E-6 -7.40741E-7 L 0.24791 0.00023 " pathEditMode="relative" rAng="0" ptsTypes="AA">
                                      <p:cBhvr>
                                        <p:cTn id="52" dur="750" fill="hold"/>
                                        <p:tgtEl>
                                          <p:spTgt spid="45"/>
                                        </p:tgtEl>
                                        <p:attrNameLst>
                                          <p:attrName>ppt_x</p:attrName>
                                          <p:attrName>ppt_y</p:attrName>
                                        </p:attrNameLst>
                                      </p:cBhvr>
                                      <p:rCtr x="12396" y="0"/>
                                    </p:animMotion>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nodePh="1">
                                  <p:stCondLst>
                                    <p:cond delay="0"/>
                                  </p:stCondLst>
                                  <p:endCondLst>
                                    <p:cond evt="begin" delay="0">
                                      <p:tn val="55"/>
                                    </p:cond>
                                  </p:endCondLst>
                                  <p:childTnLst>
                                    <p:set>
                                      <p:cBhvr>
                                        <p:cTn id="56" dur="1" fill="hold">
                                          <p:stCondLst>
                                            <p:cond delay="0"/>
                                          </p:stCondLst>
                                        </p:cTn>
                                        <p:tgtEl>
                                          <p:spTgt spid="45">
                                            <p:txEl>
                                              <p:pRg st="0" end="0"/>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3" presetClass="entr" presetSubtype="10" fill="hold" nodeType="clickEffect" nodePh="1">
                                  <p:stCondLst>
                                    <p:cond delay="0"/>
                                  </p:stCondLst>
                                  <p:endCondLst>
                                    <p:cond evt="begin" delay="0">
                                      <p:tn val="59"/>
                                    </p:cond>
                                  </p:endCondLst>
                                  <p:childTnLst>
                                    <p:set>
                                      <p:cBhvr>
                                        <p:cTn id="60" dur="1" fill="hold">
                                          <p:stCondLst>
                                            <p:cond delay="0"/>
                                          </p:stCondLst>
                                        </p:cTn>
                                        <p:tgtEl>
                                          <p:spTgt spid="45">
                                            <p:txEl>
                                              <p:pRg st="0" end="0"/>
                                            </p:txEl>
                                          </p:spTgt>
                                        </p:tgtEl>
                                        <p:attrNameLst>
                                          <p:attrName>style.visibility</p:attrName>
                                        </p:attrNameLst>
                                      </p:cBhvr>
                                      <p:to>
                                        <p:strVal val="visible"/>
                                      </p:to>
                                    </p:set>
                                    <p:animEffect transition="in" filter="blinds(horizontal)">
                                      <p:cBhvr>
                                        <p:cTn id="61" dur="500"/>
                                        <p:tgtEl>
                                          <p:spTgt spid="4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 grpId="0" animBg="1"/>
      <p:bldP spid="27" grpId="0" animBg="1"/>
      <p:bldP spid="28"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7090" y="152400"/>
            <a:ext cx="8229600" cy="1143000"/>
          </a:xfrm>
          <a:ln>
            <a:solidFill>
              <a:schemeClr val="bg1"/>
            </a:solidFill>
          </a:ln>
        </p:spPr>
        <p:txBody>
          <a:bodyPr>
            <a:normAutofit/>
          </a:bodyPr>
          <a:lstStyle/>
          <a:p>
            <a:r>
              <a:rPr lang="en-US" altLang="zh-CN" dirty="0">
                <a:solidFill>
                  <a:srgbClr val="0000CC"/>
                </a:solidFill>
                <a:ea typeface="Corbel" charset="0"/>
                <a:cs typeface="Corbel" charset="0"/>
              </a:rPr>
              <a:t>How to implement PIAS?</a:t>
            </a:r>
            <a:endParaRPr lang="zh-CN" altLang="en-US" dirty="0">
              <a:solidFill>
                <a:srgbClr val="0000CC"/>
              </a:solidFill>
              <a:ea typeface="Corbel" charset="0"/>
              <a:cs typeface="Corbel" charset="0"/>
            </a:endParaRPr>
          </a:p>
        </p:txBody>
      </p:sp>
      <p:sp>
        <p:nvSpPr>
          <p:cNvPr id="204" name="Rectangle 23"/>
          <p:cNvSpPr>
            <a:spLocks noChangeArrowheads="1"/>
          </p:cNvSpPr>
          <p:nvPr/>
        </p:nvSpPr>
        <p:spPr bwMode="auto">
          <a:xfrm>
            <a:off x="2684040" y="3381333"/>
            <a:ext cx="3771528" cy="2895600"/>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prstTxWarp prst="textNoShape">
              <a:avLst/>
            </a:prstTxWarp>
          </a:bodyPr>
          <a:lstStyle/>
          <a:p>
            <a:endParaRPr lang="en-US" sz="2400" dirty="0">
              <a:latin typeface="Corbel" charset="0"/>
              <a:ea typeface="Corbel" charset="0"/>
              <a:cs typeface="Corbel" charset="0"/>
            </a:endParaRPr>
          </a:p>
        </p:txBody>
      </p:sp>
      <p:cxnSp>
        <p:nvCxnSpPr>
          <p:cNvPr id="26" name="直接连接符 25"/>
          <p:cNvCxnSpPr/>
          <p:nvPr/>
        </p:nvCxnSpPr>
        <p:spPr>
          <a:xfrm>
            <a:off x="2246498" y="3741378"/>
            <a:ext cx="43754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flipV="1">
            <a:off x="2279104" y="6049083"/>
            <a:ext cx="438844" cy="769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32" name="Picture 87" descr="server-gray.png"/>
          <p:cNvPicPr>
            <a:picLocks noChangeAspect="1"/>
          </p:cNvPicPr>
          <p:nvPr/>
        </p:nvPicPr>
        <p:blipFill>
          <a:blip r:embed="rId3" cstate="print"/>
          <a:stretch>
            <a:fillRect/>
          </a:stretch>
        </p:blipFill>
        <p:spPr>
          <a:xfrm>
            <a:off x="1470135" y="5547908"/>
            <a:ext cx="915278" cy="974328"/>
          </a:xfrm>
          <a:prstGeom prst="rect">
            <a:avLst/>
          </a:prstGeom>
        </p:spPr>
      </p:pic>
      <p:pic>
        <p:nvPicPr>
          <p:cNvPr id="33" name="Picture 88" descr="server-gray.png"/>
          <p:cNvPicPr>
            <a:picLocks noChangeAspect="1"/>
          </p:cNvPicPr>
          <p:nvPr/>
        </p:nvPicPr>
        <p:blipFill>
          <a:blip r:embed="rId3" cstate="print"/>
          <a:stretch>
            <a:fillRect/>
          </a:stretch>
        </p:blipFill>
        <p:spPr>
          <a:xfrm>
            <a:off x="1501914" y="3254214"/>
            <a:ext cx="915278" cy="974328"/>
          </a:xfrm>
          <a:prstGeom prst="rect">
            <a:avLst/>
          </a:prstGeom>
        </p:spPr>
      </p:pic>
      <p:pic>
        <p:nvPicPr>
          <p:cNvPr id="34" name="Picture 87" descr="server-gray.png"/>
          <p:cNvPicPr>
            <a:picLocks noChangeAspect="1"/>
          </p:cNvPicPr>
          <p:nvPr/>
        </p:nvPicPr>
        <p:blipFill>
          <a:blip r:embed="rId3" cstate="print"/>
          <a:stretch>
            <a:fillRect/>
          </a:stretch>
        </p:blipFill>
        <p:spPr>
          <a:xfrm>
            <a:off x="6910064" y="4679240"/>
            <a:ext cx="915278" cy="974328"/>
          </a:xfrm>
          <a:prstGeom prst="rect">
            <a:avLst/>
          </a:prstGeom>
        </p:spPr>
      </p:pic>
      <p:sp>
        <p:nvSpPr>
          <p:cNvPr id="31" name="矩形 30"/>
          <p:cNvSpPr/>
          <p:nvPr/>
        </p:nvSpPr>
        <p:spPr>
          <a:xfrm>
            <a:off x="3352818" y="3704975"/>
            <a:ext cx="2370235" cy="423992"/>
          </a:xfrm>
          <a:prstGeom prst="rect">
            <a:avLst/>
          </a:prstGeom>
          <a:gradFill>
            <a:gsLst>
              <a:gs pos="0">
                <a:schemeClr val="dk1">
                  <a:tint val="50000"/>
                  <a:satMod val="300000"/>
                </a:schemeClr>
              </a:gs>
              <a:gs pos="35000">
                <a:schemeClr val="dk1">
                  <a:tint val="37000"/>
                  <a:satMod val="300000"/>
                </a:schemeClr>
              </a:gs>
              <a:gs pos="100000">
                <a:schemeClr val="dk1">
                  <a:tint val="15000"/>
                  <a:satMod val="350000"/>
                </a:schemeClr>
              </a:gs>
            </a:gsLst>
            <a:lin ang="16200000" scaled="1"/>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1"/>
                </a:solidFill>
                <a:latin typeface="Corbel" charset="0"/>
                <a:ea typeface="Corbel" charset="0"/>
                <a:cs typeface="Corbel" charset="0"/>
              </a:rPr>
              <a:t>Priority 1</a:t>
            </a:r>
            <a:endParaRPr lang="zh-CN" altLang="en-US" sz="2400" dirty="0">
              <a:solidFill>
                <a:schemeClr val="tx1"/>
              </a:solidFill>
              <a:latin typeface="Corbel" charset="0"/>
              <a:ea typeface="Corbel" charset="0"/>
              <a:cs typeface="Corbel" charset="0"/>
            </a:endParaRPr>
          </a:p>
        </p:txBody>
      </p:sp>
      <p:sp>
        <p:nvSpPr>
          <p:cNvPr id="35" name="矩形 34"/>
          <p:cNvSpPr/>
          <p:nvPr/>
        </p:nvSpPr>
        <p:spPr>
          <a:xfrm>
            <a:off x="3352818" y="4298496"/>
            <a:ext cx="2370235" cy="423992"/>
          </a:xfrm>
          <a:prstGeom prst="rect">
            <a:avLst/>
          </a:prstGeom>
          <a:gradFill>
            <a:gsLst>
              <a:gs pos="0">
                <a:schemeClr val="dk1">
                  <a:tint val="50000"/>
                  <a:satMod val="300000"/>
                </a:schemeClr>
              </a:gs>
              <a:gs pos="35000">
                <a:schemeClr val="dk1">
                  <a:tint val="37000"/>
                  <a:satMod val="300000"/>
                </a:schemeClr>
              </a:gs>
              <a:gs pos="100000">
                <a:schemeClr val="dk1">
                  <a:tint val="15000"/>
                  <a:satMod val="350000"/>
                </a:schemeClr>
              </a:gs>
            </a:gsLst>
            <a:lin ang="16200000" scaled="1"/>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1"/>
                </a:solidFill>
                <a:latin typeface="Corbel" charset="0"/>
                <a:ea typeface="Corbel" charset="0"/>
                <a:cs typeface="Corbel" charset="0"/>
              </a:rPr>
              <a:t>Priority 2</a:t>
            </a:r>
            <a:endParaRPr lang="zh-CN" altLang="en-US" sz="2400" dirty="0">
              <a:solidFill>
                <a:schemeClr val="tx1"/>
              </a:solidFill>
              <a:latin typeface="Corbel" charset="0"/>
              <a:ea typeface="Corbel" charset="0"/>
              <a:cs typeface="Corbel" charset="0"/>
            </a:endParaRPr>
          </a:p>
        </p:txBody>
      </p:sp>
      <p:sp>
        <p:nvSpPr>
          <p:cNvPr id="36" name="矩形 35"/>
          <p:cNvSpPr/>
          <p:nvPr/>
        </p:nvSpPr>
        <p:spPr>
          <a:xfrm>
            <a:off x="3352818" y="5594640"/>
            <a:ext cx="2370235" cy="423992"/>
          </a:xfrm>
          <a:prstGeom prst="rect">
            <a:avLst/>
          </a:prstGeom>
          <a:gradFill>
            <a:gsLst>
              <a:gs pos="0">
                <a:schemeClr val="dk1">
                  <a:tint val="50000"/>
                  <a:satMod val="300000"/>
                </a:schemeClr>
              </a:gs>
              <a:gs pos="35000">
                <a:schemeClr val="dk1">
                  <a:tint val="37000"/>
                  <a:satMod val="300000"/>
                </a:schemeClr>
              </a:gs>
              <a:gs pos="100000">
                <a:schemeClr val="dk1">
                  <a:tint val="15000"/>
                  <a:satMod val="350000"/>
                </a:schemeClr>
              </a:gs>
            </a:gsLst>
            <a:lin ang="16200000" scaled="1"/>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1"/>
                </a:solidFill>
                <a:latin typeface="Corbel" charset="0"/>
                <a:ea typeface="Corbel" charset="0"/>
                <a:cs typeface="Corbel" charset="0"/>
              </a:rPr>
              <a:t>Priority K</a:t>
            </a:r>
            <a:endParaRPr lang="zh-CN" altLang="en-US" sz="2400" dirty="0">
              <a:solidFill>
                <a:schemeClr val="tx1"/>
              </a:solidFill>
              <a:latin typeface="Corbel" charset="0"/>
              <a:ea typeface="Corbel" charset="0"/>
              <a:cs typeface="Corbel" charset="0"/>
            </a:endParaRPr>
          </a:p>
        </p:txBody>
      </p:sp>
      <p:sp>
        <p:nvSpPr>
          <p:cNvPr id="37" name="TextBox 36"/>
          <p:cNvSpPr txBox="1"/>
          <p:nvPr/>
        </p:nvSpPr>
        <p:spPr>
          <a:xfrm>
            <a:off x="4295328" y="4946568"/>
            <a:ext cx="591829" cy="400110"/>
          </a:xfrm>
          <a:prstGeom prst="rect">
            <a:avLst/>
          </a:prstGeom>
          <a:noFill/>
        </p:spPr>
        <p:txBody>
          <a:bodyPr wrap="none" rtlCol="0">
            <a:spAutoFit/>
          </a:bodyPr>
          <a:lstStyle/>
          <a:p>
            <a:r>
              <a:rPr lang="en-US" altLang="zh-CN" sz="2000" dirty="0">
                <a:latin typeface="Corbel" charset="0"/>
                <a:ea typeface="Corbel" charset="0"/>
                <a:cs typeface="Corbel" charset="0"/>
              </a:rPr>
              <a:t>……</a:t>
            </a:r>
            <a:endParaRPr lang="zh-CN" altLang="en-US" sz="2000" dirty="0">
              <a:latin typeface="Corbel" charset="0"/>
              <a:ea typeface="Corbel" charset="0"/>
              <a:cs typeface="Corbel" charset="0"/>
            </a:endParaRPr>
          </a:p>
        </p:txBody>
      </p:sp>
      <p:grpSp>
        <p:nvGrpSpPr>
          <p:cNvPr id="41" name="Group 40"/>
          <p:cNvGrpSpPr/>
          <p:nvPr/>
        </p:nvGrpSpPr>
        <p:grpSpPr>
          <a:xfrm>
            <a:off x="6253831" y="4713087"/>
            <a:ext cx="705793" cy="762000"/>
            <a:chOff x="6897409" y="2819400"/>
            <a:chExt cx="705793" cy="762000"/>
          </a:xfrm>
        </p:grpSpPr>
        <p:cxnSp>
          <p:nvCxnSpPr>
            <p:cNvPr id="42" name="Straight Connector 19"/>
            <p:cNvCxnSpPr/>
            <p:nvPr/>
          </p:nvCxnSpPr>
          <p:spPr>
            <a:xfrm>
              <a:off x="6897410" y="2819400"/>
              <a:ext cx="0" cy="762000"/>
            </a:xfrm>
            <a:prstGeom prst="line">
              <a:avLst/>
            </a:prstGeom>
          </p:spPr>
          <p:style>
            <a:lnRef idx="3">
              <a:schemeClr val="dk1"/>
            </a:lnRef>
            <a:fillRef idx="0">
              <a:schemeClr val="dk1"/>
            </a:fillRef>
            <a:effectRef idx="2">
              <a:schemeClr val="dk1"/>
            </a:effectRef>
            <a:fontRef idx="minor">
              <a:schemeClr val="tx1"/>
            </a:fontRef>
          </p:style>
        </p:cxnSp>
        <p:cxnSp>
          <p:nvCxnSpPr>
            <p:cNvPr id="43" name="Straight Arrow Connector 39"/>
            <p:cNvCxnSpPr/>
            <p:nvPr/>
          </p:nvCxnSpPr>
          <p:spPr>
            <a:xfrm>
              <a:off x="6897409" y="3204927"/>
              <a:ext cx="705793" cy="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grpSp>
      <p:cxnSp>
        <p:nvCxnSpPr>
          <p:cNvPr id="46" name="直接箭头连接符 45"/>
          <p:cNvCxnSpPr/>
          <p:nvPr/>
        </p:nvCxnSpPr>
        <p:spPr>
          <a:xfrm>
            <a:off x="5735488" y="3848991"/>
            <a:ext cx="497650" cy="0"/>
          </a:xfrm>
          <a:prstGeom prst="straightConnector1">
            <a:avLst/>
          </a:prstGeom>
          <a:ln w="25400">
            <a:solidFill>
              <a:srgbClr val="0000CC"/>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47" name="直接箭头连接符 46"/>
          <p:cNvCxnSpPr/>
          <p:nvPr/>
        </p:nvCxnSpPr>
        <p:spPr>
          <a:xfrm>
            <a:off x="5735488" y="4425055"/>
            <a:ext cx="497650" cy="0"/>
          </a:xfrm>
          <a:prstGeom prst="straightConnector1">
            <a:avLst/>
          </a:prstGeom>
          <a:ln w="25400">
            <a:solidFill>
              <a:srgbClr val="0000CC"/>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48" name="直接箭头连接符 47"/>
          <p:cNvCxnSpPr/>
          <p:nvPr/>
        </p:nvCxnSpPr>
        <p:spPr>
          <a:xfrm>
            <a:off x="5722549" y="5793207"/>
            <a:ext cx="497650" cy="0"/>
          </a:xfrm>
          <a:prstGeom prst="straightConnector1">
            <a:avLst/>
          </a:prstGeom>
          <a:ln w="25400">
            <a:solidFill>
              <a:srgbClr val="0000CC"/>
            </a:solidFill>
            <a:tailEnd type="stealth" w="lg" len="lg"/>
          </a:ln>
        </p:spPr>
        <p:style>
          <a:lnRef idx="1">
            <a:schemeClr val="accent1"/>
          </a:lnRef>
          <a:fillRef idx="0">
            <a:schemeClr val="accent1"/>
          </a:fillRef>
          <a:effectRef idx="0">
            <a:schemeClr val="accent1"/>
          </a:effectRef>
          <a:fontRef idx="minor">
            <a:schemeClr val="tx1"/>
          </a:fontRef>
        </p:style>
      </p:cxnSp>
      <p:sp>
        <p:nvSpPr>
          <p:cNvPr id="95" name="内容占位符 2"/>
          <p:cNvSpPr>
            <a:spLocks noGrp="1"/>
          </p:cNvSpPr>
          <p:nvPr>
            <p:ph idx="1"/>
          </p:nvPr>
        </p:nvSpPr>
        <p:spPr>
          <a:xfrm>
            <a:off x="457200" y="1124744"/>
            <a:ext cx="8291264" cy="4525963"/>
          </a:xfrm>
        </p:spPr>
        <p:txBody>
          <a:bodyPr/>
          <a:lstStyle/>
          <a:p>
            <a:r>
              <a:rPr lang="en-US" altLang="zh-CN" dirty="0">
                <a:solidFill>
                  <a:srgbClr val="0000CC"/>
                </a:solidFill>
                <a:ea typeface="Corbel" charset="0"/>
                <a:cs typeface="Corbel" charset="0"/>
              </a:rPr>
              <a:t>Decoupling</a:t>
            </a:r>
            <a:r>
              <a:rPr lang="en-US" altLang="zh-CN" dirty="0">
                <a:solidFill>
                  <a:srgbClr val="00B050"/>
                </a:solidFill>
                <a:ea typeface="Corbel" charset="0"/>
                <a:cs typeface="Calibri" panose="020F0502020204030204" pitchFamily="34" charset="0"/>
              </a:rPr>
              <a:t> </a:t>
            </a:r>
            <a:r>
              <a:rPr lang="en-US" altLang="zh-CN" dirty="0">
                <a:ea typeface="Corbel" charset="0"/>
                <a:cs typeface="Calibri" panose="020F0502020204030204" pitchFamily="34" charset="0"/>
              </a:rPr>
              <a:t>MLFQ</a:t>
            </a:r>
          </a:p>
          <a:p>
            <a:pPr lvl="1">
              <a:buFont typeface="Wingdings" charset="2"/>
              <a:buChar char="Ø"/>
            </a:pPr>
            <a:r>
              <a:rPr lang="en-US" altLang="zh-CN" sz="2400" dirty="0">
                <a:ea typeface="Corbel" charset="0"/>
                <a:cs typeface="Calibri" panose="020F0502020204030204" pitchFamily="34" charset="0"/>
              </a:rPr>
              <a:t>Stateless</a:t>
            </a:r>
            <a:r>
              <a:rPr lang="en-US" altLang="zh-CN" sz="2400" dirty="0">
                <a:solidFill>
                  <a:srgbClr val="C00000"/>
                </a:solidFill>
                <a:ea typeface="Corbel" charset="0"/>
                <a:cs typeface="Calibri" panose="020F0502020204030204" pitchFamily="34" charset="0"/>
              </a:rPr>
              <a:t> </a:t>
            </a:r>
            <a:r>
              <a:rPr lang="en-US" altLang="zh-CN" sz="2400" dirty="0">
                <a:solidFill>
                  <a:srgbClr val="0000CC"/>
                </a:solidFill>
                <a:ea typeface="Corbel" charset="0"/>
                <a:cs typeface="Corbel" charset="0"/>
              </a:rPr>
              <a:t>Priority Queueing </a:t>
            </a:r>
            <a:r>
              <a:rPr lang="en-US" altLang="zh-CN" sz="2400" dirty="0">
                <a:ea typeface="Corbel" charset="0"/>
                <a:cs typeface="Calibri" panose="020F0502020204030204" pitchFamily="34" charset="0"/>
              </a:rPr>
              <a:t>at the switch (a built-in function) </a:t>
            </a:r>
          </a:p>
          <a:p>
            <a:pPr lvl="1">
              <a:buFont typeface="Wingdings" charset="2"/>
              <a:buChar char="Ø"/>
            </a:pPr>
            <a:r>
              <a:rPr lang="en-US" altLang="zh-CN" sz="2400" dirty="0" err="1">
                <a:ea typeface="Corbel" charset="0"/>
                <a:cs typeface="Calibri" panose="020F0502020204030204" pitchFamily="34" charset="0"/>
              </a:rPr>
              <a:t>Stateful</a:t>
            </a:r>
            <a:r>
              <a:rPr lang="en-US" altLang="zh-CN" sz="2400" dirty="0">
                <a:ea typeface="Corbel" charset="0"/>
                <a:cs typeface="Calibri" panose="020F0502020204030204" pitchFamily="34" charset="0"/>
              </a:rPr>
              <a:t> </a:t>
            </a:r>
            <a:r>
              <a:rPr lang="en-US" altLang="zh-CN" sz="2400" dirty="0">
                <a:solidFill>
                  <a:srgbClr val="0000CC"/>
                </a:solidFill>
                <a:ea typeface="Corbel" charset="0"/>
                <a:cs typeface="Corbel" charset="0"/>
              </a:rPr>
              <a:t>Packet Tagging </a:t>
            </a:r>
            <a:r>
              <a:rPr lang="en-US" altLang="zh-CN" sz="2400" dirty="0">
                <a:ea typeface="Corbel" charset="0"/>
                <a:cs typeface="Calibri" panose="020F0502020204030204" pitchFamily="34" charset="0"/>
              </a:rPr>
              <a:t>at end hosts (a shim layer between TCP/IP and NIC) </a:t>
            </a:r>
          </a:p>
        </p:txBody>
      </p:sp>
      <mc:AlternateContent xmlns:mc="http://schemas.openxmlformats.org/markup-compatibility/2006" xmlns:a14="http://schemas.microsoft.com/office/drawing/2010/main">
        <mc:Choice Requires="a14">
          <p:sp>
            <p:nvSpPr>
              <p:cNvPr id="4" name="Rectangular Callout 3"/>
              <p:cNvSpPr/>
              <p:nvPr/>
            </p:nvSpPr>
            <p:spPr>
              <a:xfrm>
                <a:off x="147737" y="4143332"/>
                <a:ext cx="3798408" cy="1113186"/>
              </a:xfrm>
              <a:prstGeom prst="wedgeRectCallout">
                <a:avLst>
                  <a:gd name="adj1" fmla="val -813"/>
                  <a:gd name="adj2" fmla="val -72719"/>
                </a:avLst>
              </a:prstGeom>
              <a:ln/>
            </p:spPr>
            <p:style>
              <a:lnRef idx="1">
                <a:schemeClr val="accent1"/>
              </a:lnRef>
              <a:fillRef idx="2">
                <a:schemeClr val="accent1"/>
              </a:fillRef>
              <a:effectRef idx="1">
                <a:schemeClr val="accent1"/>
              </a:effectRef>
              <a:fontRef idx="minor">
                <a:schemeClr val="dk1"/>
              </a:fontRef>
            </p:style>
            <p:txBody>
              <a:bodyPr rtlCol="0" anchor="ctr"/>
              <a:lstStyle/>
              <a:p>
                <a:r>
                  <a:rPr lang="en-US" dirty="0">
                    <a:solidFill>
                      <a:sysClr val="windowText" lastClr="000000"/>
                    </a:solidFill>
                    <a:ea typeface="Corbel" charset="0"/>
                    <a:cs typeface="Corbel" charset="0"/>
                  </a:rPr>
                  <a:t>- </a:t>
                </a:r>
                <a14:m>
                  <m:oMath xmlns:m="http://schemas.openxmlformats.org/officeDocument/2006/math">
                    <m:r>
                      <m:rPr>
                        <m:sty m:val="p"/>
                      </m:rPr>
                      <a:rPr lang="en-US" i="0" smtClean="0">
                        <a:solidFill>
                          <a:sysClr val="windowText" lastClr="000000"/>
                        </a:solidFill>
                        <a:latin typeface="Cambria Math" panose="02040503050406030204" pitchFamily="18" charset="0"/>
                        <a:ea typeface="Corbel" charset="0"/>
                        <a:cs typeface="Corbel" charset="0"/>
                      </a:rPr>
                      <m:t>K</m:t>
                    </m:r>
                    <m:r>
                      <a:rPr lang="en-US" i="0" smtClean="0">
                        <a:solidFill>
                          <a:sysClr val="windowText" lastClr="000000"/>
                        </a:solidFill>
                        <a:latin typeface="Cambria Math" panose="02040503050406030204" pitchFamily="18" charset="0"/>
                        <a:ea typeface="Corbel" charset="0"/>
                        <a:cs typeface="Corbel" charset="0"/>
                      </a:rPr>
                      <m:t> </m:t>
                    </m:r>
                  </m:oMath>
                </a14:m>
                <a:r>
                  <a:rPr lang="en-US" dirty="0">
                    <a:solidFill>
                      <a:sysClr val="windowText" lastClr="000000"/>
                    </a:solidFill>
                    <a:ea typeface="Corbel" charset="0"/>
                    <a:cs typeface="Corbel" charset="0"/>
                  </a:rPr>
                  <a:t>priorities: </a:t>
                </a:r>
                <a14:m>
                  <m:oMath xmlns:m="http://schemas.openxmlformats.org/officeDocument/2006/math">
                    <m:sSub>
                      <m:sSubPr>
                        <m:ctrlPr>
                          <a:rPr lang="en-US" altLang="zh-CN" i="1" smtClean="0">
                            <a:solidFill>
                              <a:srgbClr val="0000CC"/>
                            </a:solidFill>
                            <a:latin typeface="Cambria Math" panose="02040503050406030204" pitchFamily="18" charset="0"/>
                            <a:ea typeface="Corbel" charset="0"/>
                            <a:cs typeface="Corbel" charset="0"/>
                          </a:rPr>
                        </m:ctrlPr>
                      </m:sSubPr>
                      <m:e>
                        <m:r>
                          <m:rPr>
                            <m:sty m:val="p"/>
                          </m:rPr>
                          <a:rPr lang="en-US" altLang="zh-CN" i="0">
                            <a:solidFill>
                              <a:srgbClr val="0000CC"/>
                            </a:solidFill>
                            <a:latin typeface="Cambria Math" panose="02040503050406030204" pitchFamily="18" charset="0"/>
                            <a:ea typeface="Corbel" charset="0"/>
                            <a:cs typeface="Corbel" charset="0"/>
                          </a:rPr>
                          <m:t>P</m:t>
                        </m:r>
                      </m:e>
                      <m:sub>
                        <m:r>
                          <m:rPr>
                            <m:sty m:val="p"/>
                          </m:rPr>
                          <a:rPr lang="en-US" altLang="zh-CN" i="0">
                            <a:solidFill>
                              <a:srgbClr val="0000CC"/>
                            </a:solidFill>
                            <a:latin typeface="Cambria Math" panose="02040503050406030204" pitchFamily="18" charset="0"/>
                            <a:ea typeface="Corbel" charset="0"/>
                            <a:cs typeface="Corbel" charset="0"/>
                          </a:rPr>
                          <m:t>i</m:t>
                        </m:r>
                      </m:sub>
                    </m:sSub>
                    <m:r>
                      <a:rPr lang="en-US" altLang="zh-CN" i="0">
                        <a:solidFill>
                          <a:srgbClr val="0000CC"/>
                        </a:solidFill>
                        <a:latin typeface="Cambria Math" panose="02040503050406030204" pitchFamily="18" charset="0"/>
                        <a:ea typeface="Corbel" charset="0"/>
                        <a:cs typeface="Corbel" charset="0"/>
                      </a:rPr>
                      <m:t> </m:t>
                    </m:r>
                    <m:d>
                      <m:dPr>
                        <m:ctrlPr>
                          <a:rPr lang="en-US" altLang="zh-CN" i="1">
                            <a:solidFill>
                              <a:srgbClr val="0000CC"/>
                            </a:solidFill>
                            <a:latin typeface="Cambria Math" panose="02040503050406030204" pitchFamily="18" charset="0"/>
                            <a:ea typeface="Corbel" charset="0"/>
                            <a:cs typeface="Corbel" charset="0"/>
                          </a:rPr>
                        </m:ctrlPr>
                      </m:dPr>
                      <m:e>
                        <m:r>
                          <a:rPr lang="en-US" altLang="zh-CN" i="0">
                            <a:solidFill>
                              <a:srgbClr val="0000CC"/>
                            </a:solidFill>
                            <a:latin typeface="Cambria Math" panose="02040503050406030204" pitchFamily="18" charset="0"/>
                            <a:ea typeface="Corbel" charset="0"/>
                            <a:cs typeface="Corbel" charset="0"/>
                          </a:rPr>
                          <m:t>1≤</m:t>
                        </m:r>
                        <m:r>
                          <m:rPr>
                            <m:sty m:val="p"/>
                          </m:rPr>
                          <a:rPr lang="en-US" altLang="zh-CN" i="0">
                            <a:solidFill>
                              <a:srgbClr val="0000CC"/>
                            </a:solidFill>
                            <a:latin typeface="Cambria Math" panose="02040503050406030204" pitchFamily="18" charset="0"/>
                            <a:ea typeface="Corbel" charset="0"/>
                            <a:cs typeface="Corbel" charset="0"/>
                          </a:rPr>
                          <m:t>i</m:t>
                        </m:r>
                        <m:r>
                          <a:rPr lang="en-US" altLang="zh-CN" i="0">
                            <a:solidFill>
                              <a:srgbClr val="0000CC"/>
                            </a:solidFill>
                            <a:latin typeface="Cambria Math" panose="02040503050406030204" pitchFamily="18" charset="0"/>
                            <a:ea typeface="Corbel" charset="0"/>
                            <a:cs typeface="Corbel" charset="0"/>
                          </a:rPr>
                          <m:t>≤</m:t>
                        </m:r>
                        <m:r>
                          <m:rPr>
                            <m:sty m:val="p"/>
                          </m:rPr>
                          <a:rPr lang="en-US" altLang="zh-CN" i="0">
                            <a:solidFill>
                              <a:srgbClr val="0000CC"/>
                            </a:solidFill>
                            <a:latin typeface="Cambria Math" panose="02040503050406030204" pitchFamily="18" charset="0"/>
                            <a:ea typeface="Corbel" charset="0"/>
                            <a:cs typeface="Corbel" charset="0"/>
                          </a:rPr>
                          <m:t>K</m:t>
                        </m:r>
                      </m:e>
                    </m:d>
                  </m:oMath>
                </a14:m>
                <a:endParaRPr lang="en-US" altLang="zh-CN" dirty="0">
                  <a:solidFill>
                    <a:srgbClr val="0000CC"/>
                  </a:solidFill>
                  <a:ea typeface="Corbel" charset="0"/>
                  <a:cs typeface="Corbel" charset="0"/>
                </a:endParaRPr>
              </a:p>
              <a:p>
                <a14:m>
                  <m:oMath xmlns:m="http://schemas.openxmlformats.org/officeDocument/2006/math">
                    <m:r>
                      <m:rPr>
                        <m:nor/>
                      </m:rPr>
                      <a:rPr lang="en-US" altLang="zh-CN" dirty="0">
                        <a:solidFill>
                          <a:sysClr val="windowText" lastClr="000000"/>
                        </a:solidFill>
                        <a:ea typeface="Corbel" charset="0"/>
                        <a:cs typeface="Corbel" charset="0"/>
                      </a:rPr>
                      <m:t>−</m:t>
                    </m:r>
                    <m:r>
                      <a:rPr lang="en-US" altLang="zh-CN" b="0" i="0" dirty="0" smtClean="0">
                        <a:solidFill>
                          <a:sysClr val="windowText" lastClr="000000"/>
                        </a:solidFill>
                        <a:latin typeface="Cambria Math" panose="02040503050406030204" pitchFamily="18" charset="0"/>
                        <a:ea typeface="Corbel" charset="0"/>
                        <a:cs typeface="Corbel" charset="0"/>
                      </a:rPr>
                      <m:t> </m:t>
                    </m:r>
                    <m:r>
                      <m:rPr>
                        <m:sty m:val="p"/>
                      </m:rPr>
                      <a:rPr lang="en-US" i="0">
                        <a:solidFill>
                          <a:sysClr val="windowText" lastClr="000000"/>
                        </a:solidFill>
                        <a:latin typeface="Cambria Math" panose="02040503050406030204" pitchFamily="18" charset="0"/>
                        <a:ea typeface="Corbel" charset="0"/>
                        <a:cs typeface="Corbel" charset="0"/>
                      </a:rPr>
                      <m:t>K</m:t>
                    </m:r>
                    <m:r>
                      <a:rPr lang="zh-CN" altLang="en-US" b="0" i="0" smtClean="0">
                        <a:solidFill>
                          <a:sysClr val="windowText" lastClr="000000"/>
                        </a:solidFill>
                        <a:latin typeface="Cambria Math" panose="02040503050406030204" pitchFamily="18" charset="0"/>
                        <a:ea typeface="Corbel" charset="0"/>
                        <a:cs typeface="Corbel" charset="0"/>
                      </a:rPr>
                      <m:t>−</m:t>
                    </m:r>
                    <m:r>
                      <a:rPr lang="en-US" i="0">
                        <a:solidFill>
                          <a:sysClr val="windowText" lastClr="000000"/>
                        </a:solidFill>
                        <a:latin typeface="Cambria Math" panose="02040503050406030204" pitchFamily="18" charset="0"/>
                        <a:ea typeface="Corbel" charset="0"/>
                        <a:cs typeface="Corbel" charset="0"/>
                      </a:rPr>
                      <m:t>1</m:t>
                    </m:r>
                  </m:oMath>
                </a14:m>
                <a:r>
                  <a:rPr lang="en-US" dirty="0">
                    <a:solidFill>
                      <a:sysClr val="windowText" lastClr="000000"/>
                    </a:solidFill>
                    <a:ea typeface="Corbel" charset="0"/>
                    <a:cs typeface="Corbel" charset="0"/>
                  </a:rPr>
                  <a:t> thresholds: </a:t>
                </a:r>
                <a14:m>
                  <m:oMath xmlns:m="http://schemas.openxmlformats.org/officeDocument/2006/math">
                    <m:sSub>
                      <m:sSubPr>
                        <m:ctrlPr>
                          <a:rPr lang="en-US" altLang="zh-CN" i="1" smtClean="0">
                            <a:solidFill>
                              <a:srgbClr val="0000CC"/>
                            </a:solidFill>
                            <a:latin typeface="Cambria Math" panose="02040503050406030204" pitchFamily="18" charset="0"/>
                            <a:ea typeface="Corbel" charset="0"/>
                            <a:cs typeface="Corbel" charset="0"/>
                          </a:rPr>
                        </m:ctrlPr>
                      </m:sSubPr>
                      <m:e>
                        <m:r>
                          <m:rPr>
                            <m:sty m:val="p"/>
                          </m:rPr>
                          <a:rPr lang="zh-CN" altLang="en-US" i="0">
                            <a:solidFill>
                              <a:srgbClr val="0000CC"/>
                            </a:solidFill>
                            <a:latin typeface="Cambria Math" panose="02040503050406030204" pitchFamily="18" charset="0"/>
                            <a:ea typeface="Corbel" charset="0"/>
                            <a:cs typeface="Corbel" charset="0"/>
                          </a:rPr>
                          <m:t>α</m:t>
                        </m:r>
                      </m:e>
                      <m:sub>
                        <m:r>
                          <m:rPr>
                            <m:sty m:val="p"/>
                          </m:rPr>
                          <a:rPr lang="en-US" altLang="zh-CN" i="0">
                            <a:solidFill>
                              <a:srgbClr val="0000CC"/>
                            </a:solidFill>
                            <a:latin typeface="Cambria Math" panose="02040503050406030204" pitchFamily="18" charset="0"/>
                            <a:ea typeface="Corbel" charset="0"/>
                            <a:cs typeface="Corbel" charset="0"/>
                          </a:rPr>
                          <m:t>j</m:t>
                        </m:r>
                        <m:r>
                          <a:rPr lang="en-US" altLang="zh-CN" i="0">
                            <a:solidFill>
                              <a:srgbClr val="0000CC"/>
                            </a:solidFill>
                            <a:latin typeface="Cambria Math" panose="02040503050406030204" pitchFamily="18" charset="0"/>
                            <a:ea typeface="Corbel" charset="0"/>
                            <a:cs typeface="Corbel" charset="0"/>
                          </a:rPr>
                          <m:t> </m:t>
                        </m:r>
                      </m:sub>
                    </m:sSub>
                    <m:d>
                      <m:dPr>
                        <m:ctrlPr>
                          <a:rPr lang="en-US" altLang="zh-CN" i="1">
                            <a:solidFill>
                              <a:srgbClr val="0000CC"/>
                            </a:solidFill>
                            <a:latin typeface="Cambria Math" panose="02040503050406030204" pitchFamily="18" charset="0"/>
                            <a:ea typeface="Corbel" charset="0"/>
                            <a:cs typeface="Corbel" charset="0"/>
                          </a:rPr>
                        </m:ctrlPr>
                      </m:dPr>
                      <m:e>
                        <m:r>
                          <a:rPr lang="en-US" altLang="zh-CN" i="0">
                            <a:solidFill>
                              <a:srgbClr val="0000CC"/>
                            </a:solidFill>
                            <a:latin typeface="Cambria Math" panose="02040503050406030204" pitchFamily="18" charset="0"/>
                            <a:ea typeface="Corbel" charset="0"/>
                            <a:cs typeface="Corbel" charset="0"/>
                          </a:rPr>
                          <m:t>1≤</m:t>
                        </m:r>
                        <m:r>
                          <m:rPr>
                            <m:sty m:val="p"/>
                          </m:rPr>
                          <a:rPr lang="en-US" altLang="zh-CN" i="0">
                            <a:solidFill>
                              <a:srgbClr val="0000CC"/>
                            </a:solidFill>
                            <a:latin typeface="Cambria Math" panose="02040503050406030204" pitchFamily="18" charset="0"/>
                            <a:ea typeface="Corbel" charset="0"/>
                            <a:cs typeface="Corbel" charset="0"/>
                          </a:rPr>
                          <m:t>j</m:t>
                        </m:r>
                        <m:r>
                          <a:rPr lang="en-US" altLang="zh-CN" i="0">
                            <a:solidFill>
                              <a:srgbClr val="0000CC"/>
                            </a:solidFill>
                            <a:latin typeface="Cambria Math" panose="02040503050406030204" pitchFamily="18" charset="0"/>
                            <a:ea typeface="Corbel" charset="0"/>
                            <a:cs typeface="Corbel" charset="0"/>
                          </a:rPr>
                          <m:t>≤</m:t>
                        </m:r>
                        <m:r>
                          <m:rPr>
                            <m:sty m:val="p"/>
                          </m:rPr>
                          <a:rPr lang="en-US" altLang="zh-CN" i="0" smtClean="0">
                            <a:solidFill>
                              <a:srgbClr val="0000CC"/>
                            </a:solidFill>
                            <a:latin typeface="Cambria Math" panose="02040503050406030204" pitchFamily="18" charset="0"/>
                            <a:ea typeface="Corbel" charset="0"/>
                            <a:cs typeface="Corbel" charset="0"/>
                          </a:rPr>
                          <m:t>K</m:t>
                        </m:r>
                        <m:r>
                          <a:rPr lang="en-US" altLang="zh-CN" i="0">
                            <a:solidFill>
                              <a:srgbClr val="0000CC"/>
                            </a:solidFill>
                            <a:latin typeface="Cambria Math" panose="02040503050406030204" pitchFamily="18" charset="0"/>
                            <a:ea typeface="Corbel" charset="0"/>
                            <a:cs typeface="Corbel" charset="0"/>
                          </a:rPr>
                          <m:t>−1</m:t>
                        </m:r>
                      </m:e>
                    </m:d>
                  </m:oMath>
                </a14:m>
                <a:endParaRPr lang="en-US" altLang="zh-CN" dirty="0">
                  <a:solidFill>
                    <a:srgbClr val="0000CC"/>
                  </a:solidFill>
                  <a:ea typeface="Corbel" charset="0"/>
                  <a:cs typeface="Corbel" charset="0"/>
                </a:endParaRPr>
              </a:p>
              <a:p>
                <a:r>
                  <a:rPr lang="en-US" dirty="0">
                    <a:solidFill>
                      <a:sysClr val="windowText" lastClr="000000"/>
                    </a:solidFill>
                    <a:ea typeface="Corbel" charset="0"/>
                    <a:cs typeface="Corbel" charset="0"/>
                  </a:rPr>
                  <a:t>- Threshold from </a:t>
                </a:r>
                <a14:m>
                  <m:oMath xmlns:m="http://schemas.openxmlformats.org/officeDocument/2006/math">
                    <m:sSub>
                      <m:sSubPr>
                        <m:ctrlPr>
                          <a:rPr lang="en-US" altLang="zh-CN" i="1" smtClean="0">
                            <a:solidFill>
                              <a:srgbClr val="0000CC"/>
                            </a:solidFill>
                            <a:latin typeface="Cambria Math" panose="02040503050406030204" pitchFamily="18" charset="0"/>
                            <a:ea typeface="Corbel" charset="0"/>
                            <a:cs typeface="Corbel" charset="0"/>
                          </a:rPr>
                        </m:ctrlPr>
                      </m:sSubPr>
                      <m:e>
                        <m:r>
                          <m:rPr>
                            <m:sty m:val="p"/>
                          </m:rPr>
                          <a:rPr lang="en-US" altLang="zh-CN" i="0">
                            <a:solidFill>
                              <a:srgbClr val="0000CC"/>
                            </a:solidFill>
                            <a:latin typeface="Cambria Math" panose="02040503050406030204" pitchFamily="18" charset="0"/>
                            <a:ea typeface="Corbel" charset="0"/>
                            <a:cs typeface="Corbel" charset="0"/>
                          </a:rPr>
                          <m:t>P</m:t>
                        </m:r>
                      </m:e>
                      <m:sub>
                        <m:r>
                          <m:rPr>
                            <m:sty m:val="p"/>
                          </m:rPr>
                          <a:rPr lang="en-US" altLang="zh-CN" i="0">
                            <a:solidFill>
                              <a:srgbClr val="0000CC"/>
                            </a:solidFill>
                            <a:latin typeface="Cambria Math" panose="02040503050406030204" pitchFamily="18" charset="0"/>
                            <a:ea typeface="Corbel" charset="0"/>
                            <a:cs typeface="Corbel" charset="0"/>
                          </a:rPr>
                          <m:t>j</m:t>
                        </m:r>
                        <m:r>
                          <a:rPr lang="en-US" altLang="zh-CN" i="0">
                            <a:solidFill>
                              <a:srgbClr val="0000CC"/>
                            </a:solidFill>
                            <a:latin typeface="Cambria Math" panose="02040503050406030204" pitchFamily="18" charset="0"/>
                            <a:ea typeface="Corbel" charset="0"/>
                            <a:cs typeface="Corbel" charset="0"/>
                          </a:rPr>
                          <m:t>−1</m:t>
                        </m:r>
                      </m:sub>
                    </m:sSub>
                  </m:oMath>
                </a14:m>
                <a:r>
                  <a:rPr lang="en-US" dirty="0">
                    <a:solidFill>
                      <a:sysClr val="windowText" lastClr="000000"/>
                    </a:solidFill>
                    <a:ea typeface="Corbel" charset="0"/>
                    <a:cs typeface="Corbel" charset="0"/>
                  </a:rPr>
                  <a:t> to </a:t>
                </a:r>
                <a14:m>
                  <m:oMath xmlns:m="http://schemas.openxmlformats.org/officeDocument/2006/math">
                    <m:sSub>
                      <m:sSubPr>
                        <m:ctrlPr>
                          <a:rPr lang="en-US" altLang="zh-CN" i="1" smtClean="0">
                            <a:solidFill>
                              <a:srgbClr val="0000CC"/>
                            </a:solidFill>
                            <a:latin typeface="Cambria Math" panose="02040503050406030204" pitchFamily="18" charset="0"/>
                            <a:ea typeface="Corbel" charset="0"/>
                            <a:cs typeface="Corbel" charset="0"/>
                          </a:rPr>
                        </m:ctrlPr>
                      </m:sSubPr>
                      <m:e>
                        <m:r>
                          <m:rPr>
                            <m:sty m:val="p"/>
                          </m:rPr>
                          <a:rPr lang="en-US" altLang="zh-CN" i="0" smtClean="0">
                            <a:solidFill>
                              <a:srgbClr val="0000CC"/>
                            </a:solidFill>
                            <a:latin typeface="Cambria Math" panose="02040503050406030204" pitchFamily="18" charset="0"/>
                            <a:ea typeface="Corbel" charset="0"/>
                            <a:cs typeface="Corbel" charset="0"/>
                          </a:rPr>
                          <m:t>P</m:t>
                        </m:r>
                      </m:e>
                      <m:sub>
                        <m:r>
                          <m:rPr>
                            <m:sty m:val="p"/>
                          </m:rPr>
                          <a:rPr lang="en-US" altLang="zh-CN" i="0">
                            <a:solidFill>
                              <a:srgbClr val="0000CC"/>
                            </a:solidFill>
                            <a:latin typeface="Cambria Math" panose="02040503050406030204" pitchFamily="18" charset="0"/>
                            <a:ea typeface="Corbel" charset="0"/>
                            <a:cs typeface="Corbel" charset="0"/>
                          </a:rPr>
                          <m:t>j</m:t>
                        </m:r>
                      </m:sub>
                    </m:sSub>
                  </m:oMath>
                </a14:m>
                <a:r>
                  <a:rPr lang="en-US" dirty="0">
                    <a:solidFill>
                      <a:sysClr val="windowText" lastClr="000000"/>
                    </a:solidFill>
                    <a:ea typeface="Corbel" charset="0"/>
                    <a:cs typeface="Corbel" charset="0"/>
                  </a:rPr>
                  <a:t> is: </a:t>
                </a:r>
                <a14:m>
                  <m:oMath xmlns:m="http://schemas.openxmlformats.org/officeDocument/2006/math">
                    <m:sSub>
                      <m:sSubPr>
                        <m:ctrlPr>
                          <a:rPr lang="en-US" altLang="zh-CN" i="1" smtClean="0">
                            <a:solidFill>
                              <a:srgbClr val="0000CC"/>
                            </a:solidFill>
                            <a:latin typeface="Cambria Math" panose="02040503050406030204" pitchFamily="18" charset="0"/>
                            <a:ea typeface="Corbel" charset="0"/>
                            <a:cs typeface="Corbel" charset="0"/>
                          </a:rPr>
                        </m:ctrlPr>
                      </m:sSubPr>
                      <m:e>
                        <m:r>
                          <m:rPr>
                            <m:sty m:val="p"/>
                          </m:rPr>
                          <a:rPr lang="zh-CN" altLang="en-US" i="0">
                            <a:solidFill>
                              <a:srgbClr val="0000CC"/>
                            </a:solidFill>
                            <a:latin typeface="Cambria Math" panose="02040503050406030204" pitchFamily="18" charset="0"/>
                            <a:ea typeface="Corbel" charset="0"/>
                            <a:cs typeface="Corbel" charset="0"/>
                          </a:rPr>
                          <m:t>α</m:t>
                        </m:r>
                      </m:e>
                      <m:sub>
                        <m:r>
                          <m:rPr>
                            <m:sty m:val="p"/>
                          </m:rPr>
                          <a:rPr lang="en-US" altLang="zh-CN" i="0">
                            <a:solidFill>
                              <a:srgbClr val="0000CC"/>
                            </a:solidFill>
                            <a:latin typeface="Cambria Math" panose="02040503050406030204" pitchFamily="18" charset="0"/>
                            <a:ea typeface="Corbel" charset="0"/>
                            <a:cs typeface="Corbel" charset="0"/>
                          </a:rPr>
                          <m:t>j</m:t>
                        </m:r>
                        <m:r>
                          <a:rPr lang="en-US" altLang="zh-CN" i="0">
                            <a:solidFill>
                              <a:srgbClr val="0000CC"/>
                            </a:solidFill>
                            <a:latin typeface="Cambria Math" panose="02040503050406030204" pitchFamily="18" charset="0"/>
                            <a:ea typeface="Corbel" charset="0"/>
                            <a:cs typeface="Corbel" charset="0"/>
                          </a:rPr>
                          <m:t>−1 </m:t>
                        </m:r>
                      </m:sub>
                    </m:sSub>
                  </m:oMath>
                </a14:m>
                <a:endParaRPr lang="en-US" dirty="0">
                  <a:solidFill>
                    <a:sysClr val="windowText" lastClr="000000"/>
                  </a:solidFill>
                  <a:ea typeface="Corbel" charset="0"/>
                  <a:cs typeface="Corbel" charset="0"/>
                </a:endParaRPr>
              </a:p>
            </p:txBody>
          </p:sp>
        </mc:Choice>
        <mc:Fallback xmlns="">
          <p:sp>
            <p:nvSpPr>
              <p:cNvPr id="4" name="Rectangular Callout 3"/>
              <p:cNvSpPr>
                <a:spLocks noRot="1" noChangeAspect="1" noMove="1" noResize="1" noEditPoints="1" noAdjustHandles="1" noChangeArrowheads="1" noChangeShapeType="1" noTextEdit="1"/>
              </p:cNvSpPr>
              <p:nvPr/>
            </p:nvSpPr>
            <p:spPr>
              <a:xfrm>
                <a:off x="147737" y="4143332"/>
                <a:ext cx="3798408" cy="1113186"/>
              </a:xfrm>
              <a:prstGeom prst="wedgeRectCallout">
                <a:avLst>
                  <a:gd name="adj1" fmla="val -813"/>
                  <a:gd name="adj2" fmla="val -72719"/>
                </a:avLst>
              </a:prstGeom>
              <a:blipFill>
                <a:blip r:embed="rId4"/>
                <a:stretch>
                  <a:fillRect/>
                </a:stretch>
              </a:blip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Rectangular Callout 26"/>
              <p:cNvSpPr/>
              <p:nvPr/>
            </p:nvSpPr>
            <p:spPr>
              <a:xfrm>
                <a:off x="396552" y="6325052"/>
                <a:ext cx="1732652" cy="456748"/>
              </a:xfrm>
              <a:prstGeom prst="wedgeRectCallout">
                <a:avLst>
                  <a:gd name="adj1" fmla="val 37856"/>
                  <a:gd name="adj2" fmla="val -84841"/>
                </a:avLst>
              </a:prstGeom>
              <a:ln/>
            </p:spPr>
            <p:style>
              <a:lnRef idx="1">
                <a:schemeClr val="accent1"/>
              </a:lnRef>
              <a:fillRef idx="2">
                <a:schemeClr val="accent1"/>
              </a:fillRef>
              <a:effectRef idx="1">
                <a:schemeClr val="accent1"/>
              </a:effectRef>
              <a:fontRef idx="minor">
                <a:schemeClr val="dk1"/>
              </a:fontRef>
            </p:style>
            <p:txBody>
              <a:bodyPr rtlCol="0" anchor="ctr"/>
              <a:lstStyle/>
              <a:p>
                <a14:m>
                  <m:oMath xmlns:m="http://schemas.openxmlformats.org/officeDocument/2006/math">
                    <m:r>
                      <m:rPr>
                        <m:sty m:val="p"/>
                      </m:rPr>
                      <a:rPr lang="en-US" sz="800" i="0" smtClean="0">
                        <a:solidFill>
                          <a:sysClr val="windowText" lastClr="000000"/>
                        </a:solidFill>
                        <a:latin typeface="Cambria Math" panose="02040503050406030204" pitchFamily="18" charset="0"/>
                        <a:ea typeface="Corbel" charset="0"/>
                        <a:cs typeface="Corbel" charset="0"/>
                      </a:rPr>
                      <m:t>K</m:t>
                    </m:r>
                    <m:r>
                      <a:rPr lang="en-US" sz="800" i="0" smtClean="0">
                        <a:solidFill>
                          <a:sysClr val="windowText" lastClr="000000"/>
                        </a:solidFill>
                        <a:latin typeface="Cambria Math" panose="02040503050406030204" pitchFamily="18" charset="0"/>
                        <a:ea typeface="Corbel" charset="0"/>
                        <a:cs typeface="Corbel" charset="0"/>
                      </a:rPr>
                      <m:t> </m:t>
                    </m:r>
                  </m:oMath>
                </a14:m>
                <a:r>
                  <a:rPr lang="en-US" sz="800" dirty="0">
                    <a:solidFill>
                      <a:sysClr val="windowText" lastClr="000000"/>
                    </a:solidFill>
                    <a:ea typeface="Corbel" charset="0"/>
                    <a:cs typeface="Corbel" charset="0"/>
                  </a:rPr>
                  <a:t>priorities: </a:t>
                </a:r>
                <a14:m>
                  <m:oMath xmlns:m="http://schemas.openxmlformats.org/officeDocument/2006/math">
                    <m:sSub>
                      <m:sSubPr>
                        <m:ctrlPr>
                          <a:rPr lang="en-US" altLang="zh-CN" sz="800" i="1" smtClean="0">
                            <a:solidFill>
                              <a:srgbClr val="0000CC"/>
                            </a:solidFill>
                            <a:latin typeface="Cambria Math" panose="02040503050406030204" pitchFamily="18" charset="0"/>
                            <a:ea typeface="Corbel" charset="0"/>
                            <a:cs typeface="Corbel" charset="0"/>
                          </a:rPr>
                        </m:ctrlPr>
                      </m:sSubPr>
                      <m:e>
                        <m:r>
                          <m:rPr>
                            <m:sty m:val="p"/>
                          </m:rPr>
                          <a:rPr lang="en-US" altLang="zh-CN" sz="800" i="0">
                            <a:solidFill>
                              <a:srgbClr val="0000CC"/>
                            </a:solidFill>
                            <a:latin typeface="Cambria Math" panose="02040503050406030204" pitchFamily="18" charset="0"/>
                            <a:ea typeface="Corbel" charset="0"/>
                            <a:cs typeface="Corbel" charset="0"/>
                          </a:rPr>
                          <m:t>P</m:t>
                        </m:r>
                      </m:e>
                      <m:sub>
                        <m:r>
                          <m:rPr>
                            <m:sty m:val="p"/>
                          </m:rPr>
                          <a:rPr lang="en-US" altLang="zh-CN" sz="800" i="0">
                            <a:solidFill>
                              <a:srgbClr val="0000CC"/>
                            </a:solidFill>
                            <a:latin typeface="Cambria Math" panose="02040503050406030204" pitchFamily="18" charset="0"/>
                            <a:ea typeface="Corbel" charset="0"/>
                            <a:cs typeface="Corbel" charset="0"/>
                          </a:rPr>
                          <m:t>i</m:t>
                        </m:r>
                      </m:sub>
                    </m:sSub>
                    <m:r>
                      <a:rPr lang="en-US" altLang="zh-CN" sz="800" i="0">
                        <a:solidFill>
                          <a:srgbClr val="0000CC"/>
                        </a:solidFill>
                        <a:latin typeface="Cambria Math" panose="02040503050406030204" pitchFamily="18" charset="0"/>
                        <a:ea typeface="Corbel" charset="0"/>
                        <a:cs typeface="Corbel" charset="0"/>
                      </a:rPr>
                      <m:t> </m:t>
                    </m:r>
                    <m:d>
                      <m:dPr>
                        <m:ctrlPr>
                          <a:rPr lang="en-US" altLang="zh-CN" sz="800" i="1">
                            <a:solidFill>
                              <a:srgbClr val="0000CC"/>
                            </a:solidFill>
                            <a:latin typeface="Cambria Math" panose="02040503050406030204" pitchFamily="18" charset="0"/>
                            <a:ea typeface="Corbel" charset="0"/>
                            <a:cs typeface="Corbel" charset="0"/>
                          </a:rPr>
                        </m:ctrlPr>
                      </m:dPr>
                      <m:e>
                        <m:r>
                          <a:rPr lang="en-US" altLang="zh-CN" sz="800" i="0">
                            <a:solidFill>
                              <a:srgbClr val="0000CC"/>
                            </a:solidFill>
                            <a:latin typeface="Cambria Math" panose="02040503050406030204" pitchFamily="18" charset="0"/>
                            <a:ea typeface="Corbel" charset="0"/>
                            <a:cs typeface="Corbel" charset="0"/>
                          </a:rPr>
                          <m:t>1≤</m:t>
                        </m:r>
                        <m:r>
                          <m:rPr>
                            <m:sty m:val="p"/>
                          </m:rPr>
                          <a:rPr lang="en-US" altLang="zh-CN" sz="800" i="0">
                            <a:solidFill>
                              <a:srgbClr val="0000CC"/>
                            </a:solidFill>
                            <a:latin typeface="Cambria Math" panose="02040503050406030204" pitchFamily="18" charset="0"/>
                            <a:ea typeface="Corbel" charset="0"/>
                            <a:cs typeface="Corbel" charset="0"/>
                          </a:rPr>
                          <m:t>i</m:t>
                        </m:r>
                        <m:r>
                          <a:rPr lang="en-US" altLang="zh-CN" sz="800" i="0">
                            <a:solidFill>
                              <a:srgbClr val="0000CC"/>
                            </a:solidFill>
                            <a:latin typeface="Cambria Math" panose="02040503050406030204" pitchFamily="18" charset="0"/>
                            <a:ea typeface="Corbel" charset="0"/>
                            <a:cs typeface="Corbel" charset="0"/>
                          </a:rPr>
                          <m:t>≤</m:t>
                        </m:r>
                        <m:r>
                          <m:rPr>
                            <m:sty m:val="p"/>
                          </m:rPr>
                          <a:rPr lang="en-US" altLang="zh-CN" sz="800" i="0">
                            <a:solidFill>
                              <a:srgbClr val="0000CC"/>
                            </a:solidFill>
                            <a:latin typeface="Cambria Math" panose="02040503050406030204" pitchFamily="18" charset="0"/>
                            <a:ea typeface="Corbel" charset="0"/>
                            <a:cs typeface="Corbel" charset="0"/>
                          </a:rPr>
                          <m:t>K</m:t>
                        </m:r>
                      </m:e>
                    </m:d>
                  </m:oMath>
                </a14:m>
                <a:endParaRPr lang="en-US" altLang="zh-CN" sz="800" dirty="0">
                  <a:solidFill>
                    <a:srgbClr val="0000CC"/>
                  </a:solidFill>
                  <a:ea typeface="Corbel" charset="0"/>
                  <a:cs typeface="Corbel" charset="0"/>
                </a:endParaRPr>
              </a:p>
              <a:p>
                <a14:m>
                  <m:oMath xmlns:m="http://schemas.openxmlformats.org/officeDocument/2006/math">
                    <m:r>
                      <m:rPr>
                        <m:sty m:val="p"/>
                      </m:rPr>
                      <a:rPr lang="en-US" sz="800" i="0">
                        <a:solidFill>
                          <a:sysClr val="windowText" lastClr="000000"/>
                        </a:solidFill>
                        <a:latin typeface="Cambria Math" panose="02040503050406030204" pitchFamily="18" charset="0"/>
                        <a:ea typeface="Corbel" charset="0"/>
                        <a:cs typeface="Corbel" charset="0"/>
                      </a:rPr>
                      <m:t>K</m:t>
                    </m:r>
                    <m:r>
                      <a:rPr lang="en-US" sz="800" i="0">
                        <a:solidFill>
                          <a:sysClr val="windowText" lastClr="000000"/>
                        </a:solidFill>
                        <a:latin typeface="Cambria Math" panose="02040503050406030204" pitchFamily="18" charset="0"/>
                        <a:ea typeface="Corbel" charset="0"/>
                        <a:cs typeface="Corbel" charset="0"/>
                      </a:rPr>
                      <m:t>−1</m:t>
                    </m:r>
                  </m:oMath>
                </a14:m>
                <a:r>
                  <a:rPr lang="en-US" sz="800" dirty="0">
                    <a:solidFill>
                      <a:sysClr val="windowText" lastClr="000000"/>
                    </a:solidFill>
                    <a:ea typeface="Corbel" charset="0"/>
                    <a:cs typeface="Corbel" charset="0"/>
                  </a:rPr>
                  <a:t> thresholds: </a:t>
                </a:r>
                <a14:m>
                  <m:oMath xmlns:m="http://schemas.openxmlformats.org/officeDocument/2006/math">
                    <m:sSub>
                      <m:sSubPr>
                        <m:ctrlPr>
                          <a:rPr lang="en-US" altLang="zh-CN" sz="800" i="1" smtClean="0">
                            <a:solidFill>
                              <a:srgbClr val="0000CC"/>
                            </a:solidFill>
                            <a:latin typeface="Cambria Math" panose="02040503050406030204" pitchFamily="18" charset="0"/>
                            <a:ea typeface="Corbel" charset="0"/>
                            <a:cs typeface="Corbel" charset="0"/>
                          </a:rPr>
                        </m:ctrlPr>
                      </m:sSubPr>
                      <m:e>
                        <m:r>
                          <m:rPr>
                            <m:sty m:val="p"/>
                          </m:rPr>
                          <a:rPr lang="zh-CN" altLang="en-US" sz="800" i="0">
                            <a:solidFill>
                              <a:srgbClr val="0000CC"/>
                            </a:solidFill>
                            <a:latin typeface="Cambria Math" panose="02040503050406030204" pitchFamily="18" charset="0"/>
                            <a:ea typeface="Corbel" charset="0"/>
                            <a:cs typeface="Corbel" charset="0"/>
                          </a:rPr>
                          <m:t>α</m:t>
                        </m:r>
                      </m:e>
                      <m:sub>
                        <m:r>
                          <m:rPr>
                            <m:sty m:val="p"/>
                          </m:rPr>
                          <a:rPr lang="en-US" altLang="zh-CN" sz="800" i="0">
                            <a:solidFill>
                              <a:srgbClr val="0000CC"/>
                            </a:solidFill>
                            <a:latin typeface="Cambria Math" panose="02040503050406030204" pitchFamily="18" charset="0"/>
                            <a:ea typeface="Corbel" charset="0"/>
                            <a:cs typeface="Corbel" charset="0"/>
                          </a:rPr>
                          <m:t>j</m:t>
                        </m:r>
                        <m:r>
                          <a:rPr lang="en-US" altLang="zh-CN" sz="800" i="0">
                            <a:solidFill>
                              <a:srgbClr val="0000CC"/>
                            </a:solidFill>
                            <a:latin typeface="Cambria Math" panose="02040503050406030204" pitchFamily="18" charset="0"/>
                            <a:ea typeface="Corbel" charset="0"/>
                            <a:cs typeface="Corbel" charset="0"/>
                          </a:rPr>
                          <m:t> </m:t>
                        </m:r>
                      </m:sub>
                    </m:sSub>
                    <m:d>
                      <m:dPr>
                        <m:ctrlPr>
                          <a:rPr lang="en-US" altLang="zh-CN" sz="800" i="1">
                            <a:solidFill>
                              <a:srgbClr val="0000CC"/>
                            </a:solidFill>
                            <a:latin typeface="Cambria Math" panose="02040503050406030204" pitchFamily="18" charset="0"/>
                            <a:ea typeface="Corbel" charset="0"/>
                            <a:cs typeface="Corbel" charset="0"/>
                          </a:rPr>
                        </m:ctrlPr>
                      </m:dPr>
                      <m:e>
                        <m:r>
                          <a:rPr lang="en-US" altLang="zh-CN" sz="800" i="0">
                            <a:solidFill>
                              <a:srgbClr val="0000CC"/>
                            </a:solidFill>
                            <a:latin typeface="Cambria Math" panose="02040503050406030204" pitchFamily="18" charset="0"/>
                            <a:ea typeface="Corbel" charset="0"/>
                            <a:cs typeface="Corbel" charset="0"/>
                          </a:rPr>
                          <m:t>1≤</m:t>
                        </m:r>
                        <m:r>
                          <m:rPr>
                            <m:sty m:val="p"/>
                          </m:rPr>
                          <a:rPr lang="en-US" altLang="zh-CN" sz="800" i="0">
                            <a:solidFill>
                              <a:srgbClr val="0000CC"/>
                            </a:solidFill>
                            <a:latin typeface="Cambria Math" panose="02040503050406030204" pitchFamily="18" charset="0"/>
                            <a:ea typeface="Corbel" charset="0"/>
                            <a:cs typeface="Corbel" charset="0"/>
                          </a:rPr>
                          <m:t>j</m:t>
                        </m:r>
                        <m:r>
                          <a:rPr lang="en-US" altLang="zh-CN" sz="800" i="0">
                            <a:solidFill>
                              <a:srgbClr val="0000CC"/>
                            </a:solidFill>
                            <a:latin typeface="Cambria Math" panose="02040503050406030204" pitchFamily="18" charset="0"/>
                            <a:ea typeface="Corbel" charset="0"/>
                            <a:cs typeface="Corbel" charset="0"/>
                          </a:rPr>
                          <m:t>≤</m:t>
                        </m:r>
                        <m:r>
                          <m:rPr>
                            <m:sty m:val="p"/>
                          </m:rPr>
                          <a:rPr lang="en-US" altLang="zh-CN" sz="800" i="0">
                            <a:solidFill>
                              <a:srgbClr val="0000CC"/>
                            </a:solidFill>
                            <a:latin typeface="Cambria Math" panose="02040503050406030204" pitchFamily="18" charset="0"/>
                            <a:ea typeface="Corbel" charset="0"/>
                            <a:cs typeface="Corbel" charset="0"/>
                          </a:rPr>
                          <m:t>K</m:t>
                        </m:r>
                        <m:r>
                          <a:rPr lang="en-US" altLang="zh-CN" sz="800" i="0">
                            <a:solidFill>
                              <a:srgbClr val="0000CC"/>
                            </a:solidFill>
                            <a:latin typeface="Cambria Math" panose="02040503050406030204" pitchFamily="18" charset="0"/>
                            <a:ea typeface="Corbel" charset="0"/>
                            <a:cs typeface="Corbel" charset="0"/>
                          </a:rPr>
                          <m:t>−1</m:t>
                        </m:r>
                      </m:e>
                    </m:d>
                  </m:oMath>
                </a14:m>
                <a:endParaRPr lang="en-US" altLang="zh-CN" sz="800" dirty="0">
                  <a:solidFill>
                    <a:srgbClr val="0000CC"/>
                  </a:solidFill>
                  <a:ea typeface="Corbel" charset="0"/>
                  <a:cs typeface="Corbel" charset="0"/>
                </a:endParaRPr>
              </a:p>
              <a:p>
                <a:r>
                  <a:rPr lang="en-US" sz="800" dirty="0">
                    <a:solidFill>
                      <a:sysClr val="windowText" lastClr="000000"/>
                    </a:solidFill>
                    <a:ea typeface="Corbel" charset="0"/>
                    <a:cs typeface="Corbel" charset="0"/>
                  </a:rPr>
                  <a:t>Threshold from </a:t>
                </a:r>
                <a14:m>
                  <m:oMath xmlns:m="http://schemas.openxmlformats.org/officeDocument/2006/math">
                    <m:sSub>
                      <m:sSubPr>
                        <m:ctrlPr>
                          <a:rPr lang="en-US" altLang="zh-CN" sz="800" i="1" smtClean="0">
                            <a:solidFill>
                              <a:srgbClr val="0000CC"/>
                            </a:solidFill>
                            <a:latin typeface="Cambria Math" panose="02040503050406030204" pitchFamily="18" charset="0"/>
                            <a:ea typeface="Corbel" charset="0"/>
                            <a:cs typeface="Corbel" charset="0"/>
                          </a:rPr>
                        </m:ctrlPr>
                      </m:sSubPr>
                      <m:e>
                        <m:r>
                          <m:rPr>
                            <m:sty m:val="p"/>
                          </m:rPr>
                          <a:rPr lang="en-US" altLang="zh-CN" sz="800" i="0">
                            <a:solidFill>
                              <a:srgbClr val="0000CC"/>
                            </a:solidFill>
                            <a:latin typeface="Cambria Math" panose="02040503050406030204" pitchFamily="18" charset="0"/>
                            <a:ea typeface="Corbel" charset="0"/>
                            <a:cs typeface="Corbel" charset="0"/>
                          </a:rPr>
                          <m:t>P</m:t>
                        </m:r>
                      </m:e>
                      <m:sub>
                        <m:r>
                          <m:rPr>
                            <m:sty m:val="p"/>
                          </m:rPr>
                          <a:rPr lang="en-US" altLang="zh-CN" sz="800" i="0">
                            <a:solidFill>
                              <a:srgbClr val="0000CC"/>
                            </a:solidFill>
                            <a:latin typeface="Cambria Math" panose="02040503050406030204" pitchFamily="18" charset="0"/>
                            <a:ea typeface="Corbel" charset="0"/>
                            <a:cs typeface="Corbel" charset="0"/>
                          </a:rPr>
                          <m:t>j</m:t>
                        </m:r>
                        <m:r>
                          <a:rPr lang="en-US" altLang="zh-CN" sz="800" i="0">
                            <a:solidFill>
                              <a:srgbClr val="0000CC"/>
                            </a:solidFill>
                            <a:latin typeface="Cambria Math" panose="02040503050406030204" pitchFamily="18" charset="0"/>
                            <a:ea typeface="Corbel" charset="0"/>
                            <a:cs typeface="Corbel" charset="0"/>
                          </a:rPr>
                          <m:t>−1</m:t>
                        </m:r>
                      </m:sub>
                    </m:sSub>
                  </m:oMath>
                </a14:m>
                <a:r>
                  <a:rPr lang="en-US" sz="800" dirty="0">
                    <a:solidFill>
                      <a:sysClr val="windowText" lastClr="000000"/>
                    </a:solidFill>
                    <a:ea typeface="Corbel" charset="0"/>
                    <a:cs typeface="Corbel" charset="0"/>
                  </a:rPr>
                  <a:t> to </a:t>
                </a:r>
                <a14:m>
                  <m:oMath xmlns:m="http://schemas.openxmlformats.org/officeDocument/2006/math">
                    <m:sSub>
                      <m:sSubPr>
                        <m:ctrlPr>
                          <a:rPr lang="en-US" altLang="zh-CN" sz="800" i="1" smtClean="0">
                            <a:solidFill>
                              <a:srgbClr val="0000CC"/>
                            </a:solidFill>
                            <a:latin typeface="Cambria Math" panose="02040503050406030204" pitchFamily="18" charset="0"/>
                            <a:ea typeface="Corbel" charset="0"/>
                            <a:cs typeface="Corbel" charset="0"/>
                          </a:rPr>
                        </m:ctrlPr>
                      </m:sSubPr>
                      <m:e>
                        <m:r>
                          <m:rPr>
                            <m:sty m:val="p"/>
                          </m:rPr>
                          <a:rPr lang="en-US" altLang="zh-CN" sz="800" i="0" smtClean="0">
                            <a:solidFill>
                              <a:srgbClr val="0000CC"/>
                            </a:solidFill>
                            <a:latin typeface="Cambria Math" panose="02040503050406030204" pitchFamily="18" charset="0"/>
                            <a:ea typeface="Corbel" charset="0"/>
                            <a:cs typeface="Corbel" charset="0"/>
                          </a:rPr>
                          <m:t>P</m:t>
                        </m:r>
                      </m:e>
                      <m:sub>
                        <m:r>
                          <m:rPr>
                            <m:sty m:val="p"/>
                          </m:rPr>
                          <a:rPr lang="en-US" altLang="zh-CN" sz="800" i="0">
                            <a:solidFill>
                              <a:srgbClr val="0000CC"/>
                            </a:solidFill>
                            <a:latin typeface="Cambria Math" panose="02040503050406030204" pitchFamily="18" charset="0"/>
                            <a:ea typeface="Corbel" charset="0"/>
                            <a:cs typeface="Corbel" charset="0"/>
                          </a:rPr>
                          <m:t>j</m:t>
                        </m:r>
                      </m:sub>
                    </m:sSub>
                  </m:oMath>
                </a14:m>
                <a:r>
                  <a:rPr lang="en-US" sz="800" dirty="0">
                    <a:solidFill>
                      <a:sysClr val="windowText" lastClr="000000"/>
                    </a:solidFill>
                    <a:ea typeface="Corbel" charset="0"/>
                    <a:cs typeface="Corbel" charset="0"/>
                  </a:rPr>
                  <a:t> is: </a:t>
                </a:r>
                <a14:m>
                  <m:oMath xmlns:m="http://schemas.openxmlformats.org/officeDocument/2006/math">
                    <m:sSub>
                      <m:sSubPr>
                        <m:ctrlPr>
                          <a:rPr lang="en-US" altLang="zh-CN" sz="800" i="1" smtClean="0">
                            <a:solidFill>
                              <a:srgbClr val="0000CC"/>
                            </a:solidFill>
                            <a:latin typeface="Cambria Math" panose="02040503050406030204" pitchFamily="18" charset="0"/>
                            <a:ea typeface="Corbel" charset="0"/>
                            <a:cs typeface="Corbel" charset="0"/>
                          </a:rPr>
                        </m:ctrlPr>
                      </m:sSubPr>
                      <m:e>
                        <m:r>
                          <m:rPr>
                            <m:sty m:val="p"/>
                          </m:rPr>
                          <a:rPr lang="zh-CN" altLang="en-US" sz="800" i="0">
                            <a:solidFill>
                              <a:srgbClr val="0000CC"/>
                            </a:solidFill>
                            <a:latin typeface="Cambria Math" panose="02040503050406030204" pitchFamily="18" charset="0"/>
                            <a:ea typeface="Corbel" charset="0"/>
                            <a:cs typeface="Corbel" charset="0"/>
                          </a:rPr>
                          <m:t>α</m:t>
                        </m:r>
                      </m:e>
                      <m:sub>
                        <m:r>
                          <m:rPr>
                            <m:sty m:val="p"/>
                          </m:rPr>
                          <a:rPr lang="en-US" altLang="zh-CN" sz="800" i="0">
                            <a:solidFill>
                              <a:srgbClr val="0000CC"/>
                            </a:solidFill>
                            <a:latin typeface="Cambria Math" panose="02040503050406030204" pitchFamily="18" charset="0"/>
                            <a:ea typeface="Corbel" charset="0"/>
                            <a:cs typeface="Corbel" charset="0"/>
                          </a:rPr>
                          <m:t>j</m:t>
                        </m:r>
                        <m:r>
                          <a:rPr lang="en-US" altLang="zh-CN" sz="800" i="0">
                            <a:solidFill>
                              <a:srgbClr val="0000CC"/>
                            </a:solidFill>
                            <a:latin typeface="Cambria Math" panose="02040503050406030204" pitchFamily="18" charset="0"/>
                            <a:ea typeface="Corbel" charset="0"/>
                            <a:cs typeface="Corbel" charset="0"/>
                          </a:rPr>
                          <m:t>−1 </m:t>
                        </m:r>
                      </m:sub>
                    </m:sSub>
                  </m:oMath>
                </a14:m>
                <a:endParaRPr lang="en-US" sz="800" dirty="0">
                  <a:solidFill>
                    <a:sysClr val="windowText" lastClr="000000"/>
                  </a:solidFill>
                  <a:ea typeface="Corbel" charset="0"/>
                  <a:cs typeface="Corbel" charset="0"/>
                </a:endParaRPr>
              </a:p>
            </p:txBody>
          </p:sp>
        </mc:Choice>
        <mc:Fallback xmlns="">
          <p:sp>
            <p:nvSpPr>
              <p:cNvPr id="27" name="Rectangular Callout 26"/>
              <p:cNvSpPr>
                <a:spLocks noRot="1" noChangeAspect="1" noMove="1" noResize="1" noEditPoints="1" noAdjustHandles="1" noChangeArrowheads="1" noChangeShapeType="1" noTextEdit="1"/>
              </p:cNvSpPr>
              <p:nvPr/>
            </p:nvSpPr>
            <p:spPr>
              <a:xfrm>
                <a:off x="396552" y="6325052"/>
                <a:ext cx="1732652" cy="456748"/>
              </a:xfrm>
              <a:prstGeom prst="wedgeRectCallout">
                <a:avLst>
                  <a:gd name="adj1" fmla="val 37856"/>
                  <a:gd name="adj2" fmla="val -84841"/>
                </a:avLst>
              </a:prstGeom>
              <a:blipFill>
                <a:blip r:embed="rId5"/>
                <a:stretch>
                  <a:fillRect/>
                </a:stretch>
              </a:blip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 name="Rectangular Callout 27"/>
              <p:cNvSpPr/>
              <p:nvPr/>
            </p:nvSpPr>
            <p:spPr>
              <a:xfrm>
                <a:off x="6373649" y="5571503"/>
                <a:ext cx="1719135" cy="447129"/>
              </a:xfrm>
              <a:prstGeom prst="wedgeRectCallout">
                <a:avLst>
                  <a:gd name="adj1" fmla="val -1774"/>
                  <a:gd name="adj2" fmla="val -70961"/>
                </a:avLst>
              </a:prstGeom>
              <a:ln/>
            </p:spPr>
            <p:style>
              <a:lnRef idx="1">
                <a:schemeClr val="accent1"/>
              </a:lnRef>
              <a:fillRef idx="2">
                <a:schemeClr val="accent1"/>
              </a:fillRef>
              <a:effectRef idx="1">
                <a:schemeClr val="accent1"/>
              </a:effectRef>
              <a:fontRef idx="minor">
                <a:schemeClr val="dk1"/>
              </a:fontRef>
            </p:style>
            <p:txBody>
              <a:bodyPr rtlCol="0" anchor="ctr"/>
              <a:lstStyle/>
              <a:p>
                <a14:m>
                  <m:oMath xmlns:m="http://schemas.openxmlformats.org/officeDocument/2006/math">
                    <m:r>
                      <m:rPr>
                        <m:sty m:val="p"/>
                      </m:rPr>
                      <a:rPr lang="en-US" sz="800" i="0" smtClean="0">
                        <a:solidFill>
                          <a:sysClr val="windowText" lastClr="000000"/>
                        </a:solidFill>
                        <a:latin typeface="Cambria Math" panose="02040503050406030204" pitchFamily="18" charset="0"/>
                        <a:ea typeface="+mj-ea"/>
                        <a:cs typeface="Corbel" charset="0"/>
                      </a:rPr>
                      <m:t>K</m:t>
                    </m:r>
                    <m:r>
                      <a:rPr lang="en-US" sz="800" i="0" smtClean="0">
                        <a:solidFill>
                          <a:sysClr val="windowText" lastClr="000000"/>
                        </a:solidFill>
                        <a:latin typeface="Cambria Math" panose="02040503050406030204" pitchFamily="18" charset="0"/>
                        <a:ea typeface="+mj-ea"/>
                        <a:cs typeface="Corbel" charset="0"/>
                      </a:rPr>
                      <m:t> </m:t>
                    </m:r>
                  </m:oMath>
                </a14:m>
                <a:r>
                  <a:rPr lang="en-US" sz="800" dirty="0">
                    <a:solidFill>
                      <a:sysClr val="windowText" lastClr="000000"/>
                    </a:solidFill>
                    <a:ea typeface="+mj-ea"/>
                    <a:cs typeface="Corbel" charset="0"/>
                  </a:rPr>
                  <a:t>priorities: </a:t>
                </a:r>
                <a14:m>
                  <m:oMath xmlns:m="http://schemas.openxmlformats.org/officeDocument/2006/math">
                    <m:sSub>
                      <m:sSubPr>
                        <m:ctrlPr>
                          <a:rPr lang="en-US" altLang="zh-CN" sz="800" i="1" smtClean="0">
                            <a:solidFill>
                              <a:srgbClr val="0000CC"/>
                            </a:solidFill>
                            <a:latin typeface="Cambria Math" panose="02040503050406030204" pitchFamily="18" charset="0"/>
                            <a:ea typeface="+mj-ea"/>
                            <a:cs typeface="Corbel" charset="0"/>
                          </a:rPr>
                        </m:ctrlPr>
                      </m:sSubPr>
                      <m:e>
                        <m:r>
                          <m:rPr>
                            <m:sty m:val="p"/>
                          </m:rPr>
                          <a:rPr lang="en-US" altLang="zh-CN" sz="800" i="0">
                            <a:solidFill>
                              <a:srgbClr val="0000CC"/>
                            </a:solidFill>
                            <a:latin typeface="Cambria Math" panose="02040503050406030204" pitchFamily="18" charset="0"/>
                            <a:ea typeface="+mj-ea"/>
                            <a:cs typeface="Corbel" charset="0"/>
                          </a:rPr>
                          <m:t>P</m:t>
                        </m:r>
                      </m:e>
                      <m:sub>
                        <m:r>
                          <m:rPr>
                            <m:sty m:val="p"/>
                          </m:rPr>
                          <a:rPr lang="en-US" altLang="zh-CN" sz="800" i="0">
                            <a:solidFill>
                              <a:srgbClr val="0000CC"/>
                            </a:solidFill>
                            <a:latin typeface="Cambria Math" panose="02040503050406030204" pitchFamily="18" charset="0"/>
                            <a:ea typeface="+mj-ea"/>
                            <a:cs typeface="Corbel" charset="0"/>
                          </a:rPr>
                          <m:t>i</m:t>
                        </m:r>
                      </m:sub>
                    </m:sSub>
                    <m:r>
                      <a:rPr lang="en-US" altLang="zh-CN" sz="800" i="0">
                        <a:solidFill>
                          <a:srgbClr val="0000CC"/>
                        </a:solidFill>
                        <a:latin typeface="Cambria Math" panose="02040503050406030204" pitchFamily="18" charset="0"/>
                        <a:ea typeface="+mj-ea"/>
                        <a:cs typeface="Corbel" charset="0"/>
                      </a:rPr>
                      <m:t> </m:t>
                    </m:r>
                    <m:d>
                      <m:dPr>
                        <m:ctrlPr>
                          <a:rPr lang="en-US" altLang="zh-CN" sz="800" i="1">
                            <a:solidFill>
                              <a:srgbClr val="0000CC"/>
                            </a:solidFill>
                            <a:latin typeface="Cambria Math" panose="02040503050406030204" pitchFamily="18" charset="0"/>
                            <a:ea typeface="+mj-ea"/>
                            <a:cs typeface="Corbel" charset="0"/>
                          </a:rPr>
                        </m:ctrlPr>
                      </m:dPr>
                      <m:e>
                        <m:r>
                          <a:rPr lang="en-US" altLang="zh-CN" sz="800" i="0">
                            <a:solidFill>
                              <a:srgbClr val="0000CC"/>
                            </a:solidFill>
                            <a:latin typeface="Cambria Math" panose="02040503050406030204" pitchFamily="18" charset="0"/>
                            <a:ea typeface="+mj-ea"/>
                            <a:cs typeface="Corbel" charset="0"/>
                          </a:rPr>
                          <m:t>1≤</m:t>
                        </m:r>
                        <m:r>
                          <m:rPr>
                            <m:sty m:val="p"/>
                          </m:rPr>
                          <a:rPr lang="en-US" altLang="zh-CN" sz="800" i="0">
                            <a:solidFill>
                              <a:srgbClr val="0000CC"/>
                            </a:solidFill>
                            <a:latin typeface="Cambria Math" panose="02040503050406030204" pitchFamily="18" charset="0"/>
                            <a:ea typeface="+mj-ea"/>
                            <a:cs typeface="Corbel" charset="0"/>
                          </a:rPr>
                          <m:t>i</m:t>
                        </m:r>
                        <m:r>
                          <a:rPr lang="en-US" altLang="zh-CN" sz="800" i="0">
                            <a:solidFill>
                              <a:srgbClr val="0000CC"/>
                            </a:solidFill>
                            <a:latin typeface="Cambria Math" panose="02040503050406030204" pitchFamily="18" charset="0"/>
                            <a:ea typeface="+mj-ea"/>
                            <a:cs typeface="Corbel" charset="0"/>
                          </a:rPr>
                          <m:t>≤</m:t>
                        </m:r>
                        <m:r>
                          <m:rPr>
                            <m:sty m:val="p"/>
                          </m:rPr>
                          <a:rPr lang="en-US" altLang="zh-CN" sz="800" i="0">
                            <a:solidFill>
                              <a:srgbClr val="0000CC"/>
                            </a:solidFill>
                            <a:latin typeface="Cambria Math" panose="02040503050406030204" pitchFamily="18" charset="0"/>
                            <a:ea typeface="+mj-ea"/>
                            <a:cs typeface="Corbel" charset="0"/>
                          </a:rPr>
                          <m:t>K</m:t>
                        </m:r>
                      </m:e>
                    </m:d>
                  </m:oMath>
                </a14:m>
                <a:endParaRPr lang="en-US" altLang="zh-CN" sz="800" dirty="0">
                  <a:solidFill>
                    <a:srgbClr val="0000CC"/>
                  </a:solidFill>
                  <a:ea typeface="+mj-ea"/>
                  <a:cs typeface="Corbel" charset="0"/>
                </a:endParaRPr>
              </a:p>
              <a:p>
                <a14:m>
                  <m:oMath xmlns:m="http://schemas.openxmlformats.org/officeDocument/2006/math">
                    <m:r>
                      <m:rPr>
                        <m:sty m:val="p"/>
                      </m:rPr>
                      <a:rPr lang="en-US" sz="800" i="0">
                        <a:solidFill>
                          <a:sysClr val="windowText" lastClr="000000"/>
                        </a:solidFill>
                        <a:latin typeface="Cambria Math" panose="02040503050406030204" pitchFamily="18" charset="0"/>
                        <a:ea typeface="+mj-ea"/>
                        <a:cs typeface="Corbel" charset="0"/>
                      </a:rPr>
                      <m:t>K</m:t>
                    </m:r>
                    <m:r>
                      <a:rPr lang="en-US" sz="800" i="0">
                        <a:solidFill>
                          <a:sysClr val="windowText" lastClr="000000"/>
                        </a:solidFill>
                        <a:latin typeface="Cambria Math" panose="02040503050406030204" pitchFamily="18" charset="0"/>
                        <a:ea typeface="+mj-ea"/>
                        <a:cs typeface="Corbel" charset="0"/>
                      </a:rPr>
                      <m:t>−1</m:t>
                    </m:r>
                  </m:oMath>
                </a14:m>
                <a:r>
                  <a:rPr lang="en-US" sz="800" dirty="0">
                    <a:solidFill>
                      <a:sysClr val="windowText" lastClr="000000"/>
                    </a:solidFill>
                    <a:ea typeface="+mj-ea"/>
                    <a:cs typeface="Corbel" charset="0"/>
                  </a:rPr>
                  <a:t> thresholds: </a:t>
                </a:r>
                <a14:m>
                  <m:oMath xmlns:m="http://schemas.openxmlformats.org/officeDocument/2006/math">
                    <m:sSub>
                      <m:sSubPr>
                        <m:ctrlPr>
                          <a:rPr lang="en-US" altLang="zh-CN" sz="800" i="1" smtClean="0">
                            <a:solidFill>
                              <a:srgbClr val="0000CC"/>
                            </a:solidFill>
                            <a:latin typeface="Cambria Math" panose="02040503050406030204" pitchFamily="18" charset="0"/>
                            <a:ea typeface="+mj-ea"/>
                            <a:cs typeface="Corbel" charset="0"/>
                          </a:rPr>
                        </m:ctrlPr>
                      </m:sSubPr>
                      <m:e>
                        <m:r>
                          <m:rPr>
                            <m:sty m:val="p"/>
                          </m:rPr>
                          <a:rPr lang="zh-CN" altLang="en-US" sz="800" i="0">
                            <a:solidFill>
                              <a:srgbClr val="0000CC"/>
                            </a:solidFill>
                            <a:latin typeface="Cambria Math" panose="02040503050406030204" pitchFamily="18" charset="0"/>
                            <a:ea typeface="+mj-ea"/>
                            <a:cs typeface="Corbel" charset="0"/>
                          </a:rPr>
                          <m:t>α</m:t>
                        </m:r>
                      </m:e>
                      <m:sub>
                        <m:r>
                          <m:rPr>
                            <m:sty m:val="p"/>
                          </m:rPr>
                          <a:rPr lang="en-US" altLang="zh-CN" sz="800" i="0">
                            <a:solidFill>
                              <a:srgbClr val="0000CC"/>
                            </a:solidFill>
                            <a:latin typeface="Cambria Math" panose="02040503050406030204" pitchFamily="18" charset="0"/>
                            <a:ea typeface="+mj-ea"/>
                            <a:cs typeface="Corbel" charset="0"/>
                          </a:rPr>
                          <m:t>j</m:t>
                        </m:r>
                        <m:r>
                          <a:rPr lang="en-US" altLang="zh-CN" sz="800" i="0">
                            <a:solidFill>
                              <a:srgbClr val="0000CC"/>
                            </a:solidFill>
                            <a:latin typeface="Cambria Math" panose="02040503050406030204" pitchFamily="18" charset="0"/>
                            <a:ea typeface="+mj-ea"/>
                            <a:cs typeface="Corbel" charset="0"/>
                          </a:rPr>
                          <m:t> </m:t>
                        </m:r>
                      </m:sub>
                    </m:sSub>
                    <m:d>
                      <m:dPr>
                        <m:ctrlPr>
                          <a:rPr lang="en-US" altLang="zh-CN" sz="800" i="1">
                            <a:solidFill>
                              <a:srgbClr val="0000CC"/>
                            </a:solidFill>
                            <a:latin typeface="Cambria Math" panose="02040503050406030204" pitchFamily="18" charset="0"/>
                            <a:ea typeface="+mj-ea"/>
                            <a:cs typeface="Corbel" charset="0"/>
                          </a:rPr>
                        </m:ctrlPr>
                      </m:dPr>
                      <m:e>
                        <m:r>
                          <a:rPr lang="en-US" altLang="zh-CN" sz="800" i="0">
                            <a:solidFill>
                              <a:srgbClr val="0000CC"/>
                            </a:solidFill>
                            <a:latin typeface="Cambria Math" panose="02040503050406030204" pitchFamily="18" charset="0"/>
                            <a:ea typeface="+mj-ea"/>
                            <a:cs typeface="Corbel" charset="0"/>
                          </a:rPr>
                          <m:t>1≤</m:t>
                        </m:r>
                        <m:r>
                          <m:rPr>
                            <m:sty m:val="p"/>
                          </m:rPr>
                          <a:rPr lang="en-US" altLang="zh-CN" sz="800" i="0">
                            <a:solidFill>
                              <a:srgbClr val="0000CC"/>
                            </a:solidFill>
                            <a:latin typeface="Cambria Math" panose="02040503050406030204" pitchFamily="18" charset="0"/>
                            <a:ea typeface="+mj-ea"/>
                            <a:cs typeface="Corbel" charset="0"/>
                          </a:rPr>
                          <m:t>j</m:t>
                        </m:r>
                        <m:r>
                          <a:rPr lang="en-US" altLang="zh-CN" sz="800" i="0">
                            <a:solidFill>
                              <a:srgbClr val="0000CC"/>
                            </a:solidFill>
                            <a:latin typeface="Cambria Math" panose="02040503050406030204" pitchFamily="18" charset="0"/>
                            <a:ea typeface="+mj-ea"/>
                            <a:cs typeface="Corbel" charset="0"/>
                          </a:rPr>
                          <m:t>≤</m:t>
                        </m:r>
                        <m:r>
                          <m:rPr>
                            <m:sty m:val="p"/>
                          </m:rPr>
                          <a:rPr lang="en-US" altLang="zh-CN" sz="800" i="0">
                            <a:solidFill>
                              <a:srgbClr val="0000CC"/>
                            </a:solidFill>
                            <a:latin typeface="Cambria Math" panose="02040503050406030204" pitchFamily="18" charset="0"/>
                            <a:ea typeface="+mj-ea"/>
                            <a:cs typeface="Corbel" charset="0"/>
                          </a:rPr>
                          <m:t>K</m:t>
                        </m:r>
                        <m:r>
                          <a:rPr lang="en-US" altLang="zh-CN" sz="800" i="0">
                            <a:solidFill>
                              <a:srgbClr val="0000CC"/>
                            </a:solidFill>
                            <a:latin typeface="Cambria Math" panose="02040503050406030204" pitchFamily="18" charset="0"/>
                            <a:ea typeface="+mj-ea"/>
                            <a:cs typeface="Corbel" charset="0"/>
                          </a:rPr>
                          <m:t>−1</m:t>
                        </m:r>
                      </m:e>
                    </m:d>
                  </m:oMath>
                </a14:m>
                <a:endParaRPr lang="en-US" altLang="zh-CN" sz="800" dirty="0">
                  <a:solidFill>
                    <a:srgbClr val="0000CC"/>
                  </a:solidFill>
                  <a:ea typeface="+mj-ea"/>
                  <a:cs typeface="Corbel" charset="0"/>
                </a:endParaRPr>
              </a:p>
              <a:p>
                <a:r>
                  <a:rPr lang="en-US" sz="800" dirty="0">
                    <a:solidFill>
                      <a:sysClr val="windowText" lastClr="000000"/>
                    </a:solidFill>
                    <a:ea typeface="+mj-ea"/>
                    <a:cs typeface="Corbel" charset="0"/>
                  </a:rPr>
                  <a:t>Threshold from </a:t>
                </a:r>
                <a14:m>
                  <m:oMath xmlns:m="http://schemas.openxmlformats.org/officeDocument/2006/math">
                    <m:sSub>
                      <m:sSubPr>
                        <m:ctrlPr>
                          <a:rPr lang="en-US" altLang="zh-CN" sz="800" i="1" smtClean="0">
                            <a:solidFill>
                              <a:srgbClr val="0000CC"/>
                            </a:solidFill>
                            <a:latin typeface="Cambria Math" panose="02040503050406030204" pitchFamily="18" charset="0"/>
                            <a:ea typeface="+mj-ea"/>
                            <a:cs typeface="Corbel" charset="0"/>
                          </a:rPr>
                        </m:ctrlPr>
                      </m:sSubPr>
                      <m:e>
                        <m:r>
                          <m:rPr>
                            <m:sty m:val="p"/>
                          </m:rPr>
                          <a:rPr lang="en-US" altLang="zh-CN" sz="800" i="0">
                            <a:solidFill>
                              <a:srgbClr val="0000CC"/>
                            </a:solidFill>
                            <a:latin typeface="Cambria Math" panose="02040503050406030204" pitchFamily="18" charset="0"/>
                            <a:ea typeface="+mj-ea"/>
                            <a:cs typeface="Corbel" charset="0"/>
                          </a:rPr>
                          <m:t>P</m:t>
                        </m:r>
                      </m:e>
                      <m:sub>
                        <m:r>
                          <m:rPr>
                            <m:sty m:val="p"/>
                          </m:rPr>
                          <a:rPr lang="en-US" altLang="zh-CN" sz="800" i="0">
                            <a:solidFill>
                              <a:srgbClr val="0000CC"/>
                            </a:solidFill>
                            <a:latin typeface="Cambria Math" panose="02040503050406030204" pitchFamily="18" charset="0"/>
                            <a:ea typeface="+mj-ea"/>
                            <a:cs typeface="Corbel" charset="0"/>
                          </a:rPr>
                          <m:t>j</m:t>
                        </m:r>
                        <m:r>
                          <a:rPr lang="en-US" altLang="zh-CN" sz="800" i="0">
                            <a:solidFill>
                              <a:srgbClr val="0000CC"/>
                            </a:solidFill>
                            <a:latin typeface="Cambria Math" panose="02040503050406030204" pitchFamily="18" charset="0"/>
                            <a:ea typeface="+mj-ea"/>
                            <a:cs typeface="Corbel" charset="0"/>
                          </a:rPr>
                          <m:t>−1</m:t>
                        </m:r>
                      </m:sub>
                    </m:sSub>
                  </m:oMath>
                </a14:m>
                <a:r>
                  <a:rPr lang="en-US" sz="800" dirty="0">
                    <a:solidFill>
                      <a:sysClr val="windowText" lastClr="000000"/>
                    </a:solidFill>
                    <a:ea typeface="+mj-ea"/>
                    <a:cs typeface="Corbel" charset="0"/>
                  </a:rPr>
                  <a:t> to </a:t>
                </a:r>
                <a14:m>
                  <m:oMath xmlns:m="http://schemas.openxmlformats.org/officeDocument/2006/math">
                    <m:sSub>
                      <m:sSubPr>
                        <m:ctrlPr>
                          <a:rPr lang="en-US" altLang="zh-CN" sz="800" i="1" smtClean="0">
                            <a:solidFill>
                              <a:srgbClr val="0000CC"/>
                            </a:solidFill>
                            <a:latin typeface="Cambria Math" panose="02040503050406030204" pitchFamily="18" charset="0"/>
                            <a:ea typeface="+mj-ea"/>
                            <a:cs typeface="Corbel" charset="0"/>
                          </a:rPr>
                        </m:ctrlPr>
                      </m:sSubPr>
                      <m:e>
                        <m:r>
                          <m:rPr>
                            <m:sty m:val="p"/>
                          </m:rPr>
                          <a:rPr lang="en-US" altLang="zh-CN" sz="800" i="0" smtClean="0">
                            <a:solidFill>
                              <a:srgbClr val="0000CC"/>
                            </a:solidFill>
                            <a:latin typeface="Cambria Math" panose="02040503050406030204" pitchFamily="18" charset="0"/>
                            <a:ea typeface="+mj-ea"/>
                            <a:cs typeface="Corbel" charset="0"/>
                          </a:rPr>
                          <m:t>P</m:t>
                        </m:r>
                      </m:e>
                      <m:sub>
                        <m:r>
                          <m:rPr>
                            <m:sty m:val="p"/>
                          </m:rPr>
                          <a:rPr lang="en-US" altLang="zh-CN" sz="800" i="0">
                            <a:solidFill>
                              <a:srgbClr val="0000CC"/>
                            </a:solidFill>
                            <a:latin typeface="Cambria Math" panose="02040503050406030204" pitchFamily="18" charset="0"/>
                            <a:ea typeface="+mj-ea"/>
                            <a:cs typeface="Corbel" charset="0"/>
                          </a:rPr>
                          <m:t>j</m:t>
                        </m:r>
                      </m:sub>
                    </m:sSub>
                  </m:oMath>
                </a14:m>
                <a:r>
                  <a:rPr lang="en-US" sz="800" dirty="0">
                    <a:solidFill>
                      <a:sysClr val="windowText" lastClr="000000"/>
                    </a:solidFill>
                    <a:ea typeface="+mj-ea"/>
                    <a:cs typeface="Corbel" charset="0"/>
                  </a:rPr>
                  <a:t> is: </a:t>
                </a:r>
                <a14:m>
                  <m:oMath xmlns:m="http://schemas.openxmlformats.org/officeDocument/2006/math">
                    <m:sSub>
                      <m:sSubPr>
                        <m:ctrlPr>
                          <a:rPr lang="en-US" altLang="zh-CN" sz="800" i="1" smtClean="0">
                            <a:solidFill>
                              <a:srgbClr val="0000CC"/>
                            </a:solidFill>
                            <a:latin typeface="Cambria Math" panose="02040503050406030204" pitchFamily="18" charset="0"/>
                            <a:ea typeface="+mj-ea"/>
                            <a:cs typeface="Corbel" charset="0"/>
                          </a:rPr>
                        </m:ctrlPr>
                      </m:sSubPr>
                      <m:e>
                        <m:r>
                          <m:rPr>
                            <m:sty m:val="p"/>
                          </m:rPr>
                          <a:rPr lang="zh-CN" altLang="en-US" sz="800" i="0">
                            <a:solidFill>
                              <a:srgbClr val="0000CC"/>
                            </a:solidFill>
                            <a:latin typeface="Cambria Math" panose="02040503050406030204" pitchFamily="18" charset="0"/>
                            <a:ea typeface="+mj-ea"/>
                            <a:cs typeface="Corbel" charset="0"/>
                          </a:rPr>
                          <m:t>α</m:t>
                        </m:r>
                      </m:e>
                      <m:sub>
                        <m:r>
                          <m:rPr>
                            <m:sty m:val="p"/>
                          </m:rPr>
                          <a:rPr lang="en-US" altLang="zh-CN" sz="800" i="0">
                            <a:solidFill>
                              <a:srgbClr val="0000CC"/>
                            </a:solidFill>
                            <a:latin typeface="Cambria Math" panose="02040503050406030204" pitchFamily="18" charset="0"/>
                            <a:ea typeface="+mj-ea"/>
                            <a:cs typeface="Corbel" charset="0"/>
                          </a:rPr>
                          <m:t>j</m:t>
                        </m:r>
                        <m:r>
                          <a:rPr lang="en-US" altLang="zh-CN" sz="800" i="0">
                            <a:solidFill>
                              <a:srgbClr val="0000CC"/>
                            </a:solidFill>
                            <a:latin typeface="Cambria Math" panose="02040503050406030204" pitchFamily="18" charset="0"/>
                            <a:ea typeface="+mj-ea"/>
                            <a:cs typeface="Corbel" charset="0"/>
                          </a:rPr>
                          <m:t>−1 </m:t>
                        </m:r>
                      </m:sub>
                    </m:sSub>
                  </m:oMath>
                </a14:m>
                <a:endParaRPr lang="en-US" sz="800" dirty="0">
                  <a:solidFill>
                    <a:sysClr val="windowText" lastClr="000000"/>
                  </a:solidFill>
                  <a:ea typeface="+mj-ea"/>
                  <a:cs typeface="Corbel" charset="0"/>
                </a:endParaRPr>
              </a:p>
            </p:txBody>
          </p:sp>
        </mc:Choice>
        <mc:Fallback xmlns="">
          <p:sp>
            <p:nvSpPr>
              <p:cNvPr id="28" name="Rectangular Callout 27"/>
              <p:cNvSpPr>
                <a:spLocks noRot="1" noChangeAspect="1" noMove="1" noResize="1" noEditPoints="1" noAdjustHandles="1" noChangeArrowheads="1" noChangeShapeType="1" noTextEdit="1"/>
              </p:cNvSpPr>
              <p:nvPr/>
            </p:nvSpPr>
            <p:spPr>
              <a:xfrm>
                <a:off x="6373649" y="5571503"/>
                <a:ext cx="1719135" cy="447129"/>
              </a:xfrm>
              <a:prstGeom prst="wedgeRectCallout">
                <a:avLst>
                  <a:gd name="adj1" fmla="val -1774"/>
                  <a:gd name="adj2" fmla="val -70961"/>
                </a:avLst>
              </a:prstGeom>
              <a:blipFill>
                <a:blip r:embed="rId6"/>
                <a:stretch>
                  <a:fillRect/>
                </a:stretch>
              </a:blipFill>
              <a:ln/>
            </p:spPr>
            <p:txBody>
              <a:bodyPr/>
              <a:lstStyle/>
              <a:p>
                <a:r>
                  <a:rPr lang="zh-CN" altLang="en-US">
                    <a:noFill/>
                  </a:rPr>
                  <a:t> </a:t>
                </a:r>
              </a:p>
            </p:txBody>
          </p:sp>
        </mc:Fallback>
      </mc:AlternateContent>
      <p:sp>
        <p:nvSpPr>
          <p:cNvPr id="49" name="Rectangle 25"/>
          <p:cNvSpPr/>
          <p:nvPr/>
        </p:nvSpPr>
        <p:spPr>
          <a:xfrm>
            <a:off x="1818378" y="3538822"/>
            <a:ext cx="218792" cy="431359"/>
          </a:xfrm>
          <a:prstGeom prst="rect">
            <a:avLst/>
          </a:prstGeom>
          <a:ln/>
        </p:spPr>
        <p:style>
          <a:lnRef idx="0">
            <a:schemeClr val="accent2"/>
          </a:lnRef>
          <a:fillRef idx="3">
            <a:schemeClr val="accent2"/>
          </a:fillRef>
          <a:effectRef idx="3">
            <a:schemeClr val="accent2"/>
          </a:effectRef>
          <a:fontRef idx="minor">
            <a:schemeClr val="lt1"/>
          </a:fontRef>
        </p:style>
        <p:txBody>
          <a:bodyPr vert="horz"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000" b="1" i="1" dirty="0" err="1">
                <a:latin typeface="Times New Roman" charset="0"/>
                <a:ea typeface="Times New Roman" charset="0"/>
                <a:cs typeface="Times New Roman" charset="0"/>
              </a:rPr>
              <a:t>i</a:t>
            </a:r>
            <a:endParaRPr lang="en-US" sz="2000" b="1" i="1" dirty="0">
              <a:latin typeface="Times New Roman" charset="0"/>
              <a:ea typeface="Times New Roman" charset="0"/>
              <a:cs typeface="Times New Roman" charset="0"/>
            </a:endParaRPr>
          </a:p>
        </p:txBody>
      </p:sp>
      <p:sp>
        <p:nvSpPr>
          <p:cNvPr id="5" name="灯片编号占位符 4"/>
          <p:cNvSpPr>
            <a:spLocks noGrp="1"/>
          </p:cNvSpPr>
          <p:nvPr>
            <p:ph type="sldNum" sz="quarter" idx="12"/>
          </p:nvPr>
        </p:nvSpPr>
        <p:spPr/>
        <p:txBody>
          <a:bodyPr/>
          <a:lstStyle/>
          <a:p>
            <a:fld id="{0C913308-F349-4B6D-A68A-DD1791B4A57B}" type="slidenum">
              <a:rPr lang="zh-CN" altLang="en-US" smtClean="0"/>
              <a:t>28</a:t>
            </a:fld>
            <a:endParaRPr lang="zh-CN" altLang="en-US" dirty="0"/>
          </a:p>
        </p:txBody>
      </p:sp>
    </p:spTree>
    <p:extLst>
      <p:ext uri="{BB962C8B-B14F-4D97-AF65-F5344CB8AC3E}">
        <p14:creationId xmlns:p14="http://schemas.microsoft.com/office/powerpoint/2010/main" val="27258785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3.88889E-6 -3.7037E-6 L 0.08681 -3.7037E-6 L 0.08473 0.19422 L 0.56962 0.19723 " pathEditMode="relative" rAng="0" ptsTypes="AAAA">
                                      <p:cBhvr>
                                        <p:cTn id="6" dur="2000" fill="hold"/>
                                        <p:tgtEl>
                                          <p:spTgt spid="49"/>
                                        </p:tgtEl>
                                        <p:attrNameLst>
                                          <p:attrName>ppt_x</p:attrName>
                                          <p:attrName>ppt_y</p:attrName>
                                        </p:attrNameLst>
                                      </p:cBhvr>
                                      <p:rCtr x="28472" y="986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Rectangle 25"/>
          <p:cNvSpPr/>
          <p:nvPr/>
        </p:nvSpPr>
        <p:spPr>
          <a:xfrm>
            <a:off x="6964137" y="5584384"/>
            <a:ext cx="277489" cy="466021"/>
          </a:xfrm>
          <a:prstGeom prst="rect">
            <a:avLst/>
          </a:prstGeom>
          <a:solidFill>
            <a:srgbClr val="00B050"/>
          </a:solidFill>
          <a:ln/>
        </p:spPr>
        <p:style>
          <a:lnRef idx="0">
            <a:schemeClr val="accent2"/>
          </a:lnRef>
          <a:fillRef idx="3">
            <a:schemeClr val="accent2"/>
          </a:fillRef>
          <a:effectRef idx="3">
            <a:schemeClr val="accent2"/>
          </a:effectRef>
          <a:fontRef idx="minor">
            <a:schemeClr val="lt1"/>
          </a:fontRef>
        </p:style>
        <p:txBody>
          <a:bodyPr vert="horz"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3600" b="1" dirty="0">
              <a:latin typeface="Corbel" charset="0"/>
              <a:ea typeface="Corbel" charset="0"/>
              <a:cs typeface="Corbel" charset="0"/>
            </a:endParaRPr>
          </a:p>
        </p:txBody>
      </p:sp>
      <p:sp>
        <p:nvSpPr>
          <p:cNvPr id="119" name="Rectangle 25"/>
          <p:cNvSpPr/>
          <p:nvPr/>
        </p:nvSpPr>
        <p:spPr>
          <a:xfrm>
            <a:off x="6934636" y="4518161"/>
            <a:ext cx="277489" cy="466021"/>
          </a:xfrm>
          <a:prstGeom prst="rect">
            <a:avLst/>
          </a:prstGeom>
          <a:solidFill>
            <a:srgbClr val="00B050"/>
          </a:solidFill>
          <a:ln/>
        </p:spPr>
        <p:style>
          <a:lnRef idx="0">
            <a:schemeClr val="accent2"/>
          </a:lnRef>
          <a:fillRef idx="3">
            <a:schemeClr val="accent2"/>
          </a:fillRef>
          <a:effectRef idx="3">
            <a:schemeClr val="accent2"/>
          </a:effectRef>
          <a:fontRef idx="minor">
            <a:schemeClr val="lt1"/>
          </a:fontRef>
        </p:style>
        <p:txBody>
          <a:bodyPr vert="horz"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3600" b="1" dirty="0">
              <a:latin typeface="Corbel" charset="0"/>
              <a:ea typeface="Corbel" charset="0"/>
              <a:cs typeface="Corbel" charset="0"/>
            </a:endParaRPr>
          </a:p>
        </p:txBody>
      </p:sp>
      <p:sp>
        <p:nvSpPr>
          <p:cNvPr id="3" name="内容占位符 2"/>
          <p:cNvSpPr>
            <a:spLocks noGrp="1"/>
          </p:cNvSpPr>
          <p:nvPr>
            <p:ph idx="1"/>
          </p:nvPr>
        </p:nvSpPr>
        <p:spPr>
          <a:xfrm>
            <a:off x="457200" y="1179240"/>
            <a:ext cx="8435280" cy="5069160"/>
          </a:xfrm>
        </p:spPr>
        <p:txBody>
          <a:bodyPr>
            <a:normAutofit/>
          </a:bodyPr>
          <a:lstStyle/>
          <a:p>
            <a:r>
              <a:rPr lang="en-US" altLang="zh-CN" dirty="0">
                <a:ea typeface="Corbel" charset="0"/>
                <a:cs typeface="Corbel" charset="0"/>
              </a:rPr>
              <a:t>DCN traffic is highly dynamic</a:t>
            </a:r>
          </a:p>
          <a:p>
            <a:pPr lvl="1"/>
            <a:r>
              <a:rPr lang="en-US" altLang="zh-CN" dirty="0">
                <a:ea typeface="Corbel" charset="0"/>
                <a:cs typeface="Corbel" charset="0"/>
              </a:rPr>
              <a:t>Threshold fails to catch traffic variation </a:t>
            </a:r>
            <a:r>
              <a:rPr lang="en-US" altLang="zh-CN" dirty="0">
                <a:solidFill>
                  <a:srgbClr val="C00000"/>
                </a:solidFill>
                <a:ea typeface="Corbel" charset="0"/>
                <a:cs typeface="Corbel" charset="0"/>
              </a:rPr>
              <a:t>→</a:t>
            </a:r>
            <a:r>
              <a:rPr lang="en-US" altLang="zh-CN" dirty="0">
                <a:ea typeface="Corbel" charset="0"/>
                <a:cs typeface="Corbel" charset="0"/>
              </a:rPr>
              <a:t> </a:t>
            </a:r>
            <a:r>
              <a:rPr lang="en-US" altLang="zh-CN" dirty="0">
                <a:solidFill>
                  <a:srgbClr val="C00000"/>
                </a:solidFill>
                <a:ea typeface="Corbel" charset="0"/>
                <a:cs typeface="Corbel" charset="0"/>
              </a:rPr>
              <a:t>mismatch</a:t>
            </a:r>
          </a:p>
        </p:txBody>
      </p:sp>
      <p:sp>
        <p:nvSpPr>
          <p:cNvPr id="9" name="标题 1"/>
          <p:cNvSpPr>
            <a:spLocks noGrp="1"/>
          </p:cNvSpPr>
          <p:nvPr>
            <p:ph type="title"/>
          </p:nvPr>
        </p:nvSpPr>
        <p:spPr>
          <a:xfrm>
            <a:off x="518864" y="152400"/>
            <a:ext cx="8229600" cy="1143000"/>
          </a:xfrm>
        </p:spPr>
        <p:txBody>
          <a:bodyPr>
            <a:normAutofit/>
          </a:bodyPr>
          <a:lstStyle/>
          <a:p>
            <a:r>
              <a:rPr lang="en-US" altLang="zh-CN" dirty="0">
                <a:solidFill>
                  <a:srgbClr val="0000CC"/>
                </a:solidFill>
                <a:cs typeface="Times New Roman" panose="02020603050405020304" pitchFamily="18" charset="0"/>
              </a:rPr>
              <a:t>Threshold </a:t>
            </a:r>
            <a:r>
              <a:rPr lang="en-US" altLang="zh-CN" i="1" dirty="0">
                <a:solidFill>
                  <a:srgbClr val="0000CC"/>
                </a:solidFill>
                <a:cs typeface="Times New Roman" panose="02020603050405020304" pitchFamily="18" charset="0"/>
              </a:rPr>
              <a:t>vs</a:t>
            </a:r>
            <a:r>
              <a:rPr lang="en-US" altLang="zh-CN" dirty="0">
                <a:solidFill>
                  <a:srgbClr val="0000CC"/>
                </a:solidFill>
                <a:cs typeface="Times New Roman" panose="02020603050405020304" pitchFamily="18" charset="0"/>
              </a:rPr>
              <a:t> Traffic Mismatch</a:t>
            </a:r>
            <a:endParaRPr lang="zh-CN" altLang="en-US" dirty="0">
              <a:solidFill>
                <a:srgbClr val="0000CC"/>
              </a:solidFill>
              <a:cs typeface="Times New Roman" panose="02020603050405020304" pitchFamily="18" charset="0"/>
            </a:endParaRPr>
          </a:p>
        </p:txBody>
      </p:sp>
      <p:cxnSp>
        <p:nvCxnSpPr>
          <p:cNvPr id="7" name="直接连接符 20"/>
          <p:cNvCxnSpPr/>
          <p:nvPr/>
        </p:nvCxnSpPr>
        <p:spPr>
          <a:xfrm flipV="1">
            <a:off x="3667338" y="4593847"/>
            <a:ext cx="1385225" cy="142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直接连接符 13"/>
          <p:cNvCxnSpPr/>
          <p:nvPr/>
        </p:nvCxnSpPr>
        <p:spPr>
          <a:xfrm>
            <a:off x="380561" y="4550658"/>
            <a:ext cx="1846617" cy="4699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接连接符 16"/>
          <p:cNvCxnSpPr/>
          <p:nvPr/>
        </p:nvCxnSpPr>
        <p:spPr>
          <a:xfrm flipV="1">
            <a:off x="643002" y="4597649"/>
            <a:ext cx="1584176" cy="141148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接连接符 3"/>
          <p:cNvCxnSpPr/>
          <p:nvPr/>
        </p:nvCxnSpPr>
        <p:spPr>
          <a:xfrm>
            <a:off x="570994" y="2912792"/>
            <a:ext cx="1656184" cy="168485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12" name="Picture 87" descr="server-gray.png"/>
          <p:cNvPicPr>
            <a:picLocks noChangeAspect="1"/>
          </p:cNvPicPr>
          <p:nvPr/>
        </p:nvPicPr>
        <p:blipFill>
          <a:blip r:embed="rId3" cstate="print"/>
          <a:stretch>
            <a:fillRect/>
          </a:stretch>
        </p:blipFill>
        <p:spPr>
          <a:xfrm>
            <a:off x="188505" y="5437088"/>
            <a:ext cx="915278" cy="974328"/>
          </a:xfrm>
          <a:prstGeom prst="rect">
            <a:avLst/>
          </a:prstGeom>
        </p:spPr>
      </p:pic>
      <p:pic>
        <p:nvPicPr>
          <p:cNvPr id="13" name="Picture 88" descr="server-gray.png"/>
          <p:cNvPicPr>
            <a:picLocks noChangeAspect="1"/>
          </p:cNvPicPr>
          <p:nvPr/>
        </p:nvPicPr>
        <p:blipFill>
          <a:blip r:embed="rId3" cstate="print"/>
          <a:stretch>
            <a:fillRect/>
          </a:stretch>
        </p:blipFill>
        <p:spPr>
          <a:xfrm>
            <a:off x="188505" y="2667000"/>
            <a:ext cx="915278" cy="974328"/>
          </a:xfrm>
          <a:prstGeom prst="rect">
            <a:avLst/>
          </a:prstGeom>
        </p:spPr>
      </p:pic>
      <p:pic>
        <p:nvPicPr>
          <p:cNvPr id="14" name="Picture 87" descr="server-gray.png"/>
          <p:cNvPicPr>
            <a:picLocks noChangeAspect="1"/>
          </p:cNvPicPr>
          <p:nvPr/>
        </p:nvPicPr>
        <p:blipFill>
          <a:blip r:embed="rId3" cstate="print"/>
          <a:stretch>
            <a:fillRect/>
          </a:stretch>
        </p:blipFill>
        <p:spPr>
          <a:xfrm>
            <a:off x="228288" y="4035152"/>
            <a:ext cx="915278" cy="974328"/>
          </a:xfrm>
          <a:prstGeom prst="rect">
            <a:avLst/>
          </a:prstGeom>
        </p:spPr>
      </p:pic>
      <p:pic>
        <p:nvPicPr>
          <p:cNvPr id="15" name="Picture 87" descr="server-gray.png"/>
          <p:cNvPicPr>
            <a:picLocks noChangeAspect="1"/>
          </p:cNvPicPr>
          <p:nvPr/>
        </p:nvPicPr>
        <p:blipFill>
          <a:blip r:embed="rId3" cstate="print"/>
          <a:stretch>
            <a:fillRect/>
          </a:stretch>
        </p:blipFill>
        <p:spPr>
          <a:xfrm>
            <a:off x="4266322" y="4140944"/>
            <a:ext cx="915278" cy="974328"/>
          </a:xfrm>
          <a:prstGeom prst="rect">
            <a:avLst/>
          </a:prstGeom>
        </p:spPr>
      </p:pic>
      <p:pic>
        <p:nvPicPr>
          <p:cNvPr id="16" name="Content Placeholder 9" descr="switch.png"/>
          <p:cNvPicPr>
            <a:picLocks noChangeAspect="1"/>
          </p:cNvPicPr>
          <p:nvPr/>
        </p:nvPicPr>
        <p:blipFill>
          <a:blip r:embed="rId4" cstate="print"/>
          <a:stretch>
            <a:fillRect/>
          </a:stretch>
        </p:blipFill>
        <p:spPr>
          <a:xfrm flipH="1">
            <a:off x="2227178" y="4251176"/>
            <a:ext cx="1643349" cy="692945"/>
          </a:xfrm>
          <a:prstGeom prst="rect">
            <a:avLst/>
          </a:prstGeom>
        </p:spPr>
      </p:pic>
      <p:grpSp>
        <p:nvGrpSpPr>
          <p:cNvPr id="17" name="Group 151"/>
          <p:cNvGrpSpPr>
            <a:grpSpLocks/>
          </p:cNvGrpSpPr>
          <p:nvPr/>
        </p:nvGrpSpPr>
        <p:grpSpPr bwMode="auto">
          <a:xfrm>
            <a:off x="2222617" y="4191000"/>
            <a:ext cx="1444721" cy="417128"/>
            <a:chOff x="4032" y="480"/>
            <a:chExt cx="768" cy="576"/>
          </a:xfrm>
          <a:gradFill>
            <a:gsLst>
              <a:gs pos="0">
                <a:schemeClr val="bg1"/>
              </a:gs>
              <a:gs pos="100000">
                <a:schemeClr val="hlink"/>
              </a:gs>
            </a:gsLst>
            <a:lin ang="0" scaled="1"/>
          </a:gradFill>
        </p:grpSpPr>
        <p:sp>
          <p:nvSpPr>
            <p:cNvPr id="18" name="Freeform 152"/>
            <p:cNvSpPr>
              <a:spLocks/>
            </p:cNvSpPr>
            <p:nvPr/>
          </p:nvSpPr>
          <p:spPr bwMode="auto">
            <a:xfrm>
              <a:off x="4032" y="480"/>
              <a:ext cx="768" cy="576"/>
            </a:xfrm>
            <a:custGeom>
              <a:avLst/>
              <a:gdLst>
                <a:gd name="T0" fmla="*/ 0 w 768"/>
                <a:gd name="T1" fmla="*/ 0 h 576"/>
                <a:gd name="T2" fmla="*/ 768 w 768"/>
                <a:gd name="T3" fmla="*/ 0 h 576"/>
                <a:gd name="T4" fmla="*/ 768 w 768"/>
                <a:gd name="T5" fmla="*/ 576 h 576"/>
                <a:gd name="T6" fmla="*/ 0 w 768"/>
                <a:gd name="T7" fmla="*/ 576 h 576"/>
                <a:gd name="T8" fmla="*/ 0 60000 65536"/>
                <a:gd name="T9" fmla="*/ 0 60000 65536"/>
                <a:gd name="T10" fmla="*/ 0 60000 65536"/>
                <a:gd name="T11" fmla="*/ 0 60000 65536"/>
                <a:gd name="T12" fmla="*/ 0 w 768"/>
                <a:gd name="T13" fmla="*/ 0 h 576"/>
                <a:gd name="T14" fmla="*/ 768 w 768"/>
                <a:gd name="T15" fmla="*/ 576 h 576"/>
              </a:gdLst>
              <a:ahLst/>
              <a:cxnLst>
                <a:cxn ang="T8">
                  <a:pos x="T0" y="T1"/>
                </a:cxn>
                <a:cxn ang="T9">
                  <a:pos x="T2" y="T3"/>
                </a:cxn>
                <a:cxn ang="T10">
                  <a:pos x="T4" y="T5"/>
                </a:cxn>
                <a:cxn ang="T11">
                  <a:pos x="T6" y="T7"/>
                </a:cxn>
              </a:cxnLst>
              <a:rect l="T12" t="T13" r="T14" b="T15"/>
              <a:pathLst>
                <a:path w="768" h="576">
                  <a:moveTo>
                    <a:pt x="0" y="0"/>
                  </a:moveTo>
                  <a:lnTo>
                    <a:pt x="768" y="0"/>
                  </a:lnTo>
                  <a:lnTo>
                    <a:pt x="768" y="576"/>
                  </a:lnTo>
                  <a:lnTo>
                    <a:pt x="0" y="576"/>
                  </a:lnTo>
                </a:path>
              </a:pathLst>
            </a:custGeom>
            <a:grpFill/>
            <a:ln w="28575">
              <a:solidFill>
                <a:schemeClr val="tx1"/>
              </a:solidFill>
              <a:round/>
              <a:headEnd/>
              <a:tailEnd/>
            </a:ln>
          </p:spPr>
          <p:txBody>
            <a:bodyPr/>
            <a:lstStyle/>
            <a:p>
              <a:endParaRPr lang="en-US" dirty="0">
                <a:solidFill>
                  <a:srgbClr val="333399"/>
                </a:solidFill>
                <a:latin typeface="Corbel" charset="0"/>
                <a:ea typeface="Corbel" charset="0"/>
                <a:cs typeface="Corbel" charset="0"/>
              </a:endParaRPr>
            </a:p>
          </p:txBody>
        </p:sp>
        <p:sp>
          <p:nvSpPr>
            <p:cNvPr id="19" name="Line 153"/>
            <p:cNvSpPr>
              <a:spLocks noChangeShapeType="1"/>
            </p:cNvSpPr>
            <p:nvPr/>
          </p:nvSpPr>
          <p:spPr bwMode="auto">
            <a:xfrm>
              <a:off x="4664" y="653"/>
              <a:ext cx="0" cy="288"/>
            </a:xfrm>
            <a:prstGeom prst="line">
              <a:avLst/>
            </a:prstGeom>
            <a:grpFill/>
            <a:ln w="28575">
              <a:solidFill>
                <a:schemeClr val="tx1"/>
              </a:solidFill>
              <a:round/>
              <a:headEnd/>
              <a:tailEnd/>
            </a:ln>
          </p:spPr>
          <p:txBody>
            <a:bodyPr/>
            <a:lstStyle/>
            <a:p>
              <a:endParaRPr lang="en-US" dirty="0">
                <a:latin typeface="Corbel" charset="0"/>
                <a:ea typeface="Corbel" charset="0"/>
                <a:cs typeface="Corbel" charset="0"/>
              </a:endParaRPr>
            </a:p>
          </p:txBody>
        </p:sp>
      </p:grpSp>
      <p:grpSp>
        <p:nvGrpSpPr>
          <p:cNvPr id="20" name="Group 151"/>
          <p:cNvGrpSpPr>
            <a:grpSpLocks/>
          </p:cNvGrpSpPr>
          <p:nvPr/>
        </p:nvGrpSpPr>
        <p:grpSpPr bwMode="auto">
          <a:xfrm>
            <a:off x="2227178" y="4615070"/>
            <a:ext cx="1444721" cy="400335"/>
            <a:chOff x="4032" y="480"/>
            <a:chExt cx="768" cy="576"/>
          </a:xfrm>
          <a:gradFill>
            <a:gsLst>
              <a:gs pos="0">
                <a:schemeClr val="bg1"/>
              </a:gs>
              <a:gs pos="100000">
                <a:schemeClr val="hlink"/>
              </a:gs>
            </a:gsLst>
            <a:lin ang="0" scaled="1"/>
          </a:gradFill>
        </p:grpSpPr>
        <p:sp>
          <p:nvSpPr>
            <p:cNvPr id="21" name="Freeform 152"/>
            <p:cNvSpPr>
              <a:spLocks/>
            </p:cNvSpPr>
            <p:nvPr/>
          </p:nvSpPr>
          <p:spPr bwMode="auto">
            <a:xfrm>
              <a:off x="4032" y="480"/>
              <a:ext cx="768" cy="576"/>
            </a:xfrm>
            <a:custGeom>
              <a:avLst/>
              <a:gdLst>
                <a:gd name="T0" fmla="*/ 0 w 768"/>
                <a:gd name="T1" fmla="*/ 0 h 576"/>
                <a:gd name="T2" fmla="*/ 768 w 768"/>
                <a:gd name="T3" fmla="*/ 0 h 576"/>
                <a:gd name="T4" fmla="*/ 768 w 768"/>
                <a:gd name="T5" fmla="*/ 576 h 576"/>
                <a:gd name="T6" fmla="*/ 0 w 768"/>
                <a:gd name="T7" fmla="*/ 576 h 576"/>
                <a:gd name="T8" fmla="*/ 0 60000 65536"/>
                <a:gd name="T9" fmla="*/ 0 60000 65536"/>
                <a:gd name="T10" fmla="*/ 0 60000 65536"/>
                <a:gd name="T11" fmla="*/ 0 60000 65536"/>
                <a:gd name="T12" fmla="*/ 0 w 768"/>
                <a:gd name="T13" fmla="*/ 0 h 576"/>
                <a:gd name="T14" fmla="*/ 768 w 768"/>
                <a:gd name="T15" fmla="*/ 576 h 576"/>
              </a:gdLst>
              <a:ahLst/>
              <a:cxnLst>
                <a:cxn ang="T8">
                  <a:pos x="T0" y="T1"/>
                </a:cxn>
                <a:cxn ang="T9">
                  <a:pos x="T2" y="T3"/>
                </a:cxn>
                <a:cxn ang="T10">
                  <a:pos x="T4" y="T5"/>
                </a:cxn>
                <a:cxn ang="T11">
                  <a:pos x="T6" y="T7"/>
                </a:cxn>
              </a:cxnLst>
              <a:rect l="T12" t="T13" r="T14" b="T15"/>
              <a:pathLst>
                <a:path w="768" h="576">
                  <a:moveTo>
                    <a:pt x="0" y="0"/>
                  </a:moveTo>
                  <a:lnTo>
                    <a:pt x="768" y="0"/>
                  </a:lnTo>
                  <a:lnTo>
                    <a:pt x="768" y="576"/>
                  </a:lnTo>
                  <a:lnTo>
                    <a:pt x="0" y="576"/>
                  </a:lnTo>
                </a:path>
              </a:pathLst>
            </a:custGeom>
            <a:grpFill/>
            <a:ln w="28575">
              <a:solidFill>
                <a:schemeClr val="tx1"/>
              </a:solidFill>
              <a:round/>
              <a:headEnd/>
              <a:tailEnd/>
            </a:ln>
          </p:spPr>
          <p:txBody>
            <a:bodyPr/>
            <a:lstStyle/>
            <a:p>
              <a:endParaRPr lang="en-US" dirty="0">
                <a:solidFill>
                  <a:srgbClr val="333399"/>
                </a:solidFill>
                <a:latin typeface="Corbel" charset="0"/>
                <a:ea typeface="Corbel" charset="0"/>
                <a:cs typeface="Corbel" charset="0"/>
              </a:endParaRPr>
            </a:p>
          </p:txBody>
        </p:sp>
        <p:sp>
          <p:nvSpPr>
            <p:cNvPr id="22" name="Line 153"/>
            <p:cNvSpPr>
              <a:spLocks noChangeShapeType="1"/>
            </p:cNvSpPr>
            <p:nvPr/>
          </p:nvSpPr>
          <p:spPr bwMode="auto">
            <a:xfrm>
              <a:off x="4664" y="653"/>
              <a:ext cx="0" cy="288"/>
            </a:xfrm>
            <a:prstGeom prst="line">
              <a:avLst/>
            </a:prstGeom>
            <a:grpFill/>
            <a:ln w="28575">
              <a:solidFill>
                <a:schemeClr val="tx1"/>
              </a:solidFill>
              <a:round/>
              <a:headEnd/>
              <a:tailEnd/>
            </a:ln>
          </p:spPr>
          <p:txBody>
            <a:bodyPr/>
            <a:lstStyle/>
            <a:p>
              <a:endParaRPr lang="en-US" dirty="0">
                <a:latin typeface="Corbel" charset="0"/>
                <a:ea typeface="Corbel" charset="0"/>
                <a:cs typeface="Corbel" charset="0"/>
              </a:endParaRPr>
            </a:p>
          </p:txBody>
        </p:sp>
      </p:grpSp>
      <p:sp>
        <p:nvSpPr>
          <p:cNvPr id="23" name="TextBox 22"/>
          <p:cNvSpPr txBox="1"/>
          <p:nvPr/>
        </p:nvSpPr>
        <p:spPr>
          <a:xfrm>
            <a:off x="2218081" y="4211106"/>
            <a:ext cx="1427326" cy="400110"/>
          </a:xfrm>
          <a:prstGeom prst="rect">
            <a:avLst/>
          </a:prstGeom>
          <a:noFill/>
        </p:spPr>
        <p:txBody>
          <a:bodyPr wrap="square" rtlCol="0">
            <a:spAutoFit/>
          </a:bodyPr>
          <a:lstStyle/>
          <a:p>
            <a:pPr algn="ctr"/>
            <a:r>
              <a:rPr lang="en-US" altLang="zh-CN" sz="2000" dirty="0">
                <a:latin typeface="Corbel" charset="0"/>
                <a:ea typeface="Corbel" charset="0"/>
                <a:cs typeface="Corbel" charset="0"/>
              </a:rPr>
              <a:t>High </a:t>
            </a:r>
            <a:endParaRPr lang="zh-CN" altLang="en-US" sz="2000" dirty="0">
              <a:latin typeface="Corbel" charset="0"/>
              <a:ea typeface="Corbel" charset="0"/>
              <a:cs typeface="Corbel" charset="0"/>
            </a:endParaRPr>
          </a:p>
        </p:txBody>
      </p:sp>
      <p:sp>
        <p:nvSpPr>
          <p:cNvPr id="24" name="TextBox 23"/>
          <p:cNvSpPr txBox="1"/>
          <p:nvPr/>
        </p:nvSpPr>
        <p:spPr>
          <a:xfrm>
            <a:off x="2227178" y="4608128"/>
            <a:ext cx="1427326" cy="400110"/>
          </a:xfrm>
          <a:prstGeom prst="rect">
            <a:avLst/>
          </a:prstGeom>
          <a:noFill/>
        </p:spPr>
        <p:txBody>
          <a:bodyPr wrap="square" rtlCol="0">
            <a:spAutoFit/>
          </a:bodyPr>
          <a:lstStyle/>
          <a:p>
            <a:pPr algn="ctr"/>
            <a:r>
              <a:rPr lang="en-US" altLang="zh-CN" sz="2000" dirty="0">
                <a:latin typeface="Corbel" charset="0"/>
                <a:ea typeface="Corbel" charset="0"/>
                <a:cs typeface="Corbel" charset="0"/>
              </a:rPr>
              <a:t>Low</a:t>
            </a:r>
            <a:endParaRPr lang="zh-CN" altLang="en-US" sz="2000" dirty="0">
              <a:latin typeface="Corbel" charset="0"/>
              <a:ea typeface="Corbel" charset="0"/>
              <a:cs typeface="Corbel" charset="0"/>
            </a:endParaRPr>
          </a:p>
        </p:txBody>
      </p:sp>
      <p:sp>
        <p:nvSpPr>
          <p:cNvPr id="25" name="Rectangle 25"/>
          <p:cNvSpPr/>
          <p:nvPr/>
        </p:nvSpPr>
        <p:spPr>
          <a:xfrm>
            <a:off x="1124609" y="2955721"/>
            <a:ext cx="218792" cy="431359"/>
          </a:xfrm>
          <a:prstGeom prst="rect">
            <a:avLst/>
          </a:prstGeom>
          <a:ln/>
        </p:spPr>
        <p:style>
          <a:lnRef idx="0">
            <a:schemeClr val="accent2"/>
          </a:lnRef>
          <a:fillRef idx="3">
            <a:schemeClr val="accent2"/>
          </a:fillRef>
          <a:effectRef idx="3">
            <a:schemeClr val="accent2"/>
          </a:effectRef>
          <a:fontRef idx="minor">
            <a:schemeClr val="lt1"/>
          </a:fontRef>
        </p:style>
        <p:txBody>
          <a:bodyPr vert="horz"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3600" b="1" dirty="0">
              <a:latin typeface="Corbel" charset="0"/>
              <a:ea typeface="Corbel" charset="0"/>
              <a:cs typeface="Corbel" charset="0"/>
            </a:endParaRPr>
          </a:p>
        </p:txBody>
      </p:sp>
      <p:sp>
        <p:nvSpPr>
          <p:cNvPr id="26" name="Rectangle 25"/>
          <p:cNvSpPr/>
          <p:nvPr/>
        </p:nvSpPr>
        <p:spPr>
          <a:xfrm>
            <a:off x="1154236" y="4251865"/>
            <a:ext cx="218792" cy="431359"/>
          </a:xfrm>
          <a:prstGeom prst="rect">
            <a:avLst/>
          </a:prstGeom>
          <a:ln/>
        </p:spPr>
        <p:style>
          <a:lnRef idx="0">
            <a:schemeClr val="accent2"/>
          </a:lnRef>
          <a:fillRef idx="3">
            <a:schemeClr val="accent2"/>
          </a:fillRef>
          <a:effectRef idx="3">
            <a:schemeClr val="accent2"/>
          </a:effectRef>
          <a:fontRef idx="minor">
            <a:schemeClr val="lt1"/>
          </a:fontRef>
        </p:style>
        <p:txBody>
          <a:bodyPr vert="horz"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3600" b="1" dirty="0">
              <a:latin typeface="Corbel" charset="0"/>
              <a:ea typeface="Corbel" charset="0"/>
              <a:cs typeface="Corbel" charset="0"/>
            </a:endParaRPr>
          </a:p>
        </p:txBody>
      </p:sp>
      <p:sp>
        <p:nvSpPr>
          <p:cNvPr id="27" name="TextBox 26"/>
          <p:cNvSpPr txBox="1"/>
          <p:nvPr/>
        </p:nvSpPr>
        <p:spPr>
          <a:xfrm>
            <a:off x="1343402" y="2986734"/>
            <a:ext cx="789320" cy="369332"/>
          </a:xfrm>
          <a:prstGeom prst="rect">
            <a:avLst/>
          </a:prstGeom>
          <a:noFill/>
        </p:spPr>
        <p:txBody>
          <a:bodyPr wrap="square" rtlCol="0">
            <a:spAutoFit/>
          </a:bodyPr>
          <a:lstStyle/>
          <a:p>
            <a:pPr algn="ctr"/>
            <a:r>
              <a:rPr lang="en-US" altLang="zh-CN" dirty="0">
                <a:ea typeface="Corbel" charset="0"/>
                <a:cs typeface="Corbel" charset="0"/>
              </a:rPr>
              <a:t>10MB</a:t>
            </a:r>
            <a:endParaRPr lang="zh-CN" altLang="en-US" dirty="0">
              <a:ea typeface="Corbel" charset="0"/>
              <a:cs typeface="Corbel" charset="0"/>
            </a:endParaRPr>
          </a:p>
        </p:txBody>
      </p:sp>
      <p:sp>
        <p:nvSpPr>
          <p:cNvPr id="28" name="TextBox 27"/>
          <p:cNvSpPr txBox="1"/>
          <p:nvPr/>
        </p:nvSpPr>
        <p:spPr>
          <a:xfrm>
            <a:off x="1343402" y="4194088"/>
            <a:ext cx="789320" cy="369332"/>
          </a:xfrm>
          <a:prstGeom prst="rect">
            <a:avLst/>
          </a:prstGeom>
          <a:noFill/>
        </p:spPr>
        <p:txBody>
          <a:bodyPr wrap="square" rtlCol="0">
            <a:spAutoFit/>
          </a:bodyPr>
          <a:lstStyle/>
          <a:p>
            <a:pPr algn="ctr"/>
            <a:r>
              <a:rPr lang="en-US" altLang="zh-CN" dirty="0">
                <a:ea typeface="Corbel" charset="0"/>
                <a:cs typeface="Corbel" charset="0"/>
              </a:rPr>
              <a:t>10MB</a:t>
            </a:r>
            <a:endParaRPr lang="zh-CN" altLang="en-US" dirty="0">
              <a:ea typeface="Corbel" charset="0"/>
              <a:cs typeface="Corbel" charset="0"/>
            </a:endParaRPr>
          </a:p>
        </p:txBody>
      </p:sp>
      <p:sp>
        <p:nvSpPr>
          <p:cNvPr id="29" name="TextBox 28"/>
          <p:cNvSpPr txBox="1"/>
          <p:nvPr/>
        </p:nvSpPr>
        <p:spPr>
          <a:xfrm>
            <a:off x="1373028" y="5476001"/>
            <a:ext cx="759693" cy="369332"/>
          </a:xfrm>
          <a:prstGeom prst="rect">
            <a:avLst/>
          </a:prstGeom>
          <a:noFill/>
        </p:spPr>
        <p:txBody>
          <a:bodyPr wrap="square" rtlCol="0">
            <a:spAutoFit/>
          </a:bodyPr>
          <a:lstStyle/>
          <a:p>
            <a:pPr algn="ctr"/>
            <a:r>
              <a:rPr lang="en-US" altLang="zh-CN" dirty="0">
                <a:ea typeface="Corbel" charset="0"/>
                <a:cs typeface="Corbel" charset="0"/>
              </a:rPr>
              <a:t>20KB</a:t>
            </a:r>
            <a:endParaRPr lang="zh-CN" altLang="en-US" dirty="0">
              <a:ea typeface="Corbel" charset="0"/>
              <a:cs typeface="Corbel" charset="0"/>
            </a:endParaRPr>
          </a:p>
        </p:txBody>
      </p:sp>
      <p:sp>
        <p:nvSpPr>
          <p:cNvPr id="30" name="Rectangle 25"/>
          <p:cNvSpPr/>
          <p:nvPr/>
        </p:nvSpPr>
        <p:spPr>
          <a:xfrm>
            <a:off x="1154236" y="5476001"/>
            <a:ext cx="218792" cy="431359"/>
          </a:xfrm>
          <a:prstGeom prst="rect">
            <a:avLst/>
          </a:prstGeom>
          <a:solidFill>
            <a:srgbClr val="00B050"/>
          </a:solidFill>
          <a:ln/>
        </p:spPr>
        <p:style>
          <a:lnRef idx="0">
            <a:schemeClr val="accent2"/>
          </a:lnRef>
          <a:fillRef idx="3">
            <a:schemeClr val="accent2"/>
          </a:fillRef>
          <a:effectRef idx="3">
            <a:schemeClr val="accent2"/>
          </a:effectRef>
          <a:fontRef idx="minor">
            <a:schemeClr val="lt1"/>
          </a:fontRef>
        </p:style>
        <p:txBody>
          <a:bodyPr vert="horz"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3600" b="1" dirty="0">
              <a:latin typeface="Corbel" charset="0"/>
              <a:ea typeface="Corbel" charset="0"/>
              <a:cs typeface="Corbel" charset="0"/>
            </a:endParaRPr>
          </a:p>
        </p:txBody>
      </p:sp>
      <p:grpSp>
        <p:nvGrpSpPr>
          <p:cNvPr id="51" name="Group 50"/>
          <p:cNvGrpSpPr/>
          <p:nvPr/>
        </p:nvGrpSpPr>
        <p:grpSpPr>
          <a:xfrm>
            <a:off x="5539823" y="2475414"/>
            <a:ext cx="3146977" cy="1345819"/>
            <a:chOff x="3241674" y="2730302"/>
            <a:chExt cx="3191301" cy="1379660"/>
          </a:xfrm>
        </p:grpSpPr>
        <p:grpSp>
          <p:nvGrpSpPr>
            <p:cNvPr id="5" name="Group 4"/>
            <p:cNvGrpSpPr/>
            <p:nvPr/>
          </p:nvGrpSpPr>
          <p:grpSpPr>
            <a:xfrm>
              <a:off x="3241674" y="2730302"/>
              <a:ext cx="3191301" cy="994215"/>
              <a:chOff x="3684955" y="5227647"/>
              <a:chExt cx="5040560" cy="1590990"/>
            </a:xfrm>
          </p:grpSpPr>
          <p:grpSp>
            <p:nvGrpSpPr>
              <p:cNvPr id="31" name="Group 151"/>
              <p:cNvGrpSpPr>
                <a:grpSpLocks/>
              </p:cNvGrpSpPr>
              <p:nvPr/>
            </p:nvGrpSpPr>
            <p:grpSpPr bwMode="auto">
              <a:xfrm>
                <a:off x="3684955" y="5227647"/>
                <a:ext cx="3960440" cy="792088"/>
                <a:chOff x="4032" y="480"/>
                <a:chExt cx="768" cy="576"/>
              </a:xfrm>
              <a:noFill/>
            </p:grpSpPr>
            <p:sp>
              <p:nvSpPr>
                <p:cNvPr id="32" name="Freeform 152"/>
                <p:cNvSpPr>
                  <a:spLocks/>
                </p:cNvSpPr>
                <p:nvPr/>
              </p:nvSpPr>
              <p:spPr bwMode="auto">
                <a:xfrm>
                  <a:off x="4032" y="480"/>
                  <a:ext cx="768" cy="576"/>
                </a:xfrm>
                <a:custGeom>
                  <a:avLst/>
                  <a:gdLst>
                    <a:gd name="T0" fmla="*/ 0 w 768"/>
                    <a:gd name="T1" fmla="*/ 0 h 576"/>
                    <a:gd name="T2" fmla="*/ 768 w 768"/>
                    <a:gd name="T3" fmla="*/ 0 h 576"/>
                    <a:gd name="T4" fmla="*/ 768 w 768"/>
                    <a:gd name="T5" fmla="*/ 576 h 576"/>
                    <a:gd name="T6" fmla="*/ 0 w 768"/>
                    <a:gd name="T7" fmla="*/ 576 h 576"/>
                    <a:gd name="T8" fmla="*/ 0 60000 65536"/>
                    <a:gd name="T9" fmla="*/ 0 60000 65536"/>
                    <a:gd name="T10" fmla="*/ 0 60000 65536"/>
                    <a:gd name="T11" fmla="*/ 0 60000 65536"/>
                    <a:gd name="T12" fmla="*/ 0 w 768"/>
                    <a:gd name="T13" fmla="*/ 0 h 576"/>
                    <a:gd name="T14" fmla="*/ 768 w 768"/>
                    <a:gd name="T15" fmla="*/ 576 h 576"/>
                  </a:gdLst>
                  <a:ahLst/>
                  <a:cxnLst>
                    <a:cxn ang="T8">
                      <a:pos x="T0" y="T1"/>
                    </a:cxn>
                    <a:cxn ang="T9">
                      <a:pos x="T2" y="T3"/>
                    </a:cxn>
                    <a:cxn ang="T10">
                      <a:pos x="T4" y="T5"/>
                    </a:cxn>
                    <a:cxn ang="T11">
                      <a:pos x="T6" y="T7"/>
                    </a:cxn>
                  </a:cxnLst>
                  <a:rect l="T12" t="T13" r="T14" b="T15"/>
                  <a:pathLst>
                    <a:path w="768" h="576">
                      <a:moveTo>
                        <a:pt x="0" y="0"/>
                      </a:moveTo>
                      <a:lnTo>
                        <a:pt x="768" y="0"/>
                      </a:lnTo>
                      <a:lnTo>
                        <a:pt x="768" y="576"/>
                      </a:lnTo>
                      <a:lnTo>
                        <a:pt x="0" y="576"/>
                      </a:lnTo>
                    </a:path>
                  </a:pathLst>
                </a:custGeom>
                <a:grpFill/>
                <a:ln w="38100">
                  <a:solidFill>
                    <a:schemeClr val="tx1"/>
                  </a:solidFill>
                  <a:round/>
                  <a:headEnd/>
                  <a:tailEnd/>
                </a:ln>
              </p:spPr>
              <p:txBody>
                <a:bodyPr/>
                <a:lstStyle/>
                <a:p>
                  <a:endParaRPr lang="en-US" dirty="0">
                    <a:solidFill>
                      <a:srgbClr val="333399"/>
                    </a:solidFill>
                    <a:latin typeface="Corbel" charset="0"/>
                    <a:ea typeface="Corbel" charset="0"/>
                    <a:cs typeface="Corbel" charset="0"/>
                  </a:endParaRPr>
                </a:p>
              </p:txBody>
            </p:sp>
            <p:sp>
              <p:nvSpPr>
                <p:cNvPr id="33" name="Line 153"/>
                <p:cNvSpPr>
                  <a:spLocks noChangeShapeType="1"/>
                </p:cNvSpPr>
                <p:nvPr/>
              </p:nvSpPr>
              <p:spPr bwMode="auto">
                <a:xfrm>
                  <a:off x="4664" y="653"/>
                  <a:ext cx="0" cy="288"/>
                </a:xfrm>
                <a:prstGeom prst="line">
                  <a:avLst/>
                </a:prstGeom>
                <a:grpFill/>
                <a:ln w="38100">
                  <a:solidFill>
                    <a:schemeClr val="tx1"/>
                  </a:solidFill>
                  <a:round/>
                  <a:headEnd/>
                  <a:tailEnd/>
                </a:ln>
              </p:spPr>
              <p:txBody>
                <a:bodyPr/>
                <a:lstStyle/>
                <a:p>
                  <a:endParaRPr lang="en-US" dirty="0">
                    <a:latin typeface="Corbel" charset="0"/>
                    <a:ea typeface="Corbel" charset="0"/>
                    <a:cs typeface="Corbel" charset="0"/>
                  </a:endParaRPr>
                </a:p>
              </p:txBody>
            </p:sp>
          </p:grpSp>
          <p:grpSp>
            <p:nvGrpSpPr>
              <p:cNvPr id="34" name="Group 151"/>
              <p:cNvGrpSpPr>
                <a:grpSpLocks/>
              </p:cNvGrpSpPr>
              <p:nvPr/>
            </p:nvGrpSpPr>
            <p:grpSpPr bwMode="auto">
              <a:xfrm>
                <a:off x="3684955" y="6026545"/>
                <a:ext cx="3960440" cy="792092"/>
                <a:chOff x="4032" y="480"/>
                <a:chExt cx="768" cy="576"/>
              </a:xfrm>
              <a:gradFill>
                <a:gsLst>
                  <a:gs pos="0">
                    <a:schemeClr val="bg1"/>
                  </a:gs>
                  <a:gs pos="100000">
                    <a:schemeClr val="hlink"/>
                  </a:gs>
                </a:gsLst>
                <a:lin ang="0" scaled="1"/>
              </a:gradFill>
            </p:grpSpPr>
            <p:sp>
              <p:nvSpPr>
                <p:cNvPr id="35" name="Freeform 152"/>
                <p:cNvSpPr>
                  <a:spLocks/>
                </p:cNvSpPr>
                <p:nvPr/>
              </p:nvSpPr>
              <p:spPr bwMode="auto">
                <a:xfrm>
                  <a:off x="4032" y="480"/>
                  <a:ext cx="768" cy="576"/>
                </a:xfrm>
                <a:custGeom>
                  <a:avLst/>
                  <a:gdLst>
                    <a:gd name="T0" fmla="*/ 0 w 768"/>
                    <a:gd name="T1" fmla="*/ 0 h 576"/>
                    <a:gd name="T2" fmla="*/ 768 w 768"/>
                    <a:gd name="T3" fmla="*/ 0 h 576"/>
                    <a:gd name="T4" fmla="*/ 768 w 768"/>
                    <a:gd name="T5" fmla="*/ 576 h 576"/>
                    <a:gd name="T6" fmla="*/ 0 w 768"/>
                    <a:gd name="T7" fmla="*/ 576 h 576"/>
                    <a:gd name="T8" fmla="*/ 0 60000 65536"/>
                    <a:gd name="T9" fmla="*/ 0 60000 65536"/>
                    <a:gd name="T10" fmla="*/ 0 60000 65536"/>
                    <a:gd name="T11" fmla="*/ 0 60000 65536"/>
                    <a:gd name="T12" fmla="*/ 0 w 768"/>
                    <a:gd name="T13" fmla="*/ 0 h 576"/>
                    <a:gd name="T14" fmla="*/ 768 w 768"/>
                    <a:gd name="T15" fmla="*/ 576 h 576"/>
                  </a:gdLst>
                  <a:ahLst/>
                  <a:cxnLst>
                    <a:cxn ang="T8">
                      <a:pos x="T0" y="T1"/>
                    </a:cxn>
                    <a:cxn ang="T9">
                      <a:pos x="T2" y="T3"/>
                    </a:cxn>
                    <a:cxn ang="T10">
                      <a:pos x="T4" y="T5"/>
                    </a:cxn>
                    <a:cxn ang="T11">
                      <a:pos x="T6" y="T7"/>
                    </a:cxn>
                  </a:cxnLst>
                  <a:rect l="T12" t="T13" r="T14" b="T15"/>
                  <a:pathLst>
                    <a:path w="768" h="576">
                      <a:moveTo>
                        <a:pt x="0" y="0"/>
                      </a:moveTo>
                      <a:lnTo>
                        <a:pt x="768" y="0"/>
                      </a:lnTo>
                      <a:lnTo>
                        <a:pt x="768" y="576"/>
                      </a:lnTo>
                      <a:lnTo>
                        <a:pt x="0" y="576"/>
                      </a:lnTo>
                    </a:path>
                  </a:pathLst>
                </a:custGeom>
                <a:grpFill/>
                <a:ln w="38100">
                  <a:solidFill>
                    <a:schemeClr val="tx1"/>
                  </a:solidFill>
                  <a:round/>
                  <a:headEnd/>
                  <a:tailEnd/>
                </a:ln>
              </p:spPr>
              <p:txBody>
                <a:bodyPr/>
                <a:lstStyle/>
                <a:p>
                  <a:endParaRPr lang="en-US" dirty="0">
                    <a:solidFill>
                      <a:srgbClr val="333399"/>
                    </a:solidFill>
                    <a:latin typeface="Corbel" charset="0"/>
                    <a:ea typeface="Corbel" charset="0"/>
                    <a:cs typeface="Corbel" charset="0"/>
                  </a:endParaRPr>
                </a:p>
              </p:txBody>
            </p:sp>
            <p:sp>
              <p:nvSpPr>
                <p:cNvPr id="36" name="Line 153"/>
                <p:cNvSpPr>
                  <a:spLocks noChangeShapeType="1"/>
                </p:cNvSpPr>
                <p:nvPr/>
              </p:nvSpPr>
              <p:spPr bwMode="auto">
                <a:xfrm>
                  <a:off x="4664" y="653"/>
                  <a:ext cx="0" cy="288"/>
                </a:xfrm>
                <a:prstGeom prst="line">
                  <a:avLst/>
                </a:prstGeom>
                <a:grpFill/>
                <a:ln w="38100">
                  <a:solidFill>
                    <a:schemeClr val="tx1"/>
                  </a:solidFill>
                  <a:round/>
                  <a:headEnd/>
                  <a:tailEnd/>
                </a:ln>
              </p:spPr>
              <p:txBody>
                <a:bodyPr/>
                <a:lstStyle/>
                <a:p>
                  <a:endParaRPr lang="en-US" dirty="0">
                    <a:latin typeface="Corbel" charset="0"/>
                    <a:ea typeface="Corbel" charset="0"/>
                    <a:cs typeface="Corbel" charset="0"/>
                  </a:endParaRPr>
                </a:p>
              </p:txBody>
            </p:sp>
          </p:grpSp>
          <p:sp>
            <p:nvSpPr>
              <p:cNvPr id="37" name="Rectangle 25"/>
              <p:cNvSpPr/>
              <p:nvPr/>
            </p:nvSpPr>
            <p:spPr>
              <a:xfrm>
                <a:off x="7193598" y="5234458"/>
                <a:ext cx="432048" cy="764502"/>
              </a:xfrm>
              <a:prstGeom prst="rect">
                <a:avLst/>
              </a:prstGeom>
              <a:solidFill>
                <a:srgbClr val="00B050"/>
              </a:solidFill>
              <a:ln/>
            </p:spPr>
            <p:style>
              <a:lnRef idx="0">
                <a:schemeClr val="accent2"/>
              </a:lnRef>
              <a:fillRef idx="3">
                <a:schemeClr val="accent2"/>
              </a:fillRef>
              <a:effectRef idx="3">
                <a:schemeClr val="accent2"/>
              </a:effectRef>
              <a:fontRef idx="minor">
                <a:schemeClr val="lt1"/>
              </a:fontRef>
            </p:style>
            <p:txBody>
              <a:bodyPr vert="horz"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3600" b="1" dirty="0">
                  <a:latin typeface="Corbel" charset="0"/>
                  <a:ea typeface="Corbel" charset="0"/>
                  <a:cs typeface="Corbel" charset="0"/>
                </a:endParaRPr>
              </a:p>
            </p:txBody>
          </p:sp>
          <p:sp>
            <p:nvSpPr>
              <p:cNvPr id="38" name="Rectangle 25"/>
              <p:cNvSpPr/>
              <p:nvPr/>
            </p:nvSpPr>
            <p:spPr>
              <a:xfrm>
                <a:off x="7193598" y="6037946"/>
                <a:ext cx="432048" cy="780213"/>
              </a:xfrm>
              <a:prstGeom prst="rect">
                <a:avLst/>
              </a:prstGeom>
              <a:ln/>
            </p:spPr>
            <p:style>
              <a:lnRef idx="0">
                <a:schemeClr val="accent2"/>
              </a:lnRef>
              <a:fillRef idx="3">
                <a:schemeClr val="accent2"/>
              </a:fillRef>
              <a:effectRef idx="3">
                <a:schemeClr val="accent2"/>
              </a:effectRef>
              <a:fontRef idx="minor">
                <a:schemeClr val="lt1"/>
              </a:fontRef>
            </p:style>
            <p:txBody>
              <a:bodyPr vert="horz"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3600" b="1" dirty="0">
                  <a:latin typeface="Corbel" charset="0"/>
                  <a:ea typeface="Corbel" charset="0"/>
                  <a:cs typeface="Corbel" charset="0"/>
                </a:endParaRPr>
              </a:p>
            </p:txBody>
          </p:sp>
          <p:sp>
            <p:nvSpPr>
              <p:cNvPr id="39" name="Rectangle 25"/>
              <p:cNvSpPr/>
              <p:nvPr/>
            </p:nvSpPr>
            <p:spPr>
              <a:xfrm>
                <a:off x="6329502" y="5234458"/>
                <a:ext cx="451797" cy="764502"/>
              </a:xfrm>
              <a:prstGeom prst="rect">
                <a:avLst/>
              </a:prstGeom>
              <a:ln/>
            </p:spPr>
            <p:style>
              <a:lnRef idx="0">
                <a:schemeClr val="accent2"/>
              </a:lnRef>
              <a:fillRef idx="3">
                <a:schemeClr val="accent2"/>
              </a:fillRef>
              <a:effectRef idx="3">
                <a:schemeClr val="accent2"/>
              </a:effectRef>
              <a:fontRef idx="minor">
                <a:schemeClr val="lt1"/>
              </a:fontRef>
            </p:style>
            <p:txBody>
              <a:bodyPr vert="horz"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3600" b="1" dirty="0">
                  <a:latin typeface="Corbel" charset="0"/>
                  <a:ea typeface="Corbel" charset="0"/>
                  <a:cs typeface="Corbel" charset="0"/>
                </a:endParaRPr>
              </a:p>
            </p:txBody>
          </p:sp>
          <p:sp>
            <p:nvSpPr>
              <p:cNvPr id="40" name="Rectangle 25"/>
              <p:cNvSpPr/>
              <p:nvPr/>
            </p:nvSpPr>
            <p:spPr>
              <a:xfrm>
                <a:off x="6768890" y="5234458"/>
                <a:ext cx="444457" cy="764502"/>
              </a:xfrm>
              <a:prstGeom prst="rect">
                <a:avLst/>
              </a:prstGeom>
              <a:solidFill>
                <a:srgbClr val="00B050"/>
              </a:solidFill>
              <a:ln/>
            </p:spPr>
            <p:style>
              <a:lnRef idx="0">
                <a:schemeClr val="accent2"/>
              </a:lnRef>
              <a:fillRef idx="3">
                <a:schemeClr val="accent2"/>
              </a:fillRef>
              <a:effectRef idx="3">
                <a:schemeClr val="accent2"/>
              </a:effectRef>
              <a:fontRef idx="minor">
                <a:schemeClr val="lt1"/>
              </a:fontRef>
            </p:style>
            <p:txBody>
              <a:bodyPr vert="horz"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3600" b="1" dirty="0">
                  <a:latin typeface="Corbel" charset="0"/>
                  <a:ea typeface="Corbel" charset="0"/>
                  <a:cs typeface="Corbel" charset="0"/>
                </a:endParaRPr>
              </a:p>
            </p:txBody>
          </p:sp>
          <p:sp>
            <p:nvSpPr>
              <p:cNvPr id="41" name="Rectangle 25"/>
              <p:cNvSpPr/>
              <p:nvPr/>
            </p:nvSpPr>
            <p:spPr>
              <a:xfrm>
                <a:off x="6761550" y="6037947"/>
                <a:ext cx="436050" cy="780213"/>
              </a:xfrm>
              <a:prstGeom prst="rect">
                <a:avLst/>
              </a:prstGeom>
              <a:ln/>
            </p:spPr>
            <p:style>
              <a:lnRef idx="0">
                <a:schemeClr val="accent2"/>
              </a:lnRef>
              <a:fillRef idx="3">
                <a:schemeClr val="accent2"/>
              </a:fillRef>
              <a:effectRef idx="3">
                <a:schemeClr val="accent2"/>
              </a:effectRef>
              <a:fontRef idx="minor">
                <a:schemeClr val="lt1"/>
              </a:fontRef>
            </p:style>
            <p:txBody>
              <a:bodyPr vert="horz"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3600" b="1" dirty="0">
                  <a:latin typeface="Corbel" charset="0"/>
                  <a:ea typeface="Corbel" charset="0"/>
                  <a:cs typeface="Corbel" charset="0"/>
                </a:endParaRPr>
              </a:p>
            </p:txBody>
          </p:sp>
          <p:sp>
            <p:nvSpPr>
              <p:cNvPr id="42" name="Rectangle 25"/>
              <p:cNvSpPr/>
              <p:nvPr/>
            </p:nvSpPr>
            <p:spPr>
              <a:xfrm>
                <a:off x="6317093" y="6037947"/>
                <a:ext cx="444458" cy="780213"/>
              </a:xfrm>
              <a:prstGeom prst="rect">
                <a:avLst/>
              </a:prstGeom>
              <a:ln/>
            </p:spPr>
            <p:style>
              <a:lnRef idx="0">
                <a:schemeClr val="accent2"/>
              </a:lnRef>
              <a:fillRef idx="3">
                <a:schemeClr val="accent2"/>
              </a:fillRef>
              <a:effectRef idx="3">
                <a:schemeClr val="accent2"/>
              </a:effectRef>
              <a:fontRef idx="minor">
                <a:schemeClr val="lt1"/>
              </a:fontRef>
            </p:style>
            <p:txBody>
              <a:bodyPr vert="horz"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3600" b="1" dirty="0">
                  <a:latin typeface="Corbel" charset="0"/>
                  <a:ea typeface="Corbel" charset="0"/>
                  <a:cs typeface="Corbel" charset="0"/>
                </a:endParaRPr>
              </a:p>
            </p:txBody>
          </p:sp>
          <p:sp>
            <p:nvSpPr>
              <p:cNvPr id="43" name="Rectangle 25"/>
              <p:cNvSpPr/>
              <p:nvPr/>
            </p:nvSpPr>
            <p:spPr>
              <a:xfrm>
                <a:off x="5885045" y="6037946"/>
                <a:ext cx="432048" cy="780213"/>
              </a:xfrm>
              <a:prstGeom prst="rect">
                <a:avLst/>
              </a:prstGeom>
              <a:ln/>
            </p:spPr>
            <p:style>
              <a:lnRef idx="0">
                <a:schemeClr val="accent2"/>
              </a:lnRef>
              <a:fillRef idx="3">
                <a:schemeClr val="accent2"/>
              </a:fillRef>
              <a:effectRef idx="3">
                <a:schemeClr val="accent2"/>
              </a:effectRef>
              <a:fontRef idx="minor">
                <a:schemeClr val="lt1"/>
              </a:fontRef>
            </p:style>
            <p:txBody>
              <a:bodyPr vert="horz"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3600" b="1" dirty="0">
                  <a:latin typeface="Corbel" charset="0"/>
                  <a:ea typeface="Corbel" charset="0"/>
                  <a:cs typeface="Corbel" charset="0"/>
                </a:endParaRPr>
              </a:p>
            </p:txBody>
          </p:sp>
          <p:sp>
            <p:nvSpPr>
              <p:cNvPr id="44" name="Rectangle 25"/>
              <p:cNvSpPr/>
              <p:nvPr/>
            </p:nvSpPr>
            <p:spPr>
              <a:xfrm>
                <a:off x="5452996" y="6037947"/>
                <a:ext cx="432048" cy="780213"/>
              </a:xfrm>
              <a:prstGeom prst="rect">
                <a:avLst/>
              </a:prstGeom>
              <a:ln/>
            </p:spPr>
            <p:style>
              <a:lnRef idx="0">
                <a:schemeClr val="accent2"/>
              </a:lnRef>
              <a:fillRef idx="3">
                <a:schemeClr val="accent2"/>
              </a:fillRef>
              <a:effectRef idx="3">
                <a:schemeClr val="accent2"/>
              </a:effectRef>
              <a:fontRef idx="minor">
                <a:schemeClr val="lt1"/>
              </a:fontRef>
            </p:style>
            <p:txBody>
              <a:bodyPr vert="horz"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3600" b="1" dirty="0">
                  <a:latin typeface="Corbel" charset="0"/>
                  <a:ea typeface="Corbel" charset="0"/>
                  <a:cs typeface="Corbel" charset="0"/>
                </a:endParaRPr>
              </a:p>
            </p:txBody>
          </p:sp>
          <p:sp>
            <p:nvSpPr>
              <p:cNvPr id="45" name="Rectangle 25"/>
              <p:cNvSpPr/>
              <p:nvPr/>
            </p:nvSpPr>
            <p:spPr>
              <a:xfrm>
                <a:off x="5033358" y="6037946"/>
                <a:ext cx="432048" cy="780213"/>
              </a:xfrm>
              <a:prstGeom prst="rect">
                <a:avLst/>
              </a:prstGeom>
              <a:ln/>
            </p:spPr>
            <p:style>
              <a:lnRef idx="0">
                <a:schemeClr val="accent2"/>
              </a:lnRef>
              <a:fillRef idx="3">
                <a:schemeClr val="accent2"/>
              </a:fillRef>
              <a:effectRef idx="3">
                <a:schemeClr val="accent2"/>
              </a:effectRef>
              <a:fontRef idx="minor">
                <a:schemeClr val="lt1"/>
              </a:fontRef>
            </p:style>
            <p:txBody>
              <a:bodyPr vert="horz"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3600" b="1" dirty="0">
                  <a:latin typeface="Corbel" charset="0"/>
                  <a:ea typeface="Corbel" charset="0"/>
                  <a:cs typeface="Corbel" charset="0"/>
                </a:endParaRPr>
              </a:p>
            </p:txBody>
          </p:sp>
          <p:sp>
            <p:nvSpPr>
              <p:cNvPr id="46" name="Rectangle 25"/>
              <p:cNvSpPr/>
              <p:nvPr/>
            </p:nvSpPr>
            <p:spPr>
              <a:xfrm>
                <a:off x="4601310" y="6037947"/>
                <a:ext cx="432048" cy="780212"/>
              </a:xfrm>
              <a:prstGeom prst="rect">
                <a:avLst/>
              </a:prstGeom>
              <a:ln/>
            </p:spPr>
            <p:style>
              <a:lnRef idx="0">
                <a:schemeClr val="accent2"/>
              </a:lnRef>
              <a:fillRef idx="3">
                <a:schemeClr val="accent2"/>
              </a:fillRef>
              <a:effectRef idx="3">
                <a:schemeClr val="accent2"/>
              </a:effectRef>
              <a:fontRef idx="minor">
                <a:schemeClr val="lt1"/>
              </a:fontRef>
            </p:style>
            <p:txBody>
              <a:bodyPr vert="horz"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3600" b="1" dirty="0">
                  <a:latin typeface="Corbel" charset="0"/>
                  <a:ea typeface="Corbel" charset="0"/>
                  <a:cs typeface="Corbel" charset="0"/>
                </a:endParaRPr>
              </a:p>
            </p:txBody>
          </p:sp>
          <p:sp>
            <p:nvSpPr>
              <p:cNvPr id="47" name="Rectangle 25"/>
              <p:cNvSpPr/>
              <p:nvPr/>
            </p:nvSpPr>
            <p:spPr>
              <a:xfrm>
                <a:off x="4169262" y="6037946"/>
                <a:ext cx="432048" cy="780213"/>
              </a:xfrm>
              <a:prstGeom prst="rect">
                <a:avLst/>
              </a:prstGeom>
              <a:ln/>
            </p:spPr>
            <p:style>
              <a:lnRef idx="0">
                <a:schemeClr val="accent2"/>
              </a:lnRef>
              <a:fillRef idx="3">
                <a:schemeClr val="accent2"/>
              </a:fillRef>
              <a:effectRef idx="3">
                <a:schemeClr val="accent2"/>
              </a:effectRef>
              <a:fontRef idx="minor">
                <a:schemeClr val="lt1"/>
              </a:fontRef>
            </p:style>
            <p:txBody>
              <a:bodyPr vert="horz"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3600" b="1" dirty="0">
                  <a:latin typeface="Corbel" charset="0"/>
                  <a:ea typeface="Corbel" charset="0"/>
                  <a:cs typeface="Corbel" charset="0"/>
                </a:endParaRPr>
              </a:p>
            </p:txBody>
          </p:sp>
          <p:cxnSp>
            <p:nvCxnSpPr>
              <p:cNvPr id="48" name="直接连接符 71"/>
              <p:cNvCxnSpPr/>
              <p:nvPr/>
            </p:nvCxnSpPr>
            <p:spPr>
              <a:xfrm flipV="1">
                <a:off x="7861419" y="6037946"/>
                <a:ext cx="864096" cy="1"/>
              </a:xfrm>
              <a:prstGeom prst="line">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sp>
          <p:nvSpPr>
            <p:cNvPr id="50" name="TextBox 49"/>
            <p:cNvSpPr txBox="1"/>
            <p:nvPr/>
          </p:nvSpPr>
          <p:spPr>
            <a:xfrm>
              <a:off x="3519101" y="3731343"/>
              <a:ext cx="2596102" cy="378619"/>
            </a:xfrm>
            <a:prstGeom prst="rect">
              <a:avLst/>
            </a:prstGeom>
            <a:noFill/>
          </p:spPr>
          <p:txBody>
            <a:bodyPr wrap="square" rtlCol="0">
              <a:spAutoFit/>
            </a:bodyPr>
            <a:lstStyle/>
            <a:p>
              <a:r>
                <a:rPr lang="en-US" altLang="zh-CN" b="1" dirty="0">
                  <a:ea typeface="Corbel" charset="0"/>
                  <a:cs typeface="Corbel" charset="0"/>
                </a:rPr>
                <a:t>Ideal, threshold = 20KB</a:t>
              </a:r>
            </a:p>
          </p:txBody>
        </p:sp>
      </p:grpSp>
      <p:sp>
        <p:nvSpPr>
          <p:cNvPr id="52" name="Right Arrow 51"/>
          <p:cNvSpPr/>
          <p:nvPr/>
        </p:nvSpPr>
        <p:spPr>
          <a:xfrm rot="20142128">
            <a:off x="3830791" y="3581105"/>
            <a:ext cx="1315124" cy="238735"/>
          </a:xfrm>
          <a:prstGeom prst="rightArrow">
            <a:avLst/>
          </a:prstGeom>
          <a:solidFill>
            <a:schemeClr val="accent1"/>
          </a:solidFill>
          <a:ln>
            <a:solidFill>
              <a:schemeClr val="accent1"/>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grpSp>
        <p:nvGrpSpPr>
          <p:cNvPr id="75" name="Group 151"/>
          <p:cNvGrpSpPr>
            <a:grpSpLocks/>
          </p:cNvGrpSpPr>
          <p:nvPr/>
        </p:nvGrpSpPr>
        <p:grpSpPr bwMode="auto">
          <a:xfrm>
            <a:off x="5561754" y="4023773"/>
            <a:ext cx="2472625" cy="482837"/>
            <a:chOff x="4032" y="480"/>
            <a:chExt cx="768" cy="576"/>
          </a:xfrm>
          <a:noFill/>
        </p:grpSpPr>
        <p:sp>
          <p:nvSpPr>
            <p:cNvPr id="91" name="Freeform 152"/>
            <p:cNvSpPr>
              <a:spLocks/>
            </p:cNvSpPr>
            <p:nvPr/>
          </p:nvSpPr>
          <p:spPr bwMode="auto">
            <a:xfrm>
              <a:off x="4032" y="480"/>
              <a:ext cx="768" cy="576"/>
            </a:xfrm>
            <a:custGeom>
              <a:avLst/>
              <a:gdLst>
                <a:gd name="T0" fmla="*/ 0 w 768"/>
                <a:gd name="T1" fmla="*/ 0 h 576"/>
                <a:gd name="T2" fmla="*/ 768 w 768"/>
                <a:gd name="T3" fmla="*/ 0 h 576"/>
                <a:gd name="T4" fmla="*/ 768 w 768"/>
                <a:gd name="T5" fmla="*/ 576 h 576"/>
                <a:gd name="T6" fmla="*/ 0 w 768"/>
                <a:gd name="T7" fmla="*/ 576 h 576"/>
                <a:gd name="T8" fmla="*/ 0 60000 65536"/>
                <a:gd name="T9" fmla="*/ 0 60000 65536"/>
                <a:gd name="T10" fmla="*/ 0 60000 65536"/>
                <a:gd name="T11" fmla="*/ 0 60000 65536"/>
                <a:gd name="T12" fmla="*/ 0 w 768"/>
                <a:gd name="T13" fmla="*/ 0 h 576"/>
                <a:gd name="T14" fmla="*/ 768 w 768"/>
                <a:gd name="T15" fmla="*/ 576 h 576"/>
              </a:gdLst>
              <a:ahLst/>
              <a:cxnLst>
                <a:cxn ang="T8">
                  <a:pos x="T0" y="T1"/>
                </a:cxn>
                <a:cxn ang="T9">
                  <a:pos x="T2" y="T3"/>
                </a:cxn>
                <a:cxn ang="T10">
                  <a:pos x="T4" y="T5"/>
                </a:cxn>
                <a:cxn ang="T11">
                  <a:pos x="T6" y="T7"/>
                </a:cxn>
              </a:cxnLst>
              <a:rect l="T12" t="T13" r="T14" b="T15"/>
              <a:pathLst>
                <a:path w="768" h="576">
                  <a:moveTo>
                    <a:pt x="0" y="0"/>
                  </a:moveTo>
                  <a:lnTo>
                    <a:pt x="768" y="0"/>
                  </a:lnTo>
                  <a:lnTo>
                    <a:pt x="768" y="576"/>
                  </a:lnTo>
                  <a:lnTo>
                    <a:pt x="0" y="576"/>
                  </a:lnTo>
                </a:path>
              </a:pathLst>
            </a:custGeom>
            <a:grpFill/>
            <a:ln w="38100">
              <a:solidFill>
                <a:schemeClr val="tx1"/>
              </a:solidFill>
              <a:round/>
              <a:headEnd/>
              <a:tailEnd/>
            </a:ln>
          </p:spPr>
          <p:txBody>
            <a:bodyPr/>
            <a:lstStyle/>
            <a:p>
              <a:endParaRPr lang="en-US" dirty="0">
                <a:solidFill>
                  <a:srgbClr val="333399"/>
                </a:solidFill>
                <a:latin typeface="Corbel" charset="0"/>
                <a:ea typeface="Corbel" charset="0"/>
                <a:cs typeface="Corbel" charset="0"/>
              </a:endParaRPr>
            </a:p>
          </p:txBody>
        </p:sp>
        <p:sp>
          <p:nvSpPr>
            <p:cNvPr id="92" name="Line 153"/>
            <p:cNvSpPr>
              <a:spLocks noChangeShapeType="1"/>
            </p:cNvSpPr>
            <p:nvPr/>
          </p:nvSpPr>
          <p:spPr bwMode="auto">
            <a:xfrm>
              <a:off x="4664" y="653"/>
              <a:ext cx="0" cy="288"/>
            </a:xfrm>
            <a:prstGeom prst="line">
              <a:avLst/>
            </a:prstGeom>
            <a:grpFill/>
            <a:ln w="38100">
              <a:solidFill>
                <a:schemeClr val="tx1"/>
              </a:solidFill>
              <a:round/>
              <a:headEnd/>
              <a:tailEnd/>
            </a:ln>
          </p:spPr>
          <p:txBody>
            <a:bodyPr/>
            <a:lstStyle/>
            <a:p>
              <a:endParaRPr lang="en-US" dirty="0">
                <a:latin typeface="Corbel" charset="0"/>
                <a:ea typeface="Corbel" charset="0"/>
                <a:cs typeface="Corbel" charset="0"/>
              </a:endParaRPr>
            </a:p>
          </p:txBody>
        </p:sp>
      </p:grpSp>
      <p:grpSp>
        <p:nvGrpSpPr>
          <p:cNvPr id="76" name="Group 151"/>
          <p:cNvGrpSpPr>
            <a:grpSpLocks/>
          </p:cNvGrpSpPr>
          <p:nvPr/>
        </p:nvGrpSpPr>
        <p:grpSpPr bwMode="auto">
          <a:xfrm>
            <a:off x="5561754" y="4510761"/>
            <a:ext cx="2472625" cy="482840"/>
            <a:chOff x="4032" y="480"/>
            <a:chExt cx="768" cy="576"/>
          </a:xfrm>
          <a:gradFill>
            <a:gsLst>
              <a:gs pos="0">
                <a:schemeClr val="bg1"/>
              </a:gs>
              <a:gs pos="100000">
                <a:schemeClr val="hlink"/>
              </a:gs>
            </a:gsLst>
            <a:lin ang="0" scaled="1"/>
          </a:gradFill>
        </p:grpSpPr>
        <p:sp>
          <p:nvSpPr>
            <p:cNvPr id="89" name="Freeform 152"/>
            <p:cNvSpPr>
              <a:spLocks/>
            </p:cNvSpPr>
            <p:nvPr/>
          </p:nvSpPr>
          <p:spPr bwMode="auto">
            <a:xfrm>
              <a:off x="4032" y="480"/>
              <a:ext cx="768" cy="576"/>
            </a:xfrm>
            <a:custGeom>
              <a:avLst/>
              <a:gdLst>
                <a:gd name="T0" fmla="*/ 0 w 768"/>
                <a:gd name="T1" fmla="*/ 0 h 576"/>
                <a:gd name="T2" fmla="*/ 768 w 768"/>
                <a:gd name="T3" fmla="*/ 0 h 576"/>
                <a:gd name="T4" fmla="*/ 768 w 768"/>
                <a:gd name="T5" fmla="*/ 576 h 576"/>
                <a:gd name="T6" fmla="*/ 0 w 768"/>
                <a:gd name="T7" fmla="*/ 576 h 576"/>
                <a:gd name="T8" fmla="*/ 0 60000 65536"/>
                <a:gd name="T9" fmla="*/ 0 60000 65536"/>
                <a:gd name="T10" fmla="*/ 0 60000 65536"/>
                <a:gd name="T11" fmla="*/ 0 60000 65536"/>
                <a:gd name="T12" fmla="*/ 0 w 768"/>
                <a:gd name="T13" fmla="*/ 0 h 576"/>
                <a:gd name="T14" fmla="*/ 768 w 768"/>
                <a:gd name="T15" fmla="*/ 576 h 576"/>
              </a:gdLst>
              <a:ahLst/>
              <a:cxnLst>
                <a:cxn ang="T8">
                  <a:pos x="T0" y="T1"/>
                </a:cxn>
                <a:cxn ang="T9">
                  <a:pos x="T2" y="T3"/>
                </a:cxn>
                <a:cxn ang="T10">
                  <a:pos x="T4" y="T5"/>
                </a:cxn>
                <a:cxn ang="T11">
                  <a:pos x="T6" y="T7"/>
                </a:cxn>
              </a:cxnLst>
              <a:rect l="T12" t="T13" r="T14" b="T15"/>
              <a:pathLst>
                <a:path w="768" h="576">
                  <a:moveTo>
                    <a:pt x="0" y="0"/>
                  </a:moveTo>
                  <a:lnTo>
                    <a:pt x="768" y="0"/>
                  </a:lnTo>
                  <a:lnTo>
                    <a:pt x="768" y="576"/>
                  </a:lnTo>
                  <a:lnTo>
                    <a:pt x="0" y="576"/>
                  </a:lnTo>
                </a:path>
              </a:pathLst>
            </a:custGeom>
            <a:noFill/>
            <a:ln w="38100">
              <a:solidFill>
                <a:schemeClr val="tx1"/>
              </a:solidFill>
              <a:round/>
              <a:headEnd/>
              <a:tailEnd/>
            </a:ln>
          </p:spPr>
          <p:txBody>
            <a:bodyPr/>
            <a:lstStyle/>
            <a:p>
              <a:endParaRPr lang="en-US" dirty="0">
                <a:solidFill>
                  <a:srgbClr val="333399"/>
                </a:solidFill>
                <a:latin typeface="Corbel" charset="0"/>
                <a:ea typeface="Corbel" charset="0"/>
                <a:cs typeface="Corbel" charset="0"/>
              </a:endParaRPr>
            </a:p>
          </p:txBody>
        </p:sp>
        <p:sp>
          <p:nvSpPr>
            <p:cNvPr id="90" name="Line 153"/>
            <p:cNvSpPr>
              <a:spLocks noChangeShapeType="1"/>
            </p:cNvSpPr>
            <p:nvPr/>
          </p:nvSpPr>
          <p:spPr bwMode="auto">
            <a:xfrm>
              <a:off x="4664" y="653"/>
              <a:ext cx="0" cy="288"/>
            </a:xfrm>
            <a:prstGeom prst="line">
              <a:avLst/>
            </a:prstGeom>
            <a:grpFill/>
            <a:ln w="38100">
              <a:solidFill>
                <a:schemeClr val="tx1"/>
              </a:solidFill>
              <a:round/>
              <a:headEnd/>
              <a:tailEnd/>
            </a:ln>
          </p:spPr>
          <p:txBody>
            <a:bodyPr/>
            <a:lstStyle/>
            <a:p>
              <a:endParaRPr lang="en-US" dirty="0">
                <a:latin typeface="Corbel" charset="0"/>
                <a:ea typeface="Corbel" charset="0"/>
                <a:cs typeface="Corbel" charset="0"/>
              </a:endParaRPr>
            </a:p>
          </p:txBody>
        </p:sp>
      </p:grpSp>
      <p:sp>
        <p:nvSpPr>
          <p:cNvPr id="77" name="Rectangle 25"/>
          <p:cNvSpPr/>
          <p:nvPr/>
        </p:nvSpPr>
        <p:spPr>
          <a:xfrm>
            <a:off x="7752308" y="4027925"/>
            <a:ext cx="269741" cy="466021"/>
          </a:xfrm>
          <a:prstGeom prst="rect">
            <a:avLst/>
          </a:prstGeom>
          <a:solidFill>
            <a:srgbClr val="00B050"/>
          </a:solidFill>
          <a:ln/>
        </p:spPr>
        <p:style>
          <a:lnRef idx="0">
            <a:schemeClr val="accent2"/>
          </a:lnRef>
          <a:fillRef idx="3">
            <a:schemeClr val="accent2"/>
          </a:fillRef>
          <a:effectRef idx="3">
            <a:schemeClr val="accent2"/>
          </a:effectRef>
          <a:fontRef idx="minor">
            <a:schemeClr val="lt1"/>
          </a:fontRef>
        </p:style>
        <p:txBody>
          <a:bodyPr vert="horz"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3600" b="1" dirty="0">
              <a:latin typeface="Corbel" charset="0"/>
              <a:ea typeface="Corbel" charset="0"/>
              <a:cs typeface="Corbel" charset="0"/>
            </a:endParaRPr>
          </a:p>
        </p:txBody>
      </p:sp>
      <p:sp>
        <p:nvSpPr>
          <p:cNvPr id="78" name="Rectangle 25"/>
          <p:cNvSpPr/>
          <p:nvPr/>
        </p:nvSpPr>
        <p:spPr>
          <a:xfrm>
            <a:off x="7752308" y="4517711"/>
            <a:ext cx="269741" cy="475598"/>
          </a:xfrm>
          <a:prstGeom prst="rect">
            <a:avLst/>
          </a:prstGeom>
          <a:ln/>
        </p:spPr>
        <p:style>
          <a:lnRef idx="0">
            <a:schemeClr val="accent2"/>
          </a:lnRef>
          <a:fillRef idx="3">
            <a:schemeClr val="accent2"/>
          </a:fillRef>
          <a:effectRef idx="3">
            <a:schemeClr val="accent2"/>
          </a:effectRef>
          <a:fontRef idx="minor">
            <a:schemeClr val="lt1"/>
          </a:fontRef>
        </p:style>
        <p:txBody>
          <a:bodyPr vert="horz"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3600" b="1" dirty="0">
              <a:latin typeface="Corbel" charset="0"/>
              <a:ea typeface="Corbel" charset="0"/>
              <a:cs typeface="Corbel" charset="0"/>
            </a:endParaRPr>
          </a:p>
        </p:txBody>
      </p:sp>
      <p:sp>
        <p:nvSpPr>
          <p:cNvPr id="80" name="Rectangle 25"/>
          <p:cNvSpPr/>
          <p:nvPr/>
        </p:nvSpPr>
        <p:spPr>
          <a:xfrm>
            <a:off x="5575208" y="4519170"/>
            <a:ext cx="277489" cy="466021"/>
          </a:xfrm>
          <a:prstGeom prst="rect">
            <a:avLst/>
          </a:prstGeom>
          <a:solidFill>
            <a:srgbClr val="00B050"/>
          </a:solidFill>
          <a:ln/>
        </p:spPr>
        <p:style>
          <a:lnRef idx="0">
            <a:schemeClr val="accent2"/>
          </a:lnRef>
          <a:fillRef idx="3">
            <a:schemeClr val="accent2"/>
          </a:fillRef>
          <a:effectRef idx="3">
            <a:schemeClr val="accent2"/>
          </a:effectRef>
          <a:fontRef idx="minor">
            <a:schemeClr val="lt1"/>
          </a:fontRef>
        </p:style>
        <p:txBody>
          <a:bodyPr vert="horz"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3600" b="1" dirty="0">
              <a:latin typeface="Corbel" charset="0"/>
              <a:ea typeface="Corbel" charset="0"/>
              <a:cs typeface="Corbel" charset="0"/>
            </a:endParaRPr>
          </a:p>
        </p:txBody>
      </p:sp>
      <p:sp>
        <p:nvSpPr>
          <p:cNvPr id="81" name="Rectangle 25"/>
          <p:cNvSpPr/>
          <p:nvPr/>
        </p:nvSpPr>
        <p:spPr>
          <a:xfrm>
            <a:off x="7482567" y="4517712"/>
            <a:ext cx="272239" cy="475598"/>
          </a:xfrm>
          <a:prstGeom prst="rect">
            <a:avLst/>
          </a:prstGeom>
          <a:ln/>
        </p:spPr>
        <p:style>
          <a:lnRef idx="0">
            <a:schemeClr val="accent2"/>
          </a:lnRef>
          <a:fillRef idx="3">
            <a:schemeClr val="accent2"/>
          </a:fillRef>
          <a:effectRef idx="3">
            <a:schemeClr val="accent2"/>
          </a:effectRef>
          <a:fontRef idx="minor">
            <a:schemeClr val="lt1"/>
          </a:fontRef>
        </p:style>
        <p:txBody>
          <a:bodyPr vert="horz"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3600" b="1" dirty="0">
              <a:latin typeface="Corbel" charset="0"/>
              <a:ea typeface="Corbel" charset="0"/>
              <a:cs typeface="Corbel" charset="0"/>
            </a:endParaRPr>
          </a:p>
        </p:txBody>
      </p:sp>
      <p:sp>
        <p:nvSpPr>
          <p:cNvPr id="82" name="Rectangle 25"/>
          <p:cNvSpPr/>
          <p:nvPr/>
        </p:nvSpPr>
        <p:spPr>
          <a:xfrm>
            <a:off x="7205079" y="4517712"/>
            <a:ext cx="277489" cy="475598"/>
          </a:xfrm>
          <a:prstGeom prst="rect">
            <a:avLst/>
          </a:prstGeom>
          <a:ln/>
        </p:spPr>
        <p:style>
          <a:lnRef idx="0">
            <a:schemeClr val="accent2"/>
          </a:lnRef>
          <a:fillRef idx="3">
            <a:schemeClr val="accent2"/>
          </a:fillRef>
          <a:effectRef idx="3">
            <a:schemeClr val="accent2"/>
          </a:effectRef>
          <a:fontRef idx="minor">
            <a:schemeClr val="lt1"/>
          </a:fontRef>
        </p:style>
        <p:txBody>
          <a:bodyPr vert="horz"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3600" b="1" dirty="0">
              <a:latin typeface="Corbel" charset="0"/>
              <a:ea typeface="Corbel" charset="0"/>
              <a:cs typeface="Corbel" charset="0"/>
            </a:endParaRPr>
          </a:p>
        </p:txBody>
      </p:sp>
      <p:sp>
        <p:nvSpPr>
          <p:cNvPr id="83" name="Rectangle 25"/>
          <p:cNvSpPr/>
          <p:nvPr/>
        </p:nvSpPr>
        <p:spPr>
          <a:xfrm>
            <a:off x="6940448" y="4517421"/>
            <a:ext cx="269741" cy="475598"/>
          </a:xfrm>
          <a:prstGeom prst="rect">
            <a:avLst/>
          </a:prstGeom>
          <a:ln/>
        </p:spPr>
        <p:style>
          <a:lnRef idx="0">
            <a:schemeClr val="accent2"/>
          </a:lnRef>
          <a:fillRef idx="3">
            <a:schemeClr val="accent2"/>
          </a:fillRef>
          <a:effectRef idx="3">
            <a:schemeClr val="accent2"/>
          </a:effectRef>
          <a:fontRef idx="minor">
            <a:schemeClr val="lt1"/>
          </a:fontRef>
        </p:style>
        <p:txBody>
          <a:bodyPr vert="horz"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3600" b="1" dirty="0">
              <a:latin typeface="Corbel" charset="0"/>
              <a:ea typeface="Corbel" charset="0"/>
              <a:cs typeface="Corbel" charset="0"/>
            </a:endParaRPr>
          </a:p>
        </p:txBody>
      </p:sp>
      <p:sp>
        <p:nvSpPr>
          <p:cNvPr id="84" name="Rectangle 25"/>
          <p:cNvSpPr/>
          <p:nvPr/>
        </p:nvSpPr>
        <p:spPr>
          <a:xfrm>
            <a:off x="6665597" y="4517711"/>
            <a:ext cx="269741" cy="475598"/>
          </a:xfrm>
          <a:prstGeom prst="rect">
            <a:avLst/>
          </a:prstGeom>
          <a:ln/>
        </p:spPr>
        <p:style>
          <a:lnRef idx="0">
            <a:schemeClr val="accent2"/>
          </a:lnRef>
          <a:fillRef idx="3">
            <a:schemeClr val="accent2"/>
          </a:fillRef>
          <a:effectRef idx="3">
            <a:schemeClr val="accent2"/>
          </a:effectRef>
          <a:fontRef idx="minor">
            <a:schemeClr val="lt1"/>
          </a:fontRef>
        </p:style>
        <p:txBody>
          <a:bodyPr vert="horz"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3600" b="1" dirty="0">
              <a:latin typeface="Corbel" charset="0"/>
              <a:ea typeface="Corbel" charset="0"/>
              <a:cs typeface="Corbel" charset="0"/>
            </a:endParaRPr>
          </a:p>
        </p:txBody>
      </p:sp>
      <p:sp>
        <p:nvSpPr>
          <p:cNvPr id="85" name="Rectangle 25"/>
          <p:cNvSpPr/>
          <p:nvPr/>
        </p:nvSpPr>
        <p:spPr>
          <a:xfrm>
            <a:off x="6403604" y="4517711"/>
            <a:ext cx="269741" cy="475598"/>
          </a:xfrm>
          <a:prstGeom prst="rect">
            <a:avLst/>
          </a:prstGeom>
          <a:ln/>
        </p:spPr>
        <p:style>
          <a:lnRef idx="0">
            <a:schemeClr val="accent2"/>
          </a:lnRef>
          <a:fillRef idx="3">
            <a:schemeClr val="accent2"/>
          </a:fillRef>
          <a:effectRef idx="3">
            <a:schemeClr val="accent2"/>
          </a:effectRef>
          <a:fontRef idx="minor">
            <a:schemeClr val="lt1"/>
          </a:fontRef>
        </p:style>
        <p:txBody>
          <a:bodyPr vert="horz"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3600" b="1" dirty="0">
              <a:latin typeface="Corbel" charset="0"/>
              <a:ea typeface="Corbel" charset="0"/>
              <a:cs typeface="Corbel" charset="0"/>
            </a:endParaRPr>
          </a:p>
        </p:txBody>
      </p:sp>
      <p:sp>
        <p:nvSpPr>
          <p:cNvPr id="86" name="Rectangle 25"/>
          <p:cNvSpPr/>
          <p:nvPr/>
        </p:nvSpPr>
        <p:spPr>
          <a:xfrm>
            <a:off x="6133863" y="4517712"/>
            <a:ext cx="269741" cy="475598"/>
          </a:xfrm>
          <a:prstGeom prst="rect">
            <a:avLst/>
          </a:prstGeom>
          <a:ln/>
        </p:spPr>
        <p:style>
          <a:lnRef idx="0">
            <a:schemeClr val="accent2"/>
          </a:lnRef>
          <a:fillRef idx="3">
            <a:schemeClr val="accent2"/>
          </a:fillRef>
          <a:effectRef idx="3">
            <a:schemeClr val="accent2"/>
          </a:effectRef>
          <a:fontRef idx="minor">
            <a:schemeClr val="lt1"/>
          </a:fontRef>
        </p:style>
        <p:txBody>
          <a:bodyPr vert="horz"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3600" b="1" dirty="0">
              <a:latin typeface="Corbel" charset="0"/>
              <a:ea typeface="Corbel" charset="0"/>
              <a:cs typeface="Corbel" charset="0"/>
            </a:endParaRPr>
          </a:p>
        </p:txBody>
      </p:sp>
      <p:sp>
        <p:nvSpPr>
          <p:cNvPr id="87" name="Rectangle 25"/>
          <p:cNvSpPr/>
          <p:nvPr/>
        </p:nvSpPr>
        <p:spPr>
          <a:xfrm>
            <a:off x="5864122" y="4517711"/>
            <a:ext cx="269741" cy="475598"/>
          </a:xfrm>
          <a:prstGeom prst="rect">
            <a:avLst/>
          </a:prstGeom>
          <a:ln/>
        </p:spPr>
        <p:style>
          <a:lnRef idx="0">
            <a:schemeClr val="accent2"/>
          </a:lnRef>
          <a:fillRef idx="3">
            <a:schemeClr val="accent2"/>
          </a:fillRef>
          <a:effectRef idx="3">
            <a:schemeClr val="accent2"/>
          </a:effectRef>
          <a:fontRef idx="minor">
            <a:schemeClr val="lt1"/>
          </a:fontRef>
        </p:style>
        <p:txBody>
          <a:bodyPr vert="horz"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3600" b="1" dirty="0">
              <a:latin typeface="Corbel" charset="0"/>
              <a:ea typeface="Corbel" charset="0"/>
              <a:cs typeface="Corbel" charset="0"/>
            </a:endParaRPr>
          </a:p>
        </p:txBody>
      </p:sp>
      <p:cxnSp>
        <p:nvCxnSpPr>
          <p:cNvPr id="88" name="直接连接符 71"/>
          <p:cNvCxnSpPr/>
          <p:nvPr/>
        </p:nvCxnSpPr>
        <p:spPr>
          <a:xfrm flipV="1">
            <a:off x="8169249" y="4517711"/>
            <a:ext cx="539482" cy="1"/>
          </a:xfrm>
          <a:prstGeom prst="line">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4" name="TextBox 73"/>
          <p:cNvSpPr txBox="1"/>
          <p:nvPr/>
        </p:nvSpPr>
        <p:spPr>
          <a:xfrm>
            <a:off x="6003458" y="4964668"/>
            <a:ext cx="2403240" cy="369332"/>
          </a:xfrm>
          <a:prstGeom prst="rect">
            <a:avLst/>
          </a:prstGeom>
          <a:noFill/>
        </p:spPr>
        <p:txBody>
          <a:bodyPr wrap="square" rtlCol="0">
            <a:spAutoFit/>
          </a:bodyPr>
          <a:lstStyle/>
          <a:p>
            <a:r>
              <a:rPr lang="en-US" altLang="zh-CN" b="1" dirty="0">
                <a:ea typeface="Corbel" charset="0"/>
                <a:cs typeface="Corbel" charset="0"/>
              </a:rPr>
              <a:t>Too small, 10KB</a:t>
            </a:r>
          </a:p>
        </p:txBody>
      </p:sp>
      <p:grpSp>
        <p:nvGrpSpPr>
          <p:cNvPr id="96" name="Group 151"/>
          <p:cNvGrpSpPr>
            <a:grpSpLocks/>
          </p:cNvGrpSpPr>
          <p:nvPr/>
        </p:nvGrpSpPr>
        <p:grpSpPr bwMode="auto">
          <a:xfrm>
            <a:off x="5601133" y="5565157"/>
            <a:ext cx="2472624" cy="482837"/>
            <a:chOff x="4032" y="480"/>
            <a:chExt cx="768" cy="576"/>
          </a:xfrm>
          <a:noFill/>
        </p:grpSpPr>
        <p:sp>
          <p:nvSpPr>
            <p:cNvPr id="112" name="Freeform 152"/>
            <p:cNvSpPr>
              <a:spLocks/>
            </p:cNvSpPr>
            <p:nvPr/>
          </p:nvSpPr>
          <p:spPr bwMode="auto">
            <a:xfrm>
              <a:off x="4032" y="480"/>
              <a:ext cx="768" cy="576"/>
            </a:xfrm>
            <a:custGeom>
              <a:avLst/>
              <a:gdLst>
                <a:gd name="T0" fmla="*/ 0 w 768"/>
                <a:gd name="T1" fmla="*/ 0 h 576"/>
                <a:gd name="T2" fmla="*/ 768 w 768"/>
                <a:gd name="T3" fmla="*/ 0 h 576"/>
                <a:gd name="T4" fmla="*/ 768 w 768"/>
                <a:gd name="T5" fmla="*/ 576 h 576"/>
                <a:gd name="T6" fmla="*/ 0 w 768"/>
                <a:gd name="T7" fmla="*/ 576 h 576"/>
                <a:gd name="T8" fmla="*/ 0 60000 65536"/>
                <a:gd name="T9" fmla="*/ 0 60000 65536"/>
                <a:gd name="T10" fmla="*/ 0 60000 65536"/>
                <a:gd name="T11" fmla="*/ 0 60000 65536"/>
                <a:gd name="T12" fmla="*/ 0 w 768"/>
                <a:gd name="T13" fmla="*/ 0 h 576"/>
                <a:gd name="T14" fmla="*/ 768 w 768"/>
                <a:gd name="T15" fmla="*/ 576 h 576"/>
              </a:gdLst>
              <a:ahLst/>
              <a:cxnLst>
                <a:cxn ang="T8">
                  <a:pos x="T0" y="T1"/>
                </a:cxn>
                <a:cxn ang="T9">
                  <a:pos x="T2" y="T3"/>
                </a:cxn>
                <a:cxn ang="T10">
                  <a:pos x="T4" y="T5"/>
                </a:cxn>
                <a:cxn ang="T11">
                  <a:pos x="T6" y="T7"/>
                </a:cxn>
              </a:cxnLst>
              <a:rect l="T12" t="T13" r="T14" b="T15"/>
              <a:pathLst>
                <a:path w="768" h="576">
                  <a:moveTo>
                    <a:pt x="0" y="0"/>
                  </a:moveTo>
                  <a:lnTo>
                    <a:pt x="768" y="0"/>
                  </a:lnTo>
                  <a:lnTo>
                    <a:pt x="768" y="576"/>
                  </a:lnTo>
                  <a:lnTo>
                    <a:pt x="0" y="576"/>
                  </a:lnTo>
                </a:path>
              </a:pathLst>
            </a:custGeom>
            <a:grpFill/>
            <a:ln w="38100">
              <a:solidFill>
                <a:schemeClr val="tx1"/>
              </a:solidFill>
              <a:round/>
              <a:headEnd/>
              <a:tailEnd/>
            </a:ln>
          </p:spPr>
          <p:txBody>
            <a:bodyPr/>
            <a:lstStyle/>
            <a:p>
              <a:endParaRPr lang="en-US" dirty="0">
                <a:solidFill>
                  <a:srgbClr val="333399"/>
                </a:solidFill>
                <a:latin typeface="Corbel" charset="0"/>
                <a:ea typeface="Corbel" charset="0"/>
                <a:cs typeface="Corbel" charset="0"/>
              </a:endParaRPr>
            </a:p>
          </p:txBody>
        </p:sp>
        <p:sp>
          <p:nvSpPr>
            <p:cNvPr id="113" name="Line 153"/>
            <p:cNvSpPr>
              <a:spLocks noChangeShapeType="1"/>
            </p:cNvSpPr>
            <p:nvPr/>
          </p:nvSpPr>
          <p:spPr bwMode="auto">
            <a:xfrm>
              <a:off x="4664" y="653"/>
              <a:ext cx="0" cy="288"/>
            </a:xfrm>
            <a:prstGeom prst="line">
              <a:avLst/>
            </a:prstGeom>
            <a:grpFill/>
            <a:ln w="38100">
              <a:solidFill>
                <a:schemeClr val="tx1"/>
              </a:solidFill>
              <a:round/>
              <a:headEnd/>
              <a:tailEnd/>
            </a:ln>
          </p:spPr>
          <p:txBody>
            <a:bodyPr/>
            <a:lstStyle/>
            <a:p>
              <a:endParaRPr lang="en-US" dirty="0">
                <a:latin typeface="Corbel" charset="0"/>
                <a:ea typeface="Corbel" charset="0"/>
                <a:cs typeface="Corbel" charset="0"/>
              </a:endParaRPr>
            </a:p>
          </p:txBody>
        </p:sp>
      </p:grpSp>
      <p:grpSp>
        <p:nvGrpSpPr>
          <p:cNvPr id="97" name="Group 151"/>
          <p:cNvGrpSpPr>
            <a:grpSpLocks/>
          </p:cNvGrpSpPr>
          <p:nvPr/>
        </p:nvGrpSpPr>
        <p:grpSpPr bwMode="auto">
          <a:xfrm>
            <a:off x="5601133" y="6052145"/>
            <a:ext cx="2472624" cy="482840"/>
            <a:chOff x="4032" y="480"/>
            <a:chExt cx="768" cy="576"/>
          </a:xfrm>
          <a:gradFill>
            <a:gsLst>
              <a:gs pos="0">
                <a:schemeClr val="bg1"/>
              </a:gs>
              <a:gs pos="100000">
                <a:schemeClr val="hlink"/>
              </a:gs>
            </a:gsLst>
            <a:lin ang="0" scaled="1"/>
          </a:gradFill>
        </p:grpSpPr>
        <p:sp>
          <p:nvSpPr>
            <p:cNvPr id="110" name="Freeform 152"/>
            <p:cNvSpPr>
              <a:spLocks/>
            </p:cNvSpPr>
            <p:nvPr/>
          </p:nvSpPr>
          <p:spPr bwMode="auto">
            <a:xfrm>
              <a:off x="4032" y="480"/>
              <a:ext cx="768" cy="576"/>
            </a:xfrm>
            <a:custGeom>
              <a:avLst/>
              <a:gdLst>
                <a:gd name="T0" fmla="*/ 0 w 768"/>
                <a:gd name="T1" fmla="*/ 0 h 576"/>
                <a:gd name="T2" fmla="*/ 768 w 768"/>
                <a:gd name="T3" fmla="*/ 0 h 576"/>
                <a:gd name="T4" fmla="*/ 768 w 768"/>
                <a:gd name="T5" fmla="*/ 576 h 576"/>
                <a:gd name="T6" fmla="*/ 0 w 768"/>
                <a:gd name="T7" fmla="*/ 576 h 576"/>
                <a:gd name="T8" fmla="*/ 0 60000 65536"/>
                <a:gd name="T9" fmla="*/ 0 60000 65536"/>
                <a:gd name="T10" fmla="*/ 0 60000 65536"/>
                <a:gd name="T11" fmla="*/ 0 60000 65536"/>
                <a:gd name="T12" fmla="*/ 0 w 768"/>
                <a:gd name="T13" fmla="*/ 0 h 576"/>
                <a:gd name="T14" fmla="*/ 768 w 768"/>
                <a:gd name="T15" fmla="*/ 576 h 576"/>
              </a:gdLst>
              <a:ahLst/>
              <a:cxnLst>
                <a:cxn ang="T8">
                  <a:pos x="T0" y="T1"/>
                </a:cxn>
                <a:cxn ang="T9">
                  <a:pos x="T2" y="T3"/>
                </a:cxn>
                <a:cxn ang="T10">
                  <a:pos x="T4" y="T5"/>
                </a:cxn>
                <a:cxn ang="T11">
                  <a:pos x="T6" y="T7"/>
                </a:cxn>
              </a:cxnLst>
              <a:rect l="T12" t="T13" r="T14" b="T15"/>
              <a:pathLst>
                <a:path w="768" h="576">
                  <a:moveTo>
                    <a:pt x="0" y="0"/>
                  </a:moveTo>
                  <a:lnTo>
                    <a:pt x="768" y="0"/>
                  </a:lnTo>
                  <a:lnTo>
                    <a:pt x="768" y="576"/>
                  </a:lnTo>
                  <a:lnTo>
                    <a:pt x="0" y="576"/>
                  </a:lnTo>
                </a:path>
              </a:pathLst>
            </a:custGeom>
            <a:noFill/>
            <a:ln w="38100">
              <a:solidFill>
                <a:schemeClr val="tx1"/>
              </a:solidFill>
              <a:round/>
              <a:headEnd/>
              <a:tailEnd/>
            </a:ln>
          </p:spPr>
          <p:txBody>
            <a:bodyPr/>
            <a:lstStyle/>
            <a:p>
              <a:endParaRPr lang="en-US" dirty="0">
                <a:solidFill>
                  <a:srgbClr val="333399"/>
                </a:solidFill>
                <a:latin typeface="Corbel" charset="0"/>
                <a:ea typeface="Corbel" charset="0"/>
                <a:cs typeface="Corbel" charset="0"/>
              </a:endParaRPr>
            </a:p>
          </p:txBody>
        </p:sp>
        <p:sp>
          <p:nvSpPr>
            <p:cNvPr id="111" name="Line 153"/>
            <p:cNvSpPr>
              <a:spLocks noChangeShapeType="1"/>
            </p:cNvSpPr>
            <p:nvPr/>
          </p:nvSpPr>
          <p:spPr bwMode="auto">
            <a:xfrm>
              <a:off x="4664" y="653"/>
              <a:ext cx="0" cy="288"/>
            </a:xfrm>
            <a:prstGeom prst="line">
              <a:avLst/>
            </a:prstGeom>
            <a:grpFill/>
            <a:ln w="38100">
              <a:solidFill>
                <a:schemeClr val="tx1"/>
              </a:solidFill>
              <a:round/>
              <a:headEnd/>
              <a:tailEnd/>
            </a:ln>
          </p:spPr>
          <p:txBody>
            <a:bodyPr/>
            <a:lstStyle/>
            <a:p>
              <a:endParaRPr lang="en-US" dirty="0">
                <a:latin typeface="Corbel" charset="0"/>
                <a:ea typeface="Corbel" charset="0"/>
                <a:cs typeface="Corbel" charset="0"/>
              </a:endParaRPr>
            </a:p>
          </p:txBody>
        </p:sp>
      </p:grpSp>
      <p:sp>
        <p:nvSpPr>
          <p:cNvPr id="98" name="Rectangle 25"/>
          <p:cNvSpPr/>
          <p:nvPr/>
        </p:nvSpPr>
        <p:spPr>
          <a:xfrm>
            <a:off x="7791686" y="5569309"/>
            <a:ext cx="269741" cy="466021"/>
          </a:xfrm>
          <a:prstGeom prst="rect">
            <a:avLst/>
          </a:prstGeom>
          <a:solidFill>
            <a:srgbClr val="00B050"/>
          </a:solidFill>
          <a:ln/>
        </p:spPr>
        <p:style>
          <a:lnRef idx="0">
            <a:schemeClr val="accent2"/>
          </a:lnRef>
          <a:fillRef idx="3">
            <a:schemeClr val="accent2"/>
          </a:fillRef>
          <a:effectRef idx="3">
            <a:schemeClr val="accent2"/>
          </a:effectRef>
          <a:fontRef idx="minor">
            <a:schemeClr val="lt1"/>
          </a:fontRef>
        </p:style>
        <p:txBody>
          <a:bodyPr vert="horz"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3600" b="1" dirty="0">
              <a:latin typeface="Corbel" charset="0"/>
              <a:ea typeface="Corbel" charset="0"/>
              <a:cs typeface="Corbel" charset="0"/>
            </a:endParaRPr>
          </a:p>
        </p:txBody>
      </p:sp>
      <p:sp>
        <p:nvSpPr>
          <p:cNvPr id="99" name="Rectangle 25"/>
          <p:cNvSpPr/>
          <p:nvPr/>
        </p:nvSpPr>
        <p:spPr>
          <a:xfrm>
            <a:off x="7791686" y="6059095"/>
            <a:ext cx="269741" cy="475598"/>
          </a:xfrm>
          <a:prstGeom prst="rect">
            <a:avLst/>
          </a:prstGeom>
          <a:ln/>
        </p:spPr>
        <p:style>
          <a:lnRef idx="0">
            <a:schemeClr val="accent2"/>
          </a:lnRef>
          <a:fillRef idx="3">
            <a:schemeClr val="accent2"/>
          </a:fillRef>
          <a:effectRef idx="3">
            <a:schemeClr val="accent2"/>
          </a:effectRef>
          <a:fontRef idx="minor">
            <a:schemeClr val="lt1"/>
          </a:fontRef>
        </p:style>
        <p:txBody>
          <a:bodyPr vert="horz"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3600" b="1" dirty="0">
              <a:latin typeface="Corbel" charset="0"/>
              <a:ea typeface="Corbel" charset="0"/>
              <a:cs typeface="Corbel" charset="0"/>
            </a:endParaRPr>
          </a:p>
        </p:txBody>
      </p:sp>
      <p:sp>
        <p:nvSpPr>
          <p:cNvPr id="100" name="Rectangle 25"/>
          <p:cNvSpPr/>
          <p:nvPr/>
        </p:nvSpPr>
        <p:spPr>
          <a:xfrm>
            <a:off x="5898919" y="5581972"/>
            <a:ext cx="282071" cy="466021"/>
          </a:xfrm>
          <a:prstGeom prst="rect">
            <a:avLst/>
          </a:prstGeom>
          <a:ln/>
        </p:spPr>
        <p:style>
          <a:lnRef idx="0">
            <a:schemeClr val="accent2"/>
          </a:lnRef>
          <a:fillRef idx="3">
            <a:schemeClr val="accent2"/>
          </a:fillRef>
          <a:effectRef idx="3">
            <a:schemeClr val="accent2"/>
          </a:effectRef>
          <a:fontRef idx="minor">
            <a:schemeClr val="lt1"/>
          </a:fontRef>
        </p:style>
        <p:txBody>
          <a:bodyPr vert="horz"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3600" b="1" dirty="0">
              <a:latin typeface="Corbel" charset="0"/>
              <a:ea typeface="Corbel" charset="0"/>
              <a:cs typeface="Corbel" charset="0"/>
            </a:endParaRPr>
          </a:p>
        </p:txBody>
      </p:sp>
      <p:sp>
        <p:nvSpPr>
          <p:cNvPr id="101" name="Rectangle 25"/>
          <p:cNvSpPr/>
          <p:nvPr/>
        </p:nvSpPr>
        <p:spPr>
          <a:xfrm>
            <a:off x="5611282" y="5569309"/>
            <a:ext cx="277489" cy="466021"/>
          </a:xfrm>
          <a:prstGeom prst="rect">
            <a:avLst/>
          </a:prstGeom>
          <a:solidFill>
            <a:srgbClr val="00B050"/>
          </a:solidFill>
          <a:ln/>
        </p:spPr>
        <p:style>
          <a:lnRef idx="0">
            <a:schemeClr val="accent2"/>
          </a:lnRef>
          <a:fillRef idx="3">
            <a:schemeClr val="accent2"/>
          </a:fillRef>
          <a:effectRef idx="3">
            <a:schemeClr val="accent2"/>
          </a:effectRef>
          <a:fontRef idx="minor">
            <a:schemeClr val="lt1"/>
          </a:fontRef>
        </p:style>
        <p:txBody>
          <a:bodyPr vert="horz"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3600" b="1" dirty="0">
              <a:latin typeface="Corbel" charset="0"/>
              <a:ea typeface="Corbel" charset="0"/>
              <a:cs typeface="Corbel" charset="0"/>
            </a:endParaRPr>
          </a:p>
        </p:txBody>
      </p:sp>
      <p:sp>
        <p:nvSpPr>
          <p:cNvPr id="102" name="Rectangle 25"/>
          <p:cNvSpPr/>
          <p:nvPr/>
        </p:nvSpPr>
        <p:spPr>
          <a:xfrm>
            <a:off x="7521945" y="5579955"/>
            <a:ext cx="272239" cy="475598"/>
          </a:xfrm>
          <a:prstGeom prst="rect">
            <a:avLst/>
          </a:prstGeom>
          <a:ln/>
        </p:spPr>
        <p:style>
          <a:lnRef idx="0">
            <a:schemeClr val="accent2"/>
          </a:lnRef>
          <a:fillRef idx="3">
            <a:schemeClr val="accent2"/>
          </a:fillRef>
          <a:effectRef idx="3">
            <a:schemeClr val="accent2"/>
          </a:effectRef>
          <a:fontRef idx="minor">
            <a:schemeClr val="lt1"/>
          </a:fontRef>
        </p:style>
        <p:txBody>
          <a:bodyPr vert="horz"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3600" b="1" dirty="0">
              <a:latin typeface="Corbel" charset="0"/>
              <a:ea typeface="Corbel" charset="0"/>
              <a:cs typeface="Corbel" charset="0"/>
            </a:endParaRPr>
          </a:p>
        </p:txBody>
      </p:sp>
      <p:sp>
        <p:nvSpPr>
          <p:cNvPr id="103" name="Rectangle 25"/>
          <p:cNvSpPr/>
          <p:nvPr/>
        </p:nvSpPr>
        <p:spPr>
          <a:xfrm>
            <a:off x="7244458" y="5579955"/>
            <a:ext cx="277489" cy="475598"/>
          </a:xfrm>
          <a:prstGeom prst="rect">
            <a:avLst/>
          </a:prstGeom>
          <a:ln/>
        </p:spPr>
        <p:style>
          <a:lnRef idx="0">
            <a:schemeClr val="accent2"/>
          </a:lnRef>
          <a:fillRef idx="3">
            <a:schemeClr val="accent2"/>
          </a:fillRef>
          <a:effectRef idx="3">
            <a:schemeClr val="accent2"/>
          </a:effectRef>
          <a:fontRef idx="minor">
            <a:schemeClr val="lt1"/>
          </a:fontRef>
        </p:style>
        <p:txBody>
          <a:bodyPr vert="horz"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3600" b="1" dirty="0">
              <a:latin typeface="Corbel" charset="0"/>
              <a:ea typeface="Corbel" charset="0"/>
              <a:cs typeface="Corbel" charset="0"/>
            </a:endParaRPr>
          </a:p>
        </p:txBody>
      </p:sp>
      <p:sp>
        <p:nvSpPr>
          <p:cNvPr id="104" name="Rectangle 25"/>
          <p:cNvSpPr/>
          <p:nvPr/>
        </p:nvSpPr>
        <p:spPr>
          <a:xfrm>
            <a:off x="6973463" y="5580123"/>
            <a:ext cx="269741" cy="475598"/>
          </a:xfrm>
          <a:prstGeom prst="rect">
            <a:avLst/>
          </a:prstGeom>
          <a:ln/>
        </p:spPr>
        <p:style>
          <a:lnRef idx="0">
            <a:schemeClr val="accent2"/>
          </a:lnRef>
          <a:fillRef idx="3">
            <a:schemeClr val="accent2"/>
          </a:fillRef>
          <a:effectRef idx="3">
            <a:schemeClr val="accent2"/>
          </a:effectRef>
          <a:fontRef idx="minor">
            <a:schemeClr val="lt1"/>
          </a:fontRef>
        </p:style>
        <p:txBody>
          <a:bodyPr vert="horz"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3600" b="1" dirty="0">
              <a:latin typeface="Corbel" charset="0"/>
              <a:ea typeface="Corbel" charset="0"/>
              <a:cs typeface="Corbel" charset="0"/>
            </a:endParaRPr>
          </a:p>
        </p:txBody>
      </p:sp>
      <p:sp>
        <p:nvSpPr>
          <p:cNvPr id="105" name="Rectangle 25"/>
          <p:cNvSpPr/>
          <p:nvPr/>
        </p:nvSpPr>
        <p:spPr>
          <a:xfrm>
            <a:off x="6704975" y="5579955"/>
            <a:ext cx="269741" cy="475598"/>
          </a:xfrm>
          <a:prstGeom prst="rect">
            <a:avLst/>
          </a:prstGeom>
          <a:ln/>
        </p:spPr>
        <p:style>
          <a:lnRef idx="0">
            <a:schemeClr val="accent2"/>
          </a:lnRef>
          <a:fillRef idx="3">
            <a:schemeClr val="accent2"/>
          </a:fillRef>
          <a:effectRef idx="3">
            <a:schemeClr val="accent2"/>
          </a:effectRef>
          <a:fontRef idx="minor">
            <a:schemeClr val="lt1"/>
          </a:fontRef>
        </p:style>
        <p:txBody>
          <a:bodyPr vert="horz"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3600" b="1" dirty="0">
              <a:latin typeface="Corbel" charset="0"/>
              <a:ea typeface="Corbel" charset="0"/>
              <a:cs typeface="Corbel" charset="0"/>
            </a:endParaRPr>
          </a:p>
        </p:txBody>
      </p:sp>
      <p:sp>
        <p:nvSpPr>
          <p:cNvPr id="106" name="Rectangle 25"/>
          <p:cNvSpPr/>
          <p:nvPr/>
        </p:nvSpPr>
        <p:spPr>
          <a:xfrm>
            <a:off x="6442982" y="5579955"/>
            <a:ext cx="269741" cy="475598"/>
          </a:xfrm>
          <a:prstGeom prst="rect">
            <a:avLst/>
          </a:prstGeom>
          <a:ln/>
        </p:spPr>
        <p:style>
          <a:lnRef idx="0">
            <a:schemeClr val="accent2"/>
          </a:lnRef>
          <a:fillRef idx="3">
            <a:schemeClr val="accent2"/>
          </a:fillRef>
          <a:effectRef idx="3">
            <a:schemeClr val="accent2"/>
          </a:effectRef>
          <a:fontRef idx="minor">
            <a:schemeClr val="lt1"/>
          </a:fontRef>
        </p:style>
        <p:txBody>
          <a:bodyPr vert="horz"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3600" b="1" dirty="0">
              <a:latin typeface="Corbel" charset="0"/>
              <a:ea typeface="Corbel" charset="0"/>
              <a:cs typeface="Corbel" charset="0"/>
            </a:endParaRPr>
          </a:p>
        </p:txBody>
      </p:sp>
      <p:sp>
        <p:nvSpPr>
          <p:cNvPr id="107" name="Rectangle 25"/>
          <p:cNvSpPr/>
          <p:nvPr/>
        </p:nvSpPr>
        <p:spPr>
          <a:xfrm>
            <a:off x="7542657" y="6059096"/>
            <a:ext cx="269741" cy="475598"/>
          </a:xfrm>
          <a:prstGeom prst="rect">
            <a:avLst/>
          </a:prstGeom>
          <a:ln/>
        </p:spPr>
        <p:style>
          <a:lnRef idx="0">
            <a:schemeClr val="accent2"/>
          </a:lnRef>
          <a:fillRef idx="3">
            <a:schemeClr val="accent2"/>
          </a:fillRef>
          <a:effectRef idx="3">
            <a:schemeClr val="accent2"/>
          </a:effectRef>
          <a:fontRef idx="minor">
            <a:schemeClr val="lt1"/>
          </a:fontRef>
        </p:style>
        <p:txBody>
          <a:bodyPr vert="horz"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3600" b="1" dirty="0">
              <a:latin typeface="Corbel" charset="0"/>
              <a:ea typeface="Corbel" charset="0"/>
              <a:cs typeface="Corbel" charset="0"/>
            </a:endParaRPr>
          </a:p>
        </p:txBody>
      </p:sp>
      <p:sp>
        <p:nvSpPr>
          <p:cNvPr id="108" name="Rectangle 25"/>
          <p:cNvSpPr/>
          <p:nvPr/>
        </p:nvSpPr>
        <p:spPr>
          <a:xfrm>
            <a:off x="6183783" y="5580696"/>
            <a:ext cx="269741" cy="475598"/>
          </a:xfrm>
          <a:prstGeom prst="rect">
            <a:avLst/>
          </a:prstGeom>
          <a:ln/>
        </p:spPr>
        <p:style>
          <a:lnRef idx="0">
            <a:schemeClr val="accent2"/>
          </a:lnRef>
          <a:fillRef idx="3">
            <a:schemeClr val="accent2"/>
          </a:fillRef>
          <a:effectRef idx="3">
            <a:schemeClr val="accent2"/>
          </a:effectRef>
          <a:fontRef idx="minor">
            <a:schemeClr val="lt1"/>
          </a:fontRef>
        </p:style>
        <p:txBody>
          <a:bodyPr vert="horz"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3600" b="1" dirty="0">
              <a:latin typeface="Corbel" charset="0"/>
              <a:ea typeface="Corbel" charset="0"/>
              <a:cs typeface="Corbel" charset="0"/>
            </a:endParaRPr>
          </a:p>
        </p:txBody>
      </p:sp>
      <p:cxnSp>
        <p:nvCxnSpPr>
          <p:cNvPr id="109" name="直接连接符 71"/>
          <p:cNvCxnSpPr/>
          <p:nvPr/>
        </p:nvCxnSpPr>
        <p:spPr>
          <a:xfrm flipV="1">
            <a:off x="8229598" y="6055554"/>
            <a:ext cx="539482" cy="1"/>
          </a:xfrm>
          <a:prstGeom prst="line">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95" name="TextBox 94"/>
          <p:cNvSpPr txBox="1"/>
          <p:nvPr/>
        </p:nvSpPr>
        <p:spPr>
          <a:xfrm>
            <a:off x="6073222" y="6488668"/>
            <a:ext cx="2403240" cy="369332"/>
          </a:xfrm>
          <a:prstGeom prst="rect">
            <a:avLst/>
          </a:prstGeom>
          <a:noFill/>
        </p:spPr>
        <p:txBody>
          <a:bodyPr wrap="square" rtlCol="0">
            <a:spAutoFit/>
          </a:bodyPr>
          <a:lstStyle/>
          <a:p>
            <a:r>
              <a:rPr lang="en-US" altLang="zh-CN" b="1" dirty="0">
                <a:ea typeface="Corbel" charset="0"/>
                <a:cs typeface="Corbel" charset="0"/>
              </a:rPr>
              <a:t>Too big, 1MB</a:t>
            </a:r>
          </a:p>
        </p:txBody>
      </p:sp>
      <p:grpSp>
        <p:nvGrpSpPr>
          <p:cNvPr id="122" name="Group 121"/>
          <p:cNvGrpSpPr/>
          <p:nvPr/>
        </p:nvGrpSpPr>
        <p:grpSpPr>
          <a:xfrm>
            <a:off x="7231781" y="3817106"/>
            <a:ext cx="997819" cy="2911872"/>
            <a:chOff x="7086600" y="3869928"/>
            <a:chExt cx="997819" cy="2911872"/>
          </a:xfrm>
        </p:grpSpPr>
        <p:cxnSp>
          <p:nvCxnSpPr>
            <p:cNvPr id="117" name="Straight Connector 116"/>
            <p:cNvCxnSpPr/>
            <p:nvPr/>
          </p:nvCxnSpPr>
          <p:spPr>
            <a:xfrm>
              <a:off x="7086600" y="3869928"/>
              <a:ext cx="0" cy="2911872"/>
            </a:xfrm>
            <a:prstGeom prst="line">
              <a:avLst/>
            </a:prstGeom>
            <a:ln w="57150">
              <a:prstDash val="sysDash"/>
            </a:ln>
          </p:spPr>
          <p:style>
            <a:lnRef idx="3">
              <a:schemeClr val="accent3"/>
            </a:lnRef>
            <a:fillRef idx="0">
              <a:schemeClr val="accent3"/>
            </a:fillRef>
            <a:effectRef idx="2">
              <a:schemeClr val="accent3"/>
            </a:effectRef>
            <a:fontRef idx="minor">
              <a:schemeClr val="tx1"/>
            </a:fontRef>
          </p:style>
        </p:cxnSp>
        <p:sp>
          <p:nvSpPr>
            <p:cNvPr id="121" name="Rectangle 120"/>
            <p:cNvSpPr/>
            <p:nvPr/>
          </p:nvSpPr>
          <p:spPr>
            <a:xfrm>
              <a:off x="7278483" y="5165054"/>
              <a:ext cx="805936" cy="374168"/>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a:latin typeface="Corbel" charset="0"/>
                  <a:ea typeface="Corbel" charset="0"/>
                  <a:cs typeface="Corbel" charset="0"/>
                </a:rPr>
                <a:t>ECN</a:t>
              </a:r>
            </a:p>
          </p:txBody>
        </p:sp>
      </p:grpSp>
      <p:sp>
        <p:nvSpPr>
          <p:cNvPr id="4" name="灯片编号占位符 3"/>
          <p:cNvSpPr>
            <a:spLocks noGrp="1"/>
          </p:cNvSpPr>
          <p:nvPr>
            <p:ph type="sldNum" sz="quarter" idx="12"/>
          </p:nvPr>
        </p:nvSpPr>
        <p:spPr/>
        <p:txBody>
          <a:bodyPr/>
          <a:lstStyle/>
          <a:p>
            <a:fld id="{0C913308-F349-4B6D-A68A-DD1791B4A57B}" type="slidenum">
              <a:rPr lang="zh-CN" altLang="en-US" smtClean="0"/>
              <a:t>29</a:t>
            </a:fld>
            <a:endParaRPr lang="zh-CN" altLang="en-US" dirty="0"/>
          </a:p>
        </p:txBody>
      </p:sp>
    </p:spTree>
    <p:extLst>
      <p:ext uri="{BB962C8B-B14F-4D97-AF65-F5344CB8AC3E}">
        <p14:creationId xmlns:p14="http://schemas.microsoft.com/office/powerpoint/2010/main" val="3643353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8"/>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22" presetClass="entr" presetSubtype="4" fill="hold" grpId="0" nodeType="clickEffect">
                                  <p:stCondLst>
                                    <p:cond delay="0"/>
                                  </p:stCondLst>
                                  <p:childTnLst>
                                    <p:set>
                                      <p:cBhvr>
                                        <p:cTn id="50" dur="1" fill="hold">
                                          <p:stCondLst>
                                            <p:cond delay="0"/>
                                          </p:stCondLst>
                                        </p:cTn>
                                        <p:tgtEl>
                                          <p:spTgt spid="52"/>
                                        </p:tgtEl>
                                        <p:attrNameLst>
                                          <p:attrName>style.visibility</p:attrName>
                                        </p:attrNameLst>
                                      </p:cBhvr>
                                      <p:to>
                                        <p:strVal val="visible"/>
                                      </p:to>
                                    </p:set>
                                    <p:animEffect transition="in" filter="wipe(down)">
                                      <p:cBhvr>
                                        <p:cTn id="51" dur="500"/>
                                        <p:tgtEl>
                                          <p:spTgt spid="52"/>
                                        </p:tgtEl>
                                      </p:cBhvr>
                                    </p:animEffect>
                                  </p:childTnLst>
                                </p:cTn>
                              </p:par>
                              <p:par>
                                <p:cTn id="52" presetID="1" presetClass="entr" presetSubtype="0" fill="hold" nodeType="withEffect">
                                  <p:stCondLst>
                                    <p:cond delay="500"/>
                                  </p:stCondLst>
                                  <p:childTnLst>
                                    <p:set>
                                      <p:cBhvr>
                                        <p:cTn id="53" dur="1" fill="hold">
                                          <p:stCondLst>
                                            <p:cond delay="0"/>
                                          </p:stCondLst>
                                        </p:cTn>
                                        <p:tgtEl>
                                          <p:spTgt spid="51"/>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grpId="0" nodeType="clickEffect">
                                  <p:stCondLst>
                                    <p:cond delay="0"/>
                                  </p:stCondLst>
                                  <p:childTnLst>
                                    <p:set>
                                      <p:cBhvr>
                                        <p:cTn id="57" dur="1" fill="hold">
                                          <p:stCondLst>
                                            <p:cond delay="0"/>
                                          </p:stCondLst>
                                        </p:cTn>
                                        <p:tgtEl>
                                          <p:spTgt spid="119"/>
                                        </p:tgtEl>
                                        <p:attrNameLst>
                                          <p:attrName>style.visibility</p:attrName>
                                        </p:attrNameLst>
                                      </p:cBhvr>
                                      <p:to>
                                        <p:strVal val="visible"/>
                                      </p:to>
                                    </p:set>
                                  </p:childTnLst>
                                </p:cTn>
                              </p:par>
                              <p:par>
                                <p:cTn id="58" presetID="1" presetClass="entr" presetSubtype="0" fill="hold" nodeType="withEffect">
                                  <p:stCondLst>
                                    <p:cond delay="0"/>
                                  </p:stCondLst>
                                  <p:childTnLst>
                                    <p:set>
                                      <p:cBhvr>
                                        <p:cTn id="59" dur="1" fill="hold">
                                          <p:stCondLst>
                                            <p:cond delay="0"/>
                                          </p:stCondLst>
                                        </p:cTn>
                                        <p:tgtEl>
                                          <p:spTgt spid="75"/>
                                        </p:tgtEl>
                                        <p:attrNameLst>
                                          <p:attrName>style.visibility</p:attrName>
                                        </p:attrNameLst>
                                      </p:cBhvr>
                                      <p:to>
                                        <p:strVal val="visible"/>
                                      </p:to>
                                    </p:set>
                                  </p:childTnLst>
                                </p:cTn>
                              </p:par>
                              <p:par>
                                <p:cTn id="60" presetID="1" presetClass="entr" presetSubtype="0" fill="hold" nodeType="withEffect">
                                  <p:stCondLst>
                                    <p:cond delay="0"/>
                                  </p:stCondLst>
                                  <p:childTnLst>
                                    <p:set>
                                      <p:cBhvr>
                                        <p:cTn id="61" dur="1" fill="hold">
                                          <p:stCondLst>
                                            <p:cond delay="0"/>
                                          </p:stCondLst>
                                        </p:cTn>
                                        <p:tgtEl>
                                          <p:spTgt spid="76"/>
                                        </p:tgtEl>
                                        <p:attrNameLst>
                                          <p:attrName>style.visibility</p:attrName>
                                        </p:attrNameLst>
                                      </p:cBhvr>
                                      <p:to>
                                        <p:strVal val="visible"/>
                                      </p:to>
                                    </p:set>
                                  </p:childTnLst>
                                </p:cTn>
                              </p:par>
                              <p:par>
                                <p:cTn id="62" presetID="1" presetClass="entr" presetSubtype="0" fill="hold" grpId="0" nodeType="withEffect">
                                  <p:stCondLst>
                                    <p:cond delay="0"/>
                                  </p:stCondLst>
                                  <p:childTnLst>
                                    <p:set>
                                      <p:cBhvr>
                                        <p:cTn id="63" dur="1" fill="hold">
                                          <p:stCondLst>
                                            <p:cond delay="0"/>
                                          </p:stCondLst>
                                        </p:cTn>
                                        <p:tgtEl>
                                          <p:spTgt spid="77"/>
                                        </p:tgtEl>
                                        <p:attrNameLst>
                                          <p:attrName>style.visibility</p:attrName>
                                        </p:attrNameLst>
                                      </p:cBhvr>
                                      <p:to>
                                        <p:strVal val="visible"/>
                                      </p:to>
                                    </p:set>
                                  </p:childTnLst>
                                </p:cTn>
                              </p:par>
                              <p:par>
                                <p:cTn id="64" presetID="1" presetClass="entr" presetSubtype="0" fill="hold" grpId="0" nodeType="withEffect">
                                  <p:stCondLst>
                                    <p:cond delay="0"/>
                                  </p:stCondLst>
                                  <p:childTnLst>
                                    <p:set>
                                      <p:cBhvr>
                                        <p:cTn id="65" dur="1" fill="hold">
                                          <p:stCondLst>
                                            <p:cond delay="0"/>
                                          </p:stCondLst>
                                        </p:cTn>
                                        <p:tgtEl>
                                          <p:spTgt spid="78"/>
                                        </p:tgtEl>
                                        <p:attrNameLst>
                                          <p:attrName>style.visibility</p:attrName>
                                        </p:attrNameLst>
                                      </p:cBhvr>
                                      <p:to>
                                        <p:strVal val="visible"/>
                                      </p:to>
                                    </p:set>
                                  </p:childTnLst>
                                </p:cTn>
                              </p:par>
                              <p:par>
                                <p:cTn id="66" presetID="1" presetClass="entr" presetSubtype="0" fill="hold" grpId="0" nodeType="withEffect">
                                  <p:stCondLst>
                                    <p:cond delay="0"/>
                                  </p:stCondLst>
                                  <p:childTnLst>
                                    <p:set>
                                      <p:cBhvr>
                                        <p:cTn id="67" dur="1" fill="hold">
                                          <p:stCondLst>
                                            <p:cond delay="0"/>
                                          </p:stCondLst>
                                        </p:cTn>
                                        <p:tgtEl>
                                          <p:spTgt spid="80"/>
                                        </p:tgtEl>
                                        <p:attrNameLst>
                                          <p:attrName>style.visibility</p:attrName>
                                        </p:attrNameLst>
                                      </p:cBhvr>
                                      <p:to>
                                        <p:strVal val="visible"/>
                                      </p:to>
                                    </p:set>
                                  </p:childTnLst>
                                </p:cTn>
                              </p:par>
                              <p:par>
                                <p:cTn id="68" presetID="1" presetClass="entr" presetSubtype="0" fill="hold" grpId="0" nodeType="withEffect">
                                  <p:stCondLst>
                                    <p:cond delay="0"/>
                                  </p:stCondLst>
                                  <p:childTnLst>
                                    <p:set>
                                      <p:cBhvr>
                                        <p:cTn id="69" dur="1" fill="hold">
                                          <p:stCondLst>
                                            <p:cond delay="0"/>
                                          </p:stCondLst>
                                        </p:cTn>
                                        <p:tgtEl>
                                          <p:spTgt spid="81"/>
                                        </p:tgtEl>
                                        <p:attrNameLst>
                                          <p:attrName>style.visibility</p:attrName>
                                        </p:attrNameLst>
                                      </p:cBhvr>
                                      <p:to>
                                        <p:strVal val="visible"/>
                                      </p:to>
                                    </p:set>
                                  </p:childTnLst>
                                </p:cTn>
                              </p:par>
                              <p:par>
                                <p:cTn id="70" presetID="1" presetClass="entr" presetSubtype="0" fill="hold" grpId="0" nodeType="withEffect">
                                  <p:stCondLst>
                                    <p:cond delay="0"/>
                                  </p:stCondLst>
                                  <p:childTnLst>
                                    <p:set>
                                      <p:cBhvr>
                                        <p:cTn id="71" dur="1" fill="hold">
                                          <p:stCondLst>
                                            <p:cond delay="0"/>
                                          </p:stCondLst>
                                        </p:cTn>
                                        <p:tgtEl>
                                          <p:spTgt spid="82"/>
                                        </p:tgtEl>
                                        <p:attrNameLst>
                                          <p:attrName>style.visibility</p:attrName>
                                        </p:attrNameLst>
                                      </p:cBhvr>
                                      <p:to>
                                        <p:strVal val="visible"/>
                                      </p:to>
                                    </p:set>
                                  </p:childTnLst>
                                </p:cTn>
                              </p:par>
                              <p:par>
                                <p:cTn id="72" presetID="1" presetClass="entr" presetSubtype="0" fill="hold" grpId="0" nodeType="withEffect">
                                  <p:stCondLst>
                                    <p:cond delay="0"/>
                                  </p:stCondLst>
                                  <p:childTnLst>
                                    <p:set>
                                      <p:cBhvr>
                                        <p:cTn id="73" dur="1" fill="hold">
                                          <p:stCondLst>
                                            <p:cond delay="0"/>
                                          </p:stCondLst>
                                        </p:cTn>
                                        <p:tgtEl>
                                          <p:spTgt spid="83"/>
                                        </p:tgtEl>
                                        <p:attrNameLst>
                                          <p:attrName>style.visibility</p:attrName>
                                        </p:attrNameLst>
                                      </p:cBhvr>
                                      <p:to>
                                        <p:strVal val="visible"/>
                                      </p:to>
                                    </p:set>
                                  </p:childTnLst>
                                </p:cTn>
                              </p:par>
                              <p:par>
                                <p:cTn id="74" presetID="1" presetClass="entr" presetSubtype="0" fill="hold" grpId="0" nodeType="withEffect">
                                  <p:stCondLst>
                                    <p:cond delay="0"/>
                                  </p:stCondLst>
                                  <p:childTnLst>
                                    <p:set>
                                      <p:cBhvr>
                                        <p:cTn id="75" dur="1" fill="hold">
                                          <p:stCondLst>
                                            <p:cond delay="0"/>
                                          </p:stCondLst>
                                        </p:cTn>
                                        <p:tgtEl>
                                          <p:spTgt spid="84"/>
                                        </p:tgtEl>
                                        <p:attrNameLst>
                                          <p:attrName>style.visibility</p:attrName>
                                        </p:attrNameLst>
                                      </p:cBhvr>
                                      <p:to>
                                        <p:strVal val="visible"/>
                                      </p:to>
                                    </p:set>
                                  </p:childTnLst>
                                </p:cTn>
                              </p:par>
                              <p:par>
                                <p:cTn id="76" presetID="1" presetClass="entr" presetSubtype="0" fill="hold" grpId="0" nodeType="withEffect">
                                  <p:stCondLst>
                                    <p:cond delay="0"/>
                                  </p:stCondLst>
                                  <p:childTnLst>
                                    <p:set>
                                      <p:cBhvr>
                                        <p:cTn id="77" dur="1" fill="hold">
                                          <p:stCondLst>
                                            <p:cond delay="0"/>
                                          </p:stCondLst>
                                        </p:cTn>
                                        <p:tgtEl>
                                          <p:spTgt spid="85"/>
                                        </p:tgtEl>
                                        <p:attrNameLst>
                                          <p:attrName>style.visibility</p:attrName>
                                        </p:attrNameLst>
                                      </p:cBhvr>
                                      <p:to>
                                        <p:strVal val="visible"/>
                                      </p:to>
                                    </p:set>
                                  </p:childTnLst>
                                </p:cTn>
                              </p:par>
                              <p:par>
                                <p:cTn id="78" presetID="1" presetClass="entr" presetSubtype="0" fill="hold" grpId="0" nodeType="withEffect">
                                  <p:stCondLst>
                                    <p:cond delay="0"/>
                                  </p:stCondLst>
                                  <p:childTnLst>
                                    <p:set>
                                      <p:cBhvr>
                                        <p:cTn id="79" dur="1" fill="hold">
                                          <p:stCondLst>
                                            <p:cond delay="0"/>
                                          </p:stCondLst>
                                        </p:cTn>
                                        <p:tgtEl>
                                          <p:spTgt spid="86"/>
                                        </p:tgtEl>
                                        <p:attrNameLst>
                                          <p:attrName>style.visibility</p:attrName>
                                        </p:attrNameLst>
                                      </p:cBhvr>
                                      <p:to>
                                        <p:strVal val="visible"/>
                                      </p:to>
                                    </p:set>
                                  </p:childTnLst>
                                </p:cTn>
                              </p:par>
                              <p:par>
                                <p:cTn id="80" presetID="1" presetClass="entr" presetSubtype="0" fill="hold" grpId="0" nodeType="withEffect">
                                  <p:stCondLst>
                                    <p:cond delay="0"/>
                                  </p:stCondLst>
                                  <p:childTnLst>
                                    <p:set>
                                      <p:cBhvr>
                                        <p:cTn id="81" dur="1" fill="hold">
                                          <p:stCondLst>
                                            <p:cond delay="0"/>
                                          </p:stCondLst>
                                        </p:cTn>
                                        <p:tgtEl>
                                          <p:spTgt spid="87"/>
                                        </p:tgtEl>
                                        <p:attrNameLst>
                                          <p:attrName>style.visibility</p:attrName>
                                        </p:attrNameLst>
                                      </p:cBhvr>
                                      <p:to>
                                        <p:strVal val="visible"/>
                                      </p:to>
                                    </p:set>
                                  </p:childTnLst>
                                </p:cTn>
                              </p:par>
                              <p:par>
                                <p:cTn id="82" presetID="1" presetClass="entr" presetSubtype="0" fill="hold" nodeType="withEffect">
                                  <p:stCondLst>
                                    <p:cond delay="0"/>
                                  </p:stCondLst>
                                  <p:childTnLst>
                                    <p:set>
                                      <p:cBhvr>
                                        <p:cTn id="83" dur="1" fill="hold">
                                          <p:stCondLst>
                                            <p:cond delay="0"/>
                                          </p:stCondLst>
                                        </p:cTn>
                                        <p:tgtEl>
                                          <p:spTgt spid="88"/>
                                        </p:tgtEl>
                                        <p:attrNameLst>
                                          <p:attrName>style.visibility</p:attrName>
                                        </p:attrNameLst>
                                      </p:cBhvr>
                                      <p:to>
                                        <p:strVal val="visible"/>
                                      </p:to>
                                    </p:set>
                                  </p:childTnLst>
                                </p:cTn>
                              </p:par>
                              <p:par>
                                <p:cTn id="84" presetID="1" presetClass="entr" presetSubtype="0" fill="hold" grpId="0" nodeType="withEffect">
                                  <p:stCondLst>
                                    <p:cond delay="0"/>
                                  </p:stCondLst>
                                  <p:childTnLst>
                                    <p:set>
                                      <p:cBhvr>
                                        <p:cTn id="85" dur="1" fill="hold">
                                          <p:stCondLst>
                                            <p:cond delay="0"/>
                                          </p:stCondLst>
                                        </p:cTn>
                                        <p:tgtEl>
                                          <p:spTgt spid="74"/>
                                        </p:tgtEl>
                                        <p:attrNameLst>
                                          <p:attrName>style.visibility</p:attrName>
                                        </p:attrNameLst>
                                      </p:cBhvr>
                                      <p:to>
                                        <p:strVal val="visible"/>
                                      </p:to>
                                    </p:set>
                                  </p:childTnLst>
                                </p:cTn>
                              </p:par>
                            </p:childTnLst>
                          </p:cTn>
                        </p:par>
                      </p:childTnLst>
                    </p:cTn>
                  </p:par>
                  <p:par>
                    <p:cTn id="86" fill="hold">
                      <p:stCondLst>
                        <p:cond delay="indefinite"/>
                      </p:stCondLst>
                      <p:childTnLst>
                        <p:par>
                          <p:cTn id="87" fill="hold">
                            <p:stCondLst>
                              <p:cond delay="0"/>
                            </p:stCondLst>
                            <p:childTnLst>
                              <p:par>
                                <p:cTn id="88" presetID="1" presetClass="entr" presetSubtype="0" fill="hold" grpId="0" nodeType="clickEffect">
                                  <p:stCondLst>
                                    <p:cond delay="0"/>
                                  </p:stCondLst>
                                  <p:childTnLst>
                                    <p:set>
                                      <p:cBhvr>
                                        <p:cTn id="89" dur="1" fill="hold">
                                          <p:stCondLst>
                                            <p:cond delay="0"/>
                                          </p:stCondLst>
                                        </p:cTn>
                                        <p:tgtEl>
                                          <p:spTgt spid="120"/>
                                        </p:tgtEl>
                                        <p:attrNameLst>
                                          <p:attrName>style.visibility</p:attrName>
                                        </p:attrNameLst>
                                      </p:cBhvr>
                                      <p:to>
                                        <p:strVal val="visible"/>
                                      </p:to>
                                    </p:set>
                                  </p:childTnLst>
                                </p:cTn>
                              </p:par>
                              <p:par>
                                <p:cTn id="90" presetID="1" presetClass="entr" presetSubtype="0" fill="hold" nodeType="withEffect">
                                  <p:stCondLst>
                                    <p:cond delay="0"/>
                                  </p:stCondLst>
                                  <p:childTnLst>
                                    <p:set>
                                      <p:cBhvr>
                                        <p:cTn id="91" dur="1" fill="hold">
                                          <p:stCondLst>
                                            <p:cond delay="0"/>
                                          </p:stCondLst>
                                        </p:cTn>
                                        <p:tgtEl>
                                          <p:spTgt spid="96"/>
                                        </p:tgtEl>
                                        <p:attrNameLst>
                                          <p:attrName>style.visibility</p:attrName>
                                        </p:attrNameLst>
                                      </p:cBhvr>
                                      <p:to>
                                        <p:strVal val="visible"/>
                                      </p:to>
                                    </p:set>
                                  </p:childTnLst>
                                </p:cTn>
                              </p:par>
                              <p:par>
                                <p:cTn id="92" presetID="1" presetClass="entr" presetSubtype="0" fill="hold" nodeType="withEffect">
                                  <p:stCondLst>
                                    <p:cond delay="0"/>
                                  </p:stCondLst>
                                  <p:childTnLst>
                                    <p:set>
                                      <p:cBhvr>
                                        <p:cTn id="93" dur="1" fill="hold">
                                          <p:stCondLst>
                                            <p:cond delay="0"/>
                                          </p:stCondLst>
                                        </p:cTn>
                                        <p:tgtEl>
                                          <p:spTgt spid="97"/>
                                        </p:tgtEl>
                                        <p:attrNameLst>
                                          <p:attrName>style.visibility</p:attrName>
                                        </p:attrNameLst>
                                      </p:cBhvr>
                                      <p:to>
                                        <p:strVal val="visible"/>
                                      </p:to>
                                    </p:set>
                                  </p:childTnLst>
                                </p:cTn>
                              </p:par>
                              <p:par>
                                <p:cTn id="94" presetID="1" presetClass="entr" presetSubtype="0" fill="hold" grpId="0" nodeType="withEffect">
                                  <p:stCondLst>
                                    <p:cond delay="0"/>
                                  </p:stCondLst>
                                  <p:childTnLst>
                                    <p:set>
                                      <p:cBhvr>
                                        <p:cTn id="95" dur="1" fill="hold">
                                          <p:stCondLst>
                                            <p:cond delay="0"/>
                                          </p:stCondLst>
                                        </p:cTn>
                                        <p:tgtEl>
                                          <p:spTgt spid="98"/>
                                        </p:tgtEl>
                                        <p:attrNameLst>
                                          <p:attrName>style.visibility</p:attrName>
                                        </p:attrNameLst>
                                      </p:cBhvr>
                                      <p:to>
                                        <p:strVal val="visible"/>
                                      </p:to>
                                    </p:set>
                                  </p:childTnLst>
                                </p:cTn>
                              </p:par>
                              <p:par>
                                <p:cTn id="96" presetID="1" presetClass="entr" presetSubtype="0" fill="hold" grpId="0" nodeType="withEffect">
                                  <p:stCondLst>
                                    <p:cond delay="0"/>
                                  </p:stCondLst>
                                  <p:childTnLst>
                                    <p:set>
                                      <p:cBhvr>
                                        <p:cTn id="97" dur="1" fill="hold">
                                          <p:stCondLst>
                                            <p:cond delay="0"/>
                                          </p:stCondLst>
                                        </p:cTn>
                                        <p:tgtEl>
                                          <p:spTgt spid="99"/>
                                        </p:tgtEl>
                                        <p:attrNameLst>
                                          <p:attrName>style.visibility</p:attrName>
                                        </p:attrNameLst>
                                      </p:cBhvr>
                                      <p:to>
                                        <p:strVal val="visible"/>
                                      </p:to>
                                    </p:set>
                                  </p:childTnLst>
                                </p:cTn>
                              </p:par>
                              <p:par>
                                <p:cTn id="98" presetID="1" presetClass="entr" presetSubtype="0" fill="hold" grpId="0" nodeType="withEffect">
                                  <p:stCondLst>
                                    <p:cond delay="0"/>
                                  </p:stCondLst>
                                  <p:childTnLst>
                                    <p:set>
                                      <p:cBhvr>
                                        <p:cTn id="99" dur="1" fill="hold">
                                          <p:stCondLst>
                                            <p:cond delay="0"/>
                                          </p:stCondLst>
                                        </p:cTn>
                                        <p:tgtEl>
                                          <p:spTgt spid="100"/>
                                        </p:tgtEl>
                                        <p:attrNameLst>
                                          <p:attrName>style.visibility</p:attrName>
                                        </p:attrNameLst>
                                      </p:cBhvr>
                                      <p:to>
                                        <p:strVal val="visible"/>
                                      </p:to>
                                    </p:set>
                                  </p:childTnLst>
                                </p:cTn>
                              </p:par>
                              <p:par>
                                <p:cTn id="100" presetID="1" presetClass="entr" presetSubtype="0" fill="hold" grpId="0" nodeType="withEffect">
                                  <p:stCondLst>
                                    <p:cond delay="0"/>
                                  </p:stCondLst>
                                  <p:childTnLst>
                                    <p:set>
                                      <p:cBhvr>
                                        <p:cTn id="101" dur="1" fill="hold">
                                          <p:stCondLst>
                                            <p:cond delay="0"/>
                                          </p:stCondLst>
                                        </p:cTn>
                                        <p:tgtEl>
                                          <p:spTgt spid="101"/>
                                        </p:tgtEl>
                                        <p:attrNameLst>
                                          <p:attrName>style.visibility</p:attrName>
                                        </p:attrNameLst>
                                      </p:cBhvr>
                                      <p:to>
                                        <p:strVal val="visible"/>
                                      </p:to>
                                    </p:set>
                                  </p:childTnLst>
                                </p:cTn>
                              </p:par>
                              <p:par>
                                <p:cTn id="102" presetID="1" presetClass="entr" presetSubtype="0" fill="hold" grpId="0" nodeType="withEffect">
                                  <p:stCondLst>
                                    <p:cond delay="0"/>
                                  </p:stCondLst>
                                  <p:childTnLst>
                                    <p:set>
                                      <p:cBhvr>
                                        <p:cTn id="103" dur="1" fill="hold">
                                          <p:stCondLst>
                                            <p:cond delay="0"/>
                                          </p:stCondLst>
                                        </p:cTn>
                                        <p:tgtEl>
                                          <p:spTgt spid="102"/>
                                        </p:tgtEl>
                                        <p:attrNameLst>
                                          <p:attrName>style.visibility</p:attrName>
                                        </p:attrNameLst>
                                      </p:cBhvr>
                                      <p:to>
                                        <p:strVal val="visible"/>
                                      </p:to>
                                    </p:set>
                                  </p:childTnLst>
                                </p:cTn>
                              </p:par>
                              <p:par>
                                <p:cTn id="104" presetID="1" presetClass="entr" presetSubtype="0" fill="hold" grpId="0" nodeType="withEffect">
                                  <p:stCondLst>
                                    <p:cond delay="0"/>
                                  </p:stCondLst>
                                  <p:childTnLst>
                                    <p:set>
                                      <p:cBhvr>
                                        <p:cTn id="105" dur="1" fill="hold">
                                          <p:stCondLst>
                                            <p:cond delay="0"/>
                                          </p:stCondLst>
                                        </p:cTn>
                                        <p:tgtEl>
                                          <p:spTgt spid="103"/>
                                        </p:tgtEl>
                                        <p:attrNameLst>
                                          <p:attrName>style.visibility</p:attrName>
                                        </p:attrNameLst>
                                      </p:cBhvr>
                                      <p:to>
                                        <p:strVal val="visible"/>
                                      </p:to>
                                    </p:set>
                                  </p:childTnLst>
                                </p:cTn>
                              </p:par>
                              <p:par>
                                <p:cTn id="106" presetID="1" presetClass="entr" presetSubtype="0" fill="hold" grpId="0" nodeType="withEffect">
                                  <p:stCondLst>
                                    <p:cond delay="0"/>
                                  </p:stCondLst>
                                  <p:childTnLst>
                                    <p:set>
                                      <p:cBhvr>
                                        <p:cTn id="107" dur="1" fill="hold">
                                          <p:stCondLst>
                                            <p:cond delay="0"/>
                                          </p:stCondLst>
                                        </p:cTn>
                                        <p:tgtEl>
                                          <p:spTgt spid="104"/>
                                        </p:tgtEl>
                                        <p:attrNameLst>
                                          <p:attrName>style.visibility</p:attrName>
                                        </p:attrNameLst>
                                      </p:cBhvr>
                                      <p:to>
                                        <p:strVal val="visible"/>
                                      </p:to>
                                    </p:set>
                                  </p:childTnLst>
                                </p:cTn>
                              </p:par>
                              <p:par>
                                <p:cTn id="108" presetID="1" presetClass="entr" presetSubtype="0" fill="hold" grpId="0" nodeType="withEffect">
                                  <p:stCondLst>
                                    <p:cond delay="0"/>
                                  </p:stCondLst>
                                  <p:childTnLst>
                                    <p:set>
                                      <p:cBhvr>
                                        <p:cTn id="109" dur="1" fill="hold">
                                          <p:stCondLst>
                                            <p:cond delay="0"/>
                                          </p:stCondLst>
                                        </p:cTn>
                                        <p:tgtEl>
                                          <p:spTgt spid="105"/>
                                        </p:tgtEl>
                                        <p:attrNameLst>
                                          <p:attrName>style.visibility</p:attrName>
                                        </p:attrNameLst>
                                      </p:cBhvr>
                                      <p:to>
                                        <p:strVal val="visible"/>
                                      </p:to>
                                    </p:set>
                                  </p:childTnLst>
                                </p:cTn>
                              </p:par>
                              <p:par>
                                <p:cTn id="110" presetID="1" presetClass="entr" presetSubtype="0" fill="hold" grpId="0" nodeType="withEffect">
                                  <p:stCondLst>
                                    <p:cond delay="0"/>
                                  </p:stCondLst>
                                  <p:childTnLst>
                                    <p:set>
                                      <p:cBhvr>
                                        <p:cTn id="111" dur="1" fill="hold">
                                          <p:stCondLst>
                                            <p:cond delay="0"/>
                                          </p:stCondLst>
                                        </p:cTn>
                                        <p:tgtEl>
                                          <p:spTgt spid="106"/>
                                        </p:tgtEl>
                                        <p:attrNameLst>
                                          <p:attrName>style.visibility</p:attrName>
                                        </p:attrNameLst>
                                      </p:cBhvr>
                                      <p:to>
                                        <p:strVal val="visible"/>
                                      </p:to>
                                    </p:set>
                                  </p:childTnLst>
                                </p:cTn>
                              </p:par>
                              <p:par>
                                <p:cTn id="112" presetID="1" presetClass="entr" presetSubtype="0" fill="hold" grpId="0" nodeType="withEffect">
                                  <p:stCondLst>
                                    <p:cond delay="0"/>
                                  </p:stCondLst>
                                  <p:childTnLst>
                                    <p:set>
                                      <p:cBhvr>
                                        <p:cTn id="113" dur="1" fill="hold">
                                          <p:stCondLst>
                                            <p:cond delay="0"/>
                                          </p:stCondLst>
                                        </p:cTn>
                                        <p:tgtEl>
                                          <p:spTgt spid="107"/>
                                        </p:tgtEl>
                                        <p:attrNameLst>
                                          <p:attrName>style.visibility</p:attrName>
                                        </p:attrNameLst>
                                      </p:cBhvr>
                                      <p:to>
                                        <p:strVal val="visible"/>
                                      </p:to>
                                    </p:set>
                                  </p:childTnLst>
                                </p:cTn>
                              </p:par>
                              <p:par>
                                <p:cTn id="114" presetID="1" presetClass="entr" presetSubtype="0" fill="hold" grpId="0" nodeType="withEffect">
                                  <p:stCondLst>
                                    <p:cond delay="0"/>
                                  </p:stCondLst>
                                  <p:childTnLst>
                                    <p:set>
                                      <p:cBhvr>
                                        <p:cTn id="115" dur="1" fill="hold">
                                          <p:stCondLst>
                                            <p:cond delay="0"/>
                                          </p:stCondLst>
                                        </p:cTn>
                                        <p:tgtEl>
                                          <p:spTgt spid="108"/>
                                        </p:tgtEl>
                                        <p:attrNameLst>
                                          <p:attrName>style.visibility</p:attrName>
                                        </p:attrNameLst>
                                      </p:cBhvr>
                                      <p:to>
                                        <p:strVal val="visible"/>
                                      </p:to>
                                    </p:set>
                                  </p:childTnLst>
                                </p:cTn>
                              </p:par>
                              <p:par>
                                <p:cTn id="116" presetID="1" presetClass="entr" presetSubtype="0" fill="hold" nodeType="withEffect">
                                  <p:stCondLst>
                                    <p:cond delay="0"/>
                                  </p:stCondLst>
                                  <p:childTnLst>
                                    <p:set>
                                      <p:cBhvr>
                                        <p:cTn id="117" dur="1" fill="hold">
                                          <p:stCondLst>
                                            <p:cond delay="0"/>
                                          </p:stCondLst>
                                        </p:cTn>
                                        <p:tgtEl>
                                          <p:spTgt spid="109"/>
                                        </p:tgtEl>
                                        <p:attrNameLst>
                                          <p:attrName>style.visibility</p:attrName>
                                        </p:attrNameLst>
                                      </p:cBhvr>
                                      <p:to>
                                        <p:strVal val="visible"/>
                                      </p:to>
                                    </p:set>
                                  </p:childTnLst>
                                </p:cTn>
                              </p:par>
                              <p:par>
                                <p:cTn id="118" presetID="1" presetClass="entr" presetSubtype="0" fill="hold" grpId="0" nodeType="withEffect">
                                  <p:stCondLst>
                                    <p:cond delay="0"/>
                                  </p:stCondLst>
                                  <p:childTnLst>
                                    <p:set>
                                      <p:cBhvr>
                                        <p:cTn id="119" dur="1" fill="hold">
                                          <p:stCondLst>
                                            <p:cond delay="0"/>
                                          </p:stCondLst>
                                        </p:cTn>
                                        <p:tgtEl>
                                          <p:spTgt spid="95"/>
                                        </p:tgtEl>
                                        <p:attrNameLst>
                                          <p:attrName>style.visibility</p:attrName>
                                        </p:attrNameLst>
                                      </p:cBhvr>
                                      <p:to>
                                        <p:strVal val="visible"/>
                                      </p:to>
                                    </p:set>
                                  </p:childTnLst>
                                </p:cTn>
                              </p:par>
                            </p:childTnLst>
                          </p:cTn>
                        </p:par>
                      </p:childTnLst>
                    </p:cTn>
                  </p:par>
                  <p:par>
                    <p:cTn id="120" fill="hold">
                      <p:stCondLst>
                        <p:cond delay="indefinite"/>
                      </p:stCondLst>
                      <p:childTnLst>
                        <p:par>
                          <p:cTn id="121" fill="hold">
                            <p:stCondLst>
                              <p:cond delay="0"/>
                            </p:stCondLst>
                            <p:childTnLst>
                              <p:par>
                                <p:cTn id="122" presetID="3" presetClass="entr" presetSubtype="10" fill="hold" nodeType="clickEffect">
                                  <p:stCondLst>
                                    <p:cond delay="0"/>
                                  </p:stCondLst>
                                  <p:childTnLst>
                                    <p:set>
                                      <p:cBhvr>
                                        <p:cTn id="123" dur="1" fill="hold">
                                          <p:stCondLst>
                                            <p:cond delay="0"/>
                                          </p:stCondLst>
                                        </p:cTn>
                                        <p:tgtEl>
                                          <p:spTgt spid="122"/>
                                        </p:tgtEl>
                                        <p:attrNameLst>
                                          <p:attrName>style.visibility</p:attrName>
                                        </p:attrNameLst>
                                      </p:cBhvr>
                                      <p:to>
                                        <p:strVal val="visible"/>
                                      </p:to>
                                    </p:set>
                                    <p:animEffect transition="in" filter="blinds(horizontal)">
                                      <p:cBhvr>
                                        <p:cTn id="124" dur="500"/>
                                        <p:tgtEl>
                                          <p:spTgt spid="122"/>
                                        </p:tgtEl>
                                      </p:cBhvr>
                                    </p:animEffect>
                                  </p:childTnLst>
                                </p:cTn>
                              </p:par>
                            </p:childTnLst>
                          </p:cTn>
                        </p:par>
                      </p:childTnLst>
                    </p:cTn>
                  </p:par>
                  <p:par>
                    <p:cTn id="125" fill="hold">
                      <p:stCondLst>
                        <p:cond delay="indefinite"/>
                      </p:stCondLst>
                      <p:childTnLst>
                        <p:par>
                          <p:cTn id="126" fill="hold">
                            <p:stCondLst>
                              <p:cond delay="0"/>
                            </p:stCondLst>
                            <p:childTnLst>
                              <p:par>
                                <p:cTn id="127" presetID="3" presetClass="exit" presetSubtype="5" fill="hold" grpId="1" nodeType="clickEffect">
                                  <p:stCondLst>
                                    <p:cond delay="0"/>
                                  </p:stCondLst>
                                  <p:childTnLst>
                                    <p:animEffect transition="out" filter="blinds(vertical)">
                                      <p:cBhvr>
                                        <p:cTn id="128" dur="500"/>
                                        <p:tgtEl>
                                          <p:spTgt spid="80"/>
                                        </p:tgtEl>
                                      </p:cBhvr>
                                    </p:animEffect>
                                    <p:set>
                                      <p:cBhvr>
                                        <p:cTn id="129" dur="1" fill="hold">
                                          <p:stCondLst>
                                            <p:cond delay="499"/>
                                          </p:stCondLst>
                                        </p:cTn>
                                        <p:tgtEl>
                                          <p:spTgt spid="80"/>
                                        </p:tgtEl>
                                        <p:attrNameLst>
                                          <p:attrName>style.visibility</p:attrName>
                                        </p:attrNameLst>
                                      </p:cBhvr>
                                      <p:to>
                                        <p:strVal val="hidden"/>
                                      </p:to>
                                    </p:set>
                                  </p:childTnLst>
                                </p:cTn>
                              </p:par>
                              <p:par>
                                <p:cTn id="130" presetID="3" presetClass="exit" presetSubtype="5" fill="hold" grpId="1" nodeType="withEffect">
                                  <p:stCondLst>
                                    <p:cond delay="0"/>
                                  </p:stCondLst>
                                  <p:childTnLst>
                                    <p:animEffect transition="out" filter="blinds(vertical)">
                                      <p:cBhvr>
                                        <p:cTn id="131" dur="500"/>
                                        <p:tgtEl>
                                          <p:spTgt spid="87"/>
                                        </p:tgtEl>
                                      </p:cBhvr>
                                    </p:animEffect>
                                    <p:set>
                                      <p:cBhvr>
                                        <p:cTn id="132" dur="1" fill="hold">
                                          <p:stCondLst>
                                            <p:cond delay="499"/>
                                          </p:stCondLst>
                                        </p:cTn>
                                        <p:tgtEl>
                                          <p:spTgt spid="87"/>
                                        </p:tgtEl>
                                        <p:attrNameLst>
                                          <p:attrName>style.visibility</p:attrName>
                                        </p:attrNameLst>
                                      </p:cBhvr>
                                      <p:to>
                                        <p:strVal val="hidden"/>
                                      </p:to>
                                    </p:set>
                                  </p:childTnLst>
                                </p:cTn>
                              </p:par>
                              <p:par>
                                <p:cTn id="133" presetID="3" presetClass="exit" presetSubtype="5" fill="hold" grpId="1" nodeType="withEffect">
                                  <p:stCondLst>
                                    <p:cond delay="0"/>
                                  </p:stCondLst>
                                  <p:childTnLst>
                                    <p:animEffect transition="out" filter="blinds(vertical)">
                                      <p:cBhvr>
                                        <p:cTn id="134" dur="500"/>
                                        <p:tgtEl>
                                          <p:spTgt spid="86"/>
                                        </p:tgtEl>
                                      </p:cBhvr>
                                    </p:animEffect>
                                    <p:set>
                                      <p:cBhvr>
                                        <p:cTn id="135" dur="1" fill="hold">
                                          <p:stCondLst>
                                            <p:cond delay="499"/>
                                          </p:stCondLst>
                                        </p:cTn>
                                        <p:tgtEl>
                                          <p:spTgt spid="86"/>
                                        </p:tgtEl>
                                        <p:attrNameLst>
                                          <p:attrName>style.visibility</p:attrName>
                                        </p:attrNameLst>
                                      </p:cBhvr>
                                      <p:to>
                                        <p:strVal val="hidden"/>
                                      </p:to>
                                    </p:set>
                                  </p:childTnLst>
                                </p:cTn>
                              </p:par>
                              <p:par>
                                <p:cTn id="136" presetID="3" presetClass="exit" presetSubtype="5" fill="hold" grpId="1" nodeType="withEffect">
                                  <p:stCondLst>
                                    <p:cond delay="0"/>
                                  </p:stCondLst>
                                  <p:childTnLst>
                                    <p:animEffect transition="out" filter="blinds(vertical)">
                                      <p:cBhvr>
                                        <p:cTn id="137" dur="500"/>
                                        <p:tgtEl>
                                          <p:spTgt spid="85"/>
                                        </p:tgtEl>
                                      </p:cBhvr>
                                    </p:animEffect>
                                    <p:set>
                                      <p:cBhvr>
                                        <p:cTn id="138" dur="1" fill="hold">
                                          <p:stCondLst>
                                            <p:cond delay="499"/>
                                          </p:stCondLst>
                                        </p:cTn>
                                        <p:tgtEl>
                                          <p:spTgt spid="85"/>
                                        </p:tgtEl>
                                        <p:attrNameLst>
                                          <p:attrName>style.visibility</p:attrName>
                                        </p:attrNameLst>
                                      </p:cBhvr>
                                      <p:to>
                                        <p:strVal val="hidden"/>
                                      </p:to>
                                    </p:set>
                                  </p:childTnLst>
                                </p:cTn>
                              </p:par>
                              <p:par>
                                <p:cTn id="139" presetID="3" presetClass="exit" presetSubtype="5" fill="hold" grpId="1" nodeType="withEffect">
                                  <p:stCondLst>
                                    <p:cond delay="0"/>
                                  </p:stCondLst>
                                  <p:childTnLst>
                                    <p:animEffect transition="out" filter="blinds(vertical)">
                                      <p:cBhvr>
                                        <p:cTn id="140" dur="500"/>
                                        <p:tgtEl>
                                          <p:spTgt spid="84"/>
                                        </p:tgtEl>
                                      </p:cBhvr>
                                    </p:animEffect>
                                    <p:set>
                                      <p:cBhvr>
                                        <p:cTn id="141" dur="1" fill="hold">
                                          <p:stCondLst>
                                            <p:cond delay="499"/>
                                          </p:stCondLst>
                                        </p:cTn>
                                        <p:tgtEl>
                                          <p:spTgt spid="84"/>
                                        </p:tgtEl>
                                        <p:attrNameLst>
                                          <p:attrName>style.visibility</p:attrName>
                                        </p:attrNameLst>
                                      </p:cBhvr>
                                      <p:to>
                                        <p:strVal val="hidden"/>
                                      </p:to>
                                    </p:set>
                                  </p:childTnLst>
                                </p:cTn>
                              </p:par>
                              <p:par>
                                <p:cTn id="142" presetID="3" presetClass="exit" presetSubtype="5" fill="hold" grpId="1" nodeType="withEffect">
                                  <p:stCondLst>
                                    <p:cond delay="0"/>
                                  </p:stCondLst>
                                  <p:childTnLst>
                                    <p:animEffect transition="out" filter="blinds(vertical)">
                                      <p:cBhvr>
                                        <p:cTn id="143" dur="500"/>
                                        <p:tgtEl>
                                          <p:spTgt spid="83"/>
                                        </p:tgtEl>
                                      </p:cBhvr>
                                    </p:animEffect>
                                    <p:set>
                                      <p:cBhvr>
                                        <p:cTn id="144" dur="1" fill="hold">
                                          <p:stCondLst>
                                            <p:cond delay="499"/>
                                          </p:stCondLst>
                                        </p:cTn>
                                        <p:tgtEl>
                                          <p:spTgt spid="83"/>
                                        </p:tgtEl>
                                        <p:attrNameLst>
                                          <p:attrName>style.visibility</p:attrName>
                                        </p:attrNameLst>
                                      </p:cBhvr>
                                      <p:to>
                                        <p:strVal val="hidden"/>
                                      </p:to>
                                    </p:set>
                                  </p:childTnLst>
                                </p:cTn>
                              </p:par>
                              <p:par>
                                <p:cTn id="145" presetID="3" presetClass="exit" presetSubtype="5" fill="hold" grpId="1" nodeType="withEffect">
                                  <p:stCondLst>
                                    <p:cond delay="0"/>
                                  </p:stCondLst>
                                  <p:childTnLst>
                                    <p:animEffect transition="out" filter="blinds(vertical)">
                                      <p:cBhvr>
                                        <p:cTn id="146" dur="500"/>
                                        <p:tgtEl>
                                          <p:spTgt spid="101"/>
                                        </p:tgtEl>
                                      </p:cBhvr>
                                    </p:animEffect>
                                    <p:set>
                                      <p:cBhvr>
                                        <p:cTn id="147" dur="1" fill="hold">
                                          <p:stCondLst>
                                            <p:cond delay="499"/>
                                          </p:stCondLst>
                                        </p:cTn>
                                        <p:tgtEl>
                                          <p:spTgt spid="101"/>
                                        </p:tgtEl>
                                        <p:attrNameLst>
                                          <p:attrName>style.visibility</p:attrName>
                                        </p:attrNameLst>
                                      </p:cBhvr>
                                      <p:to>
                                        <p:strVal val="hidden"/>
                                      </p:to>
                                    </p:set>
                                  </p:childTnLst>
                                </p:cTn>
                              </p:par>
                              <p:par>
                                <p:cTn id="148" presetID="3" presetClass="exit" presetSubtype="5" fill="hold" grpId="1" nodeType="withEffect">
                                  <p:stCondLst>
                                    <p:cond delay="0"/>
                                  </p:stCondLst>
                                  <p:childTnLst>
                                    <p:animEffect transition="out" filter="blinds(vertical)">
                                      <p:cBhvr>
                                        <p:cTn id="149" dur="500"/>
                                        <p:tgtEl>
                                          <p:spTgt spid="100"/>
                                        </p:tgtEl>
                                      </p:cBhvr>
                                    </p:animEffect>
                                    <p:set>
                                      <p:cBhvr>
                                        <p:cTn id="150" dur="1" fill="hold">
                                          <p:stCondLst>
                                            <p:cond delay="499"/>
                                          </p:stCondLst>
                                        </p:cTn>
                                        <p:tgtEl>
                                          <p:spTgt spid="100"/>
                                        </p:tgtEl>
                                        <p:attrNameLst>
                                          <p:attrName>style.visibility</p:attrName>
                                        </p:attrNameLst>
                                      </p:cBhvr>
                                      <p:to>
                                        <p:strVal val="hidden"/>
                                      </p:to>
                                    </p:set>
                                  </p:childTnLst>
                                </p:cTn>
                              </p:par>
                              <p:par>
                                <p:cTn id="151" presetID="3" presetClass="exit" presetSubtype="5" fill="hold" grpId="1" nodeType="withEffect">
                                  <p:stCondLst>
                                    <p:cond delay="0"/>
                                  </p:stCondLst>
                                  <p:childTnLst>
                                    <p:animEffect transition="out" filter="blinds(vertical)">
                                      <p:cBhvr>
                                        <p:cTn id="152" dur="500"/>
                                        <p:tgtEl>
                                          <p:spTgt spid="108"/>
                                        </p:tgtEl>
                                      </p:cBhvr>
                                    </p:animEffect>
                                    <p:set>
                                      <p:cBhvr>
                                        <p:cTn id="153" dur="1" fill="hold">
                                          <p:stCondLst>
                                            <p:cond delay="499"/>
                                          </p:stCondLst>
                                        </p:cTn>
                                        <p:tgtEl>
                                          <p:spTgt spid="108"/>
                                        </p:tgtEl>
                                        <p:attrNameLst>
                                          <p:attrName>style.visibility</p:attrName>
                                        </p:attrNameLst>
                                      </p:cBhvr>
                                      <p:to>
                                        <p:strVal val="hidden"/>
                                      </p:to>
                                    </p:set>
                                  </p:childTnLst>
                                </p:cTn>
                              </p:par>
                              <p:par>
                                <p:cTn id="154" presetID="3" presetClass="exit" presetSubtype="5" fill="hold" grpId="1" nodeType="withEffect">
                                  <p:stCondLst>
                                    <p:cond delay="0"/>
                                  </p:stCondLst>
                                  <p:childTnLst>
                                    <p:animEffect transition="out" filter="blinds(vertical)">
                                      <p:cBhvr>
                                        <p:cTn id="155" dur="500"/>
                                        <p:tgtEl>
                                          <p:spTgt spid="106"/>
                                        </p:tgtEl>
                                      </p:cBhvr>
                                    </p:animEffect>
                                    <p:set>
                                      <p:cBhvr>
                                        <p:cTn id="156" dur="1" fill="hold">
                                          <p:stCondLst>
                                            <p:cond delay="499"/>
                                          </p:stCondLst>
                                        </p:cTn>
                                        <p:tgtEl>
                                          <p:spTgt spid="106"/>
                                        </p:tgtEl>
                                        <p:attrNameLst>
                                          <p:attrName>style.visibility</p:attrName>
                                        </p:attrNameLst>
                                      </p:cBhvr>
                                      <p:to>
                                        <p:strVal val="hidden"/>
                                      </p:to>
                                    </p:set>
                                  </p:childTnLst>
                                </p:cTn>
                              </p:par>
                              <p:par>
                                <p:cTn id="157" presetID="3" presetClass="exit" presetSubtype="5" fill="hold" grpId="1" nodeType="withEffect">
                                  <p:stCondLst>
                                    <p:cond delay="0"/>
                                  </p:stCondLst>
                                  <p:childTnLst>
                                    <p:animEffect transition="out" filter="blinds(vertical)">
                                      <p:cBhvr>
                                        <p:cTn id="158" dur="500"/>
                                        <p:tgtEl>
                                          <p:spTgt spid="105"/>
                                        </p:tgtEl>
                                      </p:cBhvr>
                                    </p:animEffect>
                                    <p:set>
                                      <p:cBhvr>
                                        <p:cTn id="159" dur="1" fill="hold">
                                          <p:stCondLst>
                                            <p:cond delay="499"/>
                                          </p:stCondLst>
                                        </p:cTn>
                                        <p:tgtEl>
                                          <p:spTgt spid="105"/>
                                        </p:tgtEl>
                                        <p:attrNameLst>
                                          <p:attrName>style.visibility</p:attrName>
                                        </p:attrNameLst>
                                      </p:cBhvr>
                                      <p:to>
                                        <p:strVal val="hidden"/>
                                      </p:to>
                                    </p:set>
                                  </p:childTnLst>
                                </p:cTn>
                              </p:par>
                              <p:par>
                                <p:cTn id="160" presetID="3" presetClass="exit" presetSubtype="5" fill="hold" grpId="1" nodeType="withEffect">
                                  <p:stCondLst>
                                    <p:cond delay="0"/>
                                  </p:stCondLst>
                                  <p:childTnLst>
                                    <p:animEffect transition="out" filter="blinds(vertical)">
                                      <p:cBhvr>
                                        <p:cTn id="161" dur="500"/>
                                        <p:tgtEl>
                                          <p:spTgt spid="104"/>
                                        </p:tgtEl>
                                      </p:cBhvr>
                                    </p:animEffect>
                                    <p:set>
                                      <p:cBhvr>
                                        <p:cTn id="162" dur="1" fill="hold">
                                          <p:stCondLst>
                                            <p:cond delay="499"/>
                                          </p:stCondLst>
                                        </p:cTn>
                                        <p:tgtEl>
                                          <p:spTgt spid="10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0" grpId="0" animBg="1"/>
      <p:bldP spid="119" grpId="0" animBg="1"/>
      <p:bldP spid="23" grpId="0"/>
      <p:bldP spid="24" grpId="0"/>
      <p:bldP spid="25" grpId="0" animBg="1"/>
      <p:bldP spid="26" grpId="0" animBg="1"/>
      <p:bldP spid="27" grpId="0"/>
      <p:bldP spid="28" grpId="0"/>
      <p:bldP spid="29" grpId="0"/>
      <p:bldP spid="30" grpId="0" animBg="1"/>
      <p:bldP spid="52" grpId="0" animBg="1"/>
      <p:bldP spid="77" grpId="0" animBg="1"/>
      <p:bldP spid="78" grpId="0" animBg="1"/>
      <p:bldP spid="80" grpId="0" animBg="1"/>
      <p:bldP spid="80" grpId="1" animBg="1"/>
      <p:bldP spid="81" grpId="0" animBg="1"/>
      <p:bldP spid="82" grpId="0" animBg="1"/>
      <p:bldP spid="83" grpId="0" animBg="1"/>
      <p:bldP spid="83" grpId="1" animBg="1"/>
      <p:bldP spid="84" grpId="0" animBg="1"/>
      <p:bldP spid="84" grpId="1" animBg="1"/>
      <p:bldP spid="85" grpId="0" animBg="1"/>
      <p:bldP spid="85" grpId="1" animBg="1"/>
      <p:bldP spid="86" grpId="0" animBg="1"/>
      <p:bldP spid="86" grpId="1" animBg="1"/>
      <p:bldP spid="87" grpId="0" animBg="1"/>
      <p:bldP spid="87" grpId="1" animBg="1"/>
      <p:bldP spid="74" grpId="0"/>
      <p:bldP spid="98" grpId="0" animBg="1"/>
      <p:bldP spid="99" grpId="0" animBg="1"/>
      <p:bldP spid="100" grpId="0" animBg="1"/>
      <p:bldP spid="100" grpId="1" animBg="1"/>
      <p:bldP spid="101" grpId="0" animBg="1"/>
      <p:bldP spid="101" grpId="1" animBg="1"/>
      <p:bldP spid="102" grpId="0" animBg="1"/>
      <p:bldP spid="103" grpId="0" animBg="1"/>
      <p:bldP spid="104" grpId="0" animBg="1"/>
      <p:bldP spid="104" grpId="1" animBg="1"/>
      <p:bldP spid="105" grpId="0" animBg="1"/>
      <p:bldP spid="105" grpId="1" animBg="1"/>
      <p:bldP spid="106" grpId="0" animBg="1"/>
      <p:bldP spid="106" grpId="1" animBg="1"/>
      <p:bldP spid="107" grpId="0" animBg="1"/>
      <p:bldP spid="108" grpId="0" animBg="1"/>
      <p:bldP spid="108" grpId="1" animBg="1"/>
      <p:bldP spid="9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Cloud 3"/>
          <p:cNvSpPr/>
          <p:nvPr/>
        </p:nvSpPr>
        <p:spPr>
          <a:xfrm>
            <a:off x="1524000" y="1124744"/>
            <a:ext cx="6096000" cy="1053255"/>
          </a:xfrm>
          <a:prstGeom prst="cloud">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2000" b="1" dirty="0"/>
              <a:t>      </a:t>
            </a:r>
            <a:r>
              <a:rPr lang="en-US" sz="2400" b="1" dirty="0"/>
              <a:t>INTERNET</a:t>
            </a:r>
          </a:p>
        </p:txBody>
      </p:sp>
      <p:sp>
        <p:nvSpPr>
          <p:cNvPr id="124" name="Rounded Rectangle 120"/>
          <p:cNvSpPr/>
          <p:nvPr/>
        </p:nvSpPr>
        <p:spPr>
          <a:xfrm>
            <a:off x="228600" y="5419354"/>
            <a:ext cx="8686800" cy="1033982"/>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1100" dirty="0"/>
          </a:p>
          <a:p>
            <a:pPr algn="ctr"/>
            <a:endParaRPr lang="en-US" sz="1200" dirty="0"/>
          </a:p>
          <a:p>
            <a:pPr algn="ctr"/>
            <a:endParaRPr lang="en-US" sz="1200" dirty="0"/>
          </a:p>
          <a:p>
            <a:pPr algn="ctr"/>
            <a:endParaRPr lang="en-US" sz="1200" dirty="0"/>
          </a:p>
          <a:p>
            <a:r>
              <a:rPr lang="en-US" sz="2400" b="1" dirty="0"/>
              <a:t>Servers</a:t>
            </a:r>
          </a:p>
        </p:txBody>
      </p:sp>
      <p:sp>
        <p:nvSpPr>
          <p:cNvPr id="123" name="Rounded Rectangle 534"/>
          <p:cNvSpPr/>
          <p:nvPr/>
        </p:nvSpPr>
        <p:spPr>
          <a:xfrm>
            <a:off x="228600" y="2445776"/>
            <a:ext cx="8686800" cy="2886706"/>
          </a:xfrm>
          <a:prstGeom prst="roundRect">
            <a:avLst>
              <a:gd name="adj" fmla="val 9902"/>
            </a:avLst>
          </a:prstGeom>
        </p:spPr>
        <p:style>
          <a:lnRef idx="1">
            <a:schemeClr val="dk1"/>
          </a:lnRef>
          <a:fillRef idx="2">
            <a:schemeClr val="dk1"/>
          </a:fillRef>
          <a:effectRef idx="1">
            <a:schemeClr val="dk1"/>
          </a:effectRef>
          <a:fontRef idx="minor">
            <a:schemeClr val="dk1"/>
          </a:fontRef>
        </p:style>
        <p:txBody>
          <a:bodyPr rtlCol="0" anchor="ctr"/>
          <a:lstStyle/>
          <a:p>
            <a:endParaRPr lang="en-US" b="1" dirty="0"/>
          </a:p>
          <a:p>
            <a:endParaRPr lang="en-US" b="1" dirty="0"/>
          </a:p>
          <a:p>
            <a:endParaRPr lang="en-US" b="1" dirty="0"/>
          </a:p>
          <a:p>
            <a:endParaRPr lang="en-US" b="1" dirty="0"/>
          </a:p>
          <a:p>
            <a:endParaRPr lang="en-US" b="1" dirty="0"/>
          </a:p>
          <a:p>
            <a:endParaRPr lang="en-US" b="1" dirty="0"/>
          </a:p>
          <a:p>
            <a:r>
              <a:rPr lang="en-US" sz="2400" b="1" dirty="0"/>
              <a:t>Fabric</a:t>
            </a:r>
          </a:p>
          <a:p>
            <a:endParaRPr lang="en-US" sz="1200" dirty="0"/>
          </a:p>
          <a:p>
            <a:endParaRPr lang="en-US" sz="1200" dirty="0"/>
          </a:p>
          <a:p>
            <a:endParaRPr lang="en-US" sz="1200" dirty="0"/>
          </a:p>
          <a:p>
            <a:endParaRPr lang="en-US" sz="1200" dirty="0"/>
          </a:p>
          <a:p>
            <a:endParaRPr lang="en-US" sz="1200" dirty="0"/>
          </a:p>
          <a:p>
            <a:endParaRPr lang="en-US" sz="1200" dirty="0"/>
          </a:p>
          <a:p>
            <a:endParaRPr lang="en-US" sz="1200" dirty="0"/>
          </a:p>
          <a:p>
            <a:endParaRPr lang="en-US" sz="1200" dirty="0"/>
          </a:p>
          <a:p>
            <a:endParaRPr lang="en-US" sz="1200" dirty="0"/>
          </a:p>
          <a:p>
            <a:endParaRPr lang="en-US" sz="1200" dirty="0"/>
          </a:p>
          <a:p>
            <a:endParaRPr lang="en-US" sz="1200" dirty="0"/>
          </a:p>
          <a:p>
            <a:endParaRPr lang="en-US" sz="1200" dirty="0"/>
          </a:p>
          <a:p>
            <a:endParaRPr lang="en-US" sz="1200" dirty="0"/>
          </a:p>
        </p:txBody>
      </p:sp>
      <p:grpSp>
        <p:nvGrpSpPr>
          <p:cNvPr id="15" name="Group 6"/>
          <p:cNvGrpSpPr/>
          <p:nvPr/>
        </p:nvGrpSpPr>
        <p:grpSpPr>
          <a:xfrm>
            <a:off x="367583" y="1749887"/>
            <a:ext cx="8359205" cy="4343409"/>
            <a:chOff x="367583" y="1801491"/>
            <a:chExt cx="8359205" cy="4343409"/>
          </a:xfrm>
        </p:grpSpPr>
        <p:grpSp>
          <p:nvGrpSpPr>
            <p:cNvPr id="16" name="Group 182"/>
            <p:cNvGrpSpPr/>
            <p:nvPr/>
          </p:nvGrpSpPr>
          <p:grpSpPr>
            <a:xfrm>
              <a:off x="367583" y="2116456"/>
              <a:ext cx="8359205" cy="4028444"/>
              <a:chOff x="367583" y="2116456"/>
              <a:chExt cx="8359205" cy="4028444"/>
            </a:xfrm>
          </p:grpSpPr>
          <p:cxnSp>
            <p:nvCxnSpPr>
              <p:cNvPr id="30" name="Straight Connector 17"/>
              <p:cNvCxnSpPr/>
              <p:nvPr/>
            </p:nvCxnSpPr>
            <p:spPr>
              <a:xfrm flipH="1" flipV="1">
                <a:off x="3659648" y="2157420"/>
                <a:ext cx="235020" cy="622470"/>
              </a:xfrm>
              <a:prstGeom prst="line">
                <a:avLst/>
              </a:prstGeom>
              <a:ln w="635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18"/>
              <p:cNvCxnSpPr/>
              <p:nvPr/>
            </p:nvCxnSpPr>
            <p:spPr>
              <a:xfrm flipH="1" flipV="1">
                <a:off x="3741581" y="2171074"/>
                <a:ext cx="1338421" cy="690660"/>
              </a:xfrm>
              <a:prstGeom prst="line">
                <a:avLst/>
              </a:prstGeom>
              <a:ln w="635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247"/>
              <p:cNvCxnSpPr>
                <a:stCxn id="76" idx="0"/>
              </p:cNvCxnSpPr>
              <p:nvPr/>
            </p:nvCxnSpPr>
            <p:spPr>
              <a:xfrm flipH="1" flipV="1">
                <a:off x="2438400" y="3048000"/>
                <a:ext cx="584024" cy="923668"/>
              </a:xfrm>
              <a:prstGeom prst="line">
                <a:avLst/>
              </a:prstGeom>
              <a:ln w="254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248"/>
              <p:cNvCxnSpPr>
                <a:stCxn id="77" idx="1"/>
              </p:cNvCxnSpPr>
              <p:nvPr/>
            </p:nvCxnSpPr>
            <p:spPr>
              <a:xfrm flipV="1">
                <a:off x="4030808" y="3076222"/>
                <a:ext cx="2192192" cy="906605"/>
              </a:xfrm>
              <a:prstGeom prst="line">
                <a:avLst/>
              </a:prstGeom>
              <a:ln w="254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249"/>
              <p:cNvCxnSpPr>
                <a:stCxn id="76" idx="7"/>
              </p:cNvCxnSpPr>
              <p:nvPr/>
            </p:nvCxnSpPr>
            <p:spPr>
              <a:xfrm flipV="1">
                <a:off x="3049365" y="3022600"/>
                <a:ext cx="650568" cy="960227"/>
              </a:xfrm>
              <a:prstGeom prst="line">
                <a:avLst/>
              </a:prstGeom>
              <a:ln w="254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250"/>
              <p:cNvCxnSpPr>
                <a:stCxn id="77" idx="0"/>
              </p:cNvCxnSpPr>
              <p:nvPr/>
            </p:nvCxnSpPr>
            <p:spPr>
              <a:xfrm flipV="1">
                <a:off x="4057749" y="3062111"/>
                <a:ext cx="824695" cy="909557"/>
              </a:xfrm>
              <a:prstGeom prst="line">
                <a:avLst/>
              </a:prstGeom>
              <a:ln w="254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251"/>
              <p:cNvCxnSpPr>
                <a:stCxn id="80" idx="0"/>
              </p:cNvCxnSpPr>
              <p:nvPr/>
            </p:nvCxnSpPr>
            <p:spPr>
              <a:xfrm flipH="1" flipV="1">
                <a:off x="2497667" y="3014133"/>
                <a:ext cx="2591682" cy="957535"/>
              </a:xfrm>
              <a:prstGeom prst="line">
                <a:avLst/>
              </a:prstGeom>
              <a:ln w="254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252"/>
              <p:cNvCxnSpPr>
                <a:stCxn id="81" idx="1"/>
              </p:cNvCxnSpPr>
              <p:nvPr/>
            </p:nvCxnSpPr>
            <p:spPr>
              <a:xfrm flipH="1" flipV="1">
                <a:off x="5029200" y="3048000"/>
                <a:ext cx="1064805" cy="934827"/>
              </a:xfrm>
              <a:prstGeom prst="line">
                <a:avLst/>
              </a:prstGeom>
              <a:ln w="254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253"/>
              <p:cNvCxnSpPr>
                <a:stCxn id="80" idx="7"/>
              </p:cNvCxnSpPr>
              <p:nvPr/>
            </p:nvCxnSpPr>
            <p:spPr>
              <a:xfrm flipH="1" flipV="1">
                <a:off x="3793067" y="2988733"/>
                <a:ext cx="1323223" cy="994094"/>
              </a:xfrm>
              <a:prstGeom prst="line">
                <a:avLst/>
              </a:prstGeom>
              <a:ln w="254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254"/>
              <p:cNvCxnSpPr>
                <a:stCxn id="81" idx="0"/>
              </p:cNvCxnSpPr>
              <p:nvPr/>
            </p:nvCxnSpPr>
            <p:spPr>
              <a:xfrm flipV="1">
                <a:off x="6120946" y="2963333"/>
                <a:ext cx="313721" cy="1008335"/>
              </a:xfrm>
              <a:prstGeom prst="line">
                <a:avLst/>
              </a:prstGeom>
              <a:ln w="254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286"/>
              <p:cNvCxnSpPr>
                <a:stCxn id="78" idx="0"/>
                <a:endCxn id="76" idx="4"/>
              </p:cNvCxnSpPr>
              <p:nvPr/>
            </p:nvCxnSpPr>
            <p:spPr>
              <a:xfrm flipV="1">
                <a:off x="3022424" y="4047868"/>
                <a:ext cx="0" cy="837172"/>
              </a:xfrm>
              <a:prstGeom prst="line">
                <a:avLst/>
              </a:prstGeom>
              <a:ln w="254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287"/>
              <p:cNvCxnSpPr>
                <a:stCxn id="79" idx="0"/>
                <a:endCxn id="77" idx="4"/>
              </p:cNvCxnSpPr>
              <p:nvPr/>
            </p:nvCxnSpPr>
            <p:spPr>
              <a:xfrm flipV="1">
                <a:off x="4057749" y="4047868"/>
                <a:ext cx="0" cy="838200"/>
              </a:xfrm>
              <a:prstGeom prst="line">
                <a:avLst/>
              </a:prstGeom>
              <a:ln w="254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301"/>
              <p:cNvCxnSpPr>
                <a:stCxn id="82" idx="0"/>
                <a:endCxn id="80" idx="4"/>
              </p:cNvCxnSpPr>
              <p:nvPr/>
            </p:nvCxnSpPr>
            <p:spPr>
              <a:xfrm flipV="1">
                <a:off x="5089349" y="4047868"/>
                <a:ext cx="0" cy="838641"/>
              </a:xfrm>
              <a:prstGeom prst="line">
                <a:avLst/>
              </a:prstGeom>
              <a:ln w="254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302"/>
              <p:cNvCxnSpPr>
                <a:stCxn id="83" idx="0"/>
                <a:endCxn id="81" idx="4"/>
              </p:cNvCxnSpPr>
              <p:nvPr/>
            </p:nvCxnSpPr>
            <p:spPr>
              <a:xfrm flipV="1">
                <a:off x="6120946" y="4047868"/>
                <a:ext cx="0" cy="837686"/>
              </a:xfrm>
              <a:prstGeom prst="line">
                <a:avLst/>
              </a:prstGeom>
              <a:ln w="254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303"/>
              <p:cNvCxnSpPr>
                <a:stCxn id="86" idx="0"/>
                <a:endCxn id="84" idx="4"/>
              </p:cNvCxnSpPr>
              <p:nvPr/>
            </p:nvCxnSpPr>
            <p:spPr>
              <a:xfrm flipV="1">
                <a:off x="7154245" y="4047868"/>
                <a:ext cx="0" cy="838200"/>
              </a:xfrm>
              <a:prstGeom prst="line">
                <a:avLst/>
              </a:prstGeom>
              <a:ln w="254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304"/>
              <p:cNvCxnSpPr>
                <a:stCxn id="87" idx="0"/>
                <a:endCxn id="85" idx="4"/>
              </p:cNvCxnSpPr>
              <p:nvPr/>
            </p:nvCxnSpPr>
            <p:spPr>
              <a:xfrm flipV="1">
                <a:off x="8199534" y="4047868"/>
                <a:ext cx="722" cy="837172"/>
              </a:xfrm>
              <a:prstGeom prst="line">
                <a:avLst/>
              </a:prstGeom>
              <a:ln w="254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320"/>
              <p:cNvCxnSpPr>
                <a:stCxn id="78" idx="7"/>
              </p:cNvCxnSpPr>
              <p:nvPr/>
            </p:nvCxnSpPr>
            <p:spPr>
              <a:xfrm flipV="1">
                <a:off x="3049365" y="4046841"/>
                <a:ext cx="981443" cy="849358"/>
              </a:xfrm>
              <a:prstGeom prst="line">
                <a:avLst/>
              </a:prstGeom>
              <a:ln w="254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321"/>
              <p:cNvCxnSpPr>
                <a:stCxn id="79" idx="1"/>
                <a:endCxn id="76" idx="5"/>
              </p:cNvCxnSpPr>
              <p:nvPr/>
            </p:nvCxnSpPr>
            <p:spPr>
              <a:xfrm flipH="1" flipV="1">
                <a:off x="3049365" y="4036709"/>
                <a:ext cx="981443" cy="860518"/>
              </a:xfrm>
              <a:prstGeom prst="line">
                <a:avLst/>
              </a:prstGeom>
              <a:ln w="254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322"/>
              <p:cNvCxnSpPr>
                <a:stCxn id="80" idx="5"/>
                <a:endCxn id="83" idx="1"/>
              </p:cNvCxnSpPr>
              <p:nvPr/>
            </p:nvCxnSpPr>
            <p:spPr>
              <a:xfrm>
                <a:off x="5116290" y="4036709"/>
                <a:ext cx="977715" cy="860004"/>
              </a:xfrm>
              <a:prstGeom prst="line">
                <a:avLst/>
              </a:prstGeom>
              <a:ln w="254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323"/>
              <p:cNvCxnSpPr>
                <a:stCxn id="82" idx="7"/>
                <a:endCxn id="81" idx="3"/>
              </p:cNvCxnSpPr>
              <p:nvPr/>
            </p:nvCxnSpPr>
            <p:spPr>
              <a:xfrm flipV="1">
                <a:off x="5116290" y="4036709"/>
                <a:ext cx="977715" cy="860959"/>
              </a:xfrm>
              <a:prstGeom prst="line">
                <a:avLst/>
              </a:prstGeom>
              <a:ln w="254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324"/>
              <p:cNvCxnSpPr>
                <a:stCxn id="84" idx="5"/>
                <a:endCxn id="87" idx="1"/>
              </p:cNvCxnSpPr>
              <p:nvPr/>
            </p:nvCxnSpPr>
            <p:spPr>
              <a:xfrm>
                <a:off x="7181186" y="4036709"/>
                <a:ext cx="991407" cy="859490"/>
              </a:xfrm>
              <a:prstGeom prst="line">
                <a:avLst/>
              </a:prstGeom>
              <a:ln w="254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Straight Connector 325"/>
              <p:cNvCxnSpPr>
                <a:stCxn id="86" idx="7"/>
                <a:endCxn id="85" idx="3"/>
              </p:cNvCxnSpPr>
              <p:nvPr/>
            </p:nvCxnSpPr>
            <p:spPr>
              <a:xfrm flipV="1">
                <a:off x="7181186" y="4036709"/>
                <a:ext cx="992129" cy="860518"/>
              </a:xfrm>
              <a:prstGeom prst="line">
                <a:avLst/>
              </a:prstGeom>
              <a:ln w="254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299"/>
              <p:cNvCxnSpPr>
                <a:stCxn id="73" idx="3"/>
                <a:endCxn id="88" idx="0"/>
              </p:cNvCxnSpPr>
              <p:nvPr/>
            </p:nvCxnSpPr>
            <p:spPr>
              <a:xfrm flipH="1">
                <a:off x="555826" y="4951109"/>
                <a:ext cx="331633" cy="793017"/>
              </a:xfrm>
              <a:prstGeom prst="line">
                <a:avLst/>
              </a:prstGeom>
              <a:ln w="254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305"/>
              <p:cNvCxnSpPr>
                <a:stCxn id="73" idx="5"/>
              </p:cNvCxnSpPr>
              <p:nvPr/>
            </p:nvCxnSpPr>
            <p:spPr>
              <a:xfrm>
                <a:off x="941341" y="4951109"/>
                <a:ext cx="151911" cy="793017"/>
              </a:xfrm>
              <a:prstGeom prst="line">
                <a:avLst/>
              </a:prstGeom>
              <a:ln w="254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Connector 361"/>
              <p:cNvCxnSpPr>
                <a:stCxn id="75" idx="3"/>
                <a:endCxn id="90" idx="0"/>
              </p:cNvCxnSpPr>
              <p:nvPr/>
            </p:nvCxnSpPr>
            <p:spPr>
              <a:xfrm flipH="1">
                <a:off x="1620540" y="4950081"/>
                <a:ext cx="302244" cy="794045"/>
              </a:xfrm>
              <a:prstGeom prst="line">
                <a:avLst/>
              </a:prstGeom>
              <a:ln w="254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364"/>
              <p:cNvCxnSpPr>
                <a:stCxn id="75" idx="5"/>
              </p:cNvCxnSpPr>
              <p:nvPr/>
            </p:nvCxnSpPr>
            <p:spPr>
              <a:xfrm>
                <a:off x="1976666" y="4950081"/>
                <a:ext cx="165229" cy="794045"/>
              </a:xfrm>
              <a:prstGeom prst="line">
                <a:avLst/>
              </a:prstGeom>
              <a:ln w="254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365"/>
              <p:cNvCxnSpPr>
                <a:stCxn id="78" idx="3"/>
                <a:endCxn id="92" idx="0"/>
              </p:cNvCxnSpPr>
              <p:nvPr/>
            </p:nvCxnSpPr>
            <p:spPr>
              <a:xfrm flipH="1">
                <a:off x="2679306" y="4950081"/>
                <a:ext cx="316177" cy="794045"/>
              </a:xfrm>
              <a:prstGeom prst="line">
                <a:avLst/>
              </a:prstGeom>
              <a:ln w="254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366"/>
              <p:cNvCxnSpPr>
                <a:stCxn id="78" idx="5"/>
                <a:endCxn id="93" idx="0"/>
              </p:cNvCxnSpPr>
              <p:nvPr/>
            </p:nvCxnSpPr>
            <p:spPr>
              <a:xfrm>
                <a:off x="3049365" y="4950081"/>
                <a:ext cx="172130" cy="794045"/>
              </a:xfrm>
              <a:prstGeom prst="line">
                <a:avLst/>
              </a:prstGeom>
              <a:ln w="254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367"/>
              <p:cNvCxnSpPr>
                <a:stCxn id="79" idx="3"/>
                <a:endCxn id="94" idx="0"/>
              </p:cNvCxnSpPr>
              <p:nvPr/>
            </p:nvCxnSpPr>
            <p:spPr>
              <a:xfrm flipH="1">
                <a:off x="3744020" y="4951109"/>
                <a:ext cx="286788" cy="793017"/>
              </a:xfrm>
              <a:prstGeom prst="line">
                <a:avLst/>
              </a:prstGeom>
              <a:ln w="254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368"/>
              <p:cNvCxnSpPr>
                <a:stCxn id="79" idx="5"/>
                <a:endCxn id="95" idx="0"/>
              </p:cNvCxnSpPr>
              <p:nvPr/>
            </p:nvCxnSpPr>
            <p:spPr>
              <a:xfrm>
                <a:off x="4084690" y="4951109"/>
                <a:ext cx="186584" cy="793017"/>
              </a:xfrm>
              <a:prstGeom prst="line">
                <a:avLst/>
              </a:prstGeom>
              <a:ln w="254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369"/>
              <p:cNvCxnSpPr>
                <a:stCxn id="82" idx="3"/>
                <a:endCxn id="96" idx="0"/>
              </p:cNvCxnSpPr>
              <p:nvPr/>
            </p:nvCxnSpPr>
            <p:spPr>
              <a:xfrm flipH="1">
                <a:off x="4814045" y="4951550"/>
                <a:ext cx="248363" cy="792576"/>
              </a:xfrm>
              <a:prstGeom prst="line">
                <a:avLst/>
              </a:prstGeom>
              <a:ln w="254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370"/>
              <p:cNvCxnSpPr>
                <a:stCxn id="82" idx="5"/>
                <a:endCxn id="97" idx="0"/>
              </p:cNvCxnSpPr>
              <p:nvPr/>
            </p:nvCxnSpPr>
            <p:spPr>
              <a:xfrm>
                <a:off x="5116290" y="4951550"/>
                <a:ext cx="239944" cy="792576"/>
              </a:xfrm>
              <a:prstGeom prst="line">
                <a:avLst/>
              </a:prstGeom>
              <a:ln w="254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387"/>
              <p:cNvCxnSpPr>
                <a:stCxn id="83" idx="3"/>
                <a:endCxn id="98" idx="0"/>
              </p:cNvCxnSpPr>
              <p:nvPr/>
            </p:nvCxnSpPr>
            <p:spPr>
              <a:xfrm flipH="1">
                <a:off x="5878759" y="4950595"/>
                <a:ext cx="215246" cy="793531"/>
              </a:xfrm>
              <a:prstGeom prst="line">
                <a:avLst/>
              </a:prstGeom>
              <a:ln w="254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388"/>
              <p:cNvCxnSpPr>
                <a:stCxn id="83" idx="5"/>
                <a:endCxn id="99" idx="0"/>
              </p:cNvCxnSpPr>
              <p:nvPr/>
            </p:nvCxnSpPr>
            <p:spPr>
              <a:xfrm>
                <a:off x="6147887" y="4950595"/>
                <a:ext cx="258126" cy="793531"/>
              </a:xfrm>
              <a:prstGeom prst="line">
                <a:avLst/>
              </a:prstGeom>
              <a:ln w="254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Straight Connector 389"/>
              <p:cNvCxnSpPr>
                <a:stCxn id="86" idx="3"/>
                <a:endCxn id="100" idx="0"/>
              </p:cNvCxnSpPr>
              <p:nvPr/>
            </p:nvCxnSpPr>
            <p:spPr>
              <a:xfrm flipH="1">
                <a:off x="6946578" y="4951109"/>
                <a:ext cx="180726" cy="793017"/>
              </a:xfrm>
              <a:prstGeom prst="line">
                <a:avLst/>
              </a:prstGeom>
              <a:ln w="254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Connector 390"/>
              <p:cNvCxnSpPr>
                <a:stCxn id="86" idx="5"/>
                <a:endCxn id="101" idx="0"/>
              </p:cNvCxnSpPr>
              <p:nvPr/>
            </p:nvCxnSpPr>
            <p:spPr>
              <a:xfrm>
                <a:off x="7181186" y="4951109"/>
                <a:ext cx="307581" cy="793017"/>
              </a:xfrm>
              <a:prstGeom prst="line">
                <a:avLst/>
              </a:prstGeom>
              <a:ln w="254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Straight Connector 391"/>
              <p:cNvCxnSpPr>
                <a:stCxn id="87" idx="3"/>
                <a:endCxn id="102" idx="0"/>
              </p:cNvCxnSpPr>
              <p:nvPr/>
            </p:nvCxnSpPr>
            <p:spPr>
              <a:xfrm flipH="1">
                <a:off x="8011292" y="4950081"/>
                <a:ext cx="161301" cy="794045"/>
              </a:xfrm>
              <a:prstGeom prst="line">
                <a:avLst/>
              </a:prstGeom>
              <a:ln w="254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392"/>
              <p:cNvCxnSpPr>
                <a:stCxn id="87" idx="5"/>
                <a:endCxn id="103" idx="0"/>
              </p:cNvCxnSpPr>
              <p:nvPr/>
            </p:nvCxnSpPr>
            <p:spPr>
              <a:xfrm>
                <a:off x="8226475" y="4950081"/>
                <a:ext cx="312071" cy="794045"/>
              </a:xfrm>
              <a:prstGeom prst="line">
                <a:avLst/>
              </a:prstGeom>
              <a:ln w="254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455"/>
              <p:cNvCxnSpPr>
                <a:stCxn id="73" idx="0"/>
                <a:endCxn id="72" idx="4"/>
              </p:cNvCxnSpPr>
              <p:nvPr/>
            </p:nvCxnSpPr>
            <p:spPr>
              <a:xfrm flipV="1">
                <a:off x="914400" y="4046840"/>
                <a:ext cx="0" cy="839228"/>
              </a:xfrm>
              <a:prstGeom prst="line">
                <a:avLst/>
              </a:prstGeom>
              <a:ln w="254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Connector 456"/>
              <p:cNvCxnSpPr>
                <a:stCxn id="75" idx="0"/>
                <a:endCxn id="74" idx="4"/>
              </p:cNvCxnSpPr>
              <p:nvPr/>
            </p:nvCxnSpPr>
            <p:spPr>
              <a:xfrm flipV="1">
                <a:off x="1949725" y="4046840"/>
                <a:ext cx="0" cy="838200"/>
              </a:xfrm>
              <a:prstGeom prst="line">
                <a:avLst/>
              </a:prstGeom>
              <a:ln w="254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Straight Connector 457"/>
              <p:cNvCxnSpPr>
                <a:stCxn id="73" idx="7"/>
                <a:endCxn id="74" idx="3"/>
              </p:cNvCxnSpPr>
              <p:nvPr/>
            </p:nvCxnSpPr>
            <p:spPr>
              <a:xfrm flipV="1">
                <a:off x="941341" y="4035681"/>
                <a:ext cx="981443" cy="861546"/>
              </a:xfrm>
              <a:prstGeom prst="line">
                <a:avLst/>
              </a:prstGeom>
              <a:ln w="254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458"/>
              <p:cNvCxnSpPr>
                <a:stCxn id="75" idx="1"/>
                <a:endCxn id="72" idx="5"/>
              </p:cNvCxnSpPr>
              <p:nvPr/>
            </p:nvCxnSpPr>
            <p:spPr>
              <a:xfrm flipH="1" flipV="1">
                <a:off x="941341" y="4035681"/>
                <a:ext cx="981443" cy="860518"/>
              </a:xfrm>
              <a:prstGeom prst="line">
                <a:avLst/>
              </a:prstGeom>
              <a:ln w="25400" cmpd="sng">
                <a:solidFill>
                  <a:schemeClr val="tx1"/>
                </a:solidFill>
              </a:ln>
            </p:spPr>
            <p:style>
              <a:lnRef idx="1">
                <a:schemeClr val="accent1"/>
              </a:lnRef>
              <a:fillRef idx="0">
                <a:schemeClr val="accent1"/>
              </a:fillRef>
              <a:effectRef idx="0">
                <a:schemeClr val="accent1"/>
              </a:effectRef>
              <a:fontRef idx="minor">
                <a:schemeClr val="tx1"/>
              </a:fontRef>
            </p:style>
          </p:cxnSp>
          <p:sp>
            <p:nvSpPr>
              <p:cNvPr id="72" name="Oval 412"/>
              <p:cNvSpPr/>
              <p:nvPr/>
            </p:nvSpPr>
            <p:spPr>
              <a:xfrm>
                <a:off x="876300" y="3970640"/>
                <a:ext cx="76200" cy="762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463"/>
              <p:cNvSpPr/>
              <p:nvPr/>
            </p:nvSpPr>
            <p:spPr>
              <a:xfrm>
                <a:off x="876300" y="4886068"/>
                <a:ext cx="76200" cy="762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464"/>
              <p:cNvSpPr/>
              <p:nvPr/>
            </p:nvSpPr>
            <p:spPr>
              <a:xfrm>
                <a:off x="1911625" y="3970640"/>
                <a:ext cx="76200" cy="762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465"/>
              <p:cNvSpPr/>
              <p:nvPr/>
            </p:nvSpPr>
            <p:spPr>
              <a:xfrm>
                <a:off x="1911625" y="4885040"/>
                <a:ext cx="76200" cy="762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482"/>
              <p:cNvSpPr/>
              <p:nvPr/>
            </p:nvSpPr>
            <p:spPr>
              <a:xfrm>
                <a:off x="2984324" y="3971668"/>
                <a:ext cx="76200" cy="762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483"/>
              <p:cNvSpPr/>
              <p:nvPr/>
            </p:nvSpPr>
            <p:spPr>
              <a:xfrm>
                <a:off x="4019649" y="3971668"/>
                <a:ext cx="76200" cy="762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484"/>
              <p:cNvSpPr/>
              <p:nvPr/>
            </p:nvSpPr>
            <p:spPr>
              <a:xfrm>
                <a:off x="2984324" y="4885040"/>
                <a:ext cx="76200" cy="762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485"/>
              <p:cNvSpPr/>
              <p:nvPr/>
            </p:nvSpPr>
            <p:spPr>
              <a:xfrm>
                <a:off x="4019649" y="4886068"/>
                <a:ext cx="76200" cy="762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501"/>
              <p:cNvSpPr/>
              <p:nvPr/>
            </p:nvSpPr>
            <p:spPr>
              <a:xfrm>
                <a:off x="5051249" y="3971668"/>
                <a:ext cx="76200" cy="762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502"/>
              <p:cNvSpPr/>
              <p:nvPr/>
            </p:nvSpPr>
            <p:spPr>
              <a:xfrm>
                <a:off x="6082846" y="3971668"/>
                <a:ext cx="76200" cy="762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Oval 503"/>
              <p:cNvSpPr/>
              <p:nvPr/>
            </p:nvSpPr>
            <p:spPr>
              <a:xfrm>
                <a:off x="5051249" y="4886509"/>
                <a:ext cx="76200" cy="762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504"/>
              <p:cNvSpPr/>
              <p:nvPr/>
            </p:nvSpPr>
            <p:spPr>
              <a:xfrm>
                <a:off x="6082846" y="4885554"/>
                <a:ext cx="76200" cy="762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526"/>
              <p:cNvSpPr/>
              <p:nvPr/>
            </p:nvSpPr>
            <p:spPr>
              <a:xfrm>
                <a:off x="7116145" y="3971668"/>
                <a:ext cx="76200" cy="762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5" name="Oval 527"/>
              <p:cNvSpPr/>
              <p:nvPr/>
            </p:nvSpPr>
            <p:spPr>
              <a:xfrm>
                <a:off x="8162156" y="3971668"/>
                <a:ext cx="76200" cy="762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Oval 528"/>
              <p:cNvSpPr/>
              <p:nvPr/>
            </p:nvSpPr>
            <p:spPr>
              <a:xfrm>
                <a:off x="7116145" y="4886068"/>
                <a:ext cx="76200" cy="762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7" name="Oval 529"/>
              <p:cNvSpPr/>
              <p:nvPr/>
            </p:nvSpPr>
            <p:spPr>
              <a:xfrm>
                <a:off x="8161434" y="4885040"/>
                <a:ext cx="76200" cy="762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8" name="Picture 341" descr="server-gray.png"/>
              <p:cNvPicPr>
                <a:picLocks noChangeAspect="1"/>
              </p:cNvPicPr>
              <p:nvPr/>
            </p:nvPicPr>
            <p:blipFill>
              <a:blip r:embed="rId3" cstate="print"/>
              <a:stretch>
                <a:fillRect/>
              </a:stretch>
            </p:blipFill>
            <p:spPr>
              <a:xfrm>
                <a:off x="367583" y="5744126"/>
                <a:ext cx="376485" cy="400774"/>
              </a:xfrm>
              <a:prstGeom prst="rect">
                <a:avLst/>
              </a:prstGeom>
            </p:spPr>
          </p:pic>
          <p:pic>
            <p:nvPicPr>
              <p:cNvPr id="89" name="Picture 342" descr="server-gray.png"/>
              <p:cNvPicPr>
                <a:picLocks noChangeAspect="1"/>
              </p:cNvPicPr>
              <p:nvPr/>
            </p:nvPicPr>
            <p:blipFill>
              <a:blip r:embed="rId3" cstate="print"/>
              <a:stretch>
                <a:fillRect/>
              </a:stretch>
            </p:blipFill>
            <p:spPr>
              <a:xfrm>
                <a:off x="909772" y="5744126"/>
                <a:ext cx="376485" cy="400774"/>
              </a:xfrm>
              <a:prstGeom prst="rect">
                <a:avLst/>
              </a:prstGeom>
            </p:spPr>
          </p:pic>
          <p:pic>
            <p:nvPicPr>
              <p:cNvPr id="90" name="Picture 343" descr="server-gray.png"/>
              <p:cNvPicPr>
                <a:picLocks noChangeAspect="1"/>
              </p:cNvPicPr>
              <p:nvPr/>
            </p:nvPicPr>
            <p:blipFill>
              <a:blip r:embed="rId3" cstate="print"/>
              <a:stretch>
                <a:fillRect/>
              </a:stretch>
            </p:blipFill>
            <p:spPr>
              <a:xfrm>
                <a:off x="1432297" y="5744126"/>
                <a:ext cx="376485" cy="400774"/>
              </a:xfrm>
              <a:prstGeom prst="rect">
                <a:avLst/>
              </a:prstGeom>
            </p:spPr>
          </p:pic>
          <p:pic>
            <p:nvPicPr>
              <p:cNvPr id="91" name="Picture 344" descr="server-gray.png"/>
              <p:cNvPicPr>
                <a:picLocks noChangeAspect="1"/>
              </p:cNvPicPr>
              <p:nvPr/>
            </p:nvPicPr>
            <p:blipFill>
              <a:blip r:embed="rId3" cstate="print"/>
              <a:stretch>
                <a:fillRect/>
              </a:stretch>
            </p:blipFill>
            <p:spPr>
              <a:xfrm>
                <a:off x="1959551" y="5744126"/>
                <a:ext cx="376485" cy="400774"/>
              </a:xfrm>
              <a:prstGeom prst="rect">
                <a:avLst/>
              </a:prstGeom>
            </p:spPr>
          </p:pic>
          <p:pic>
            <p:nvPicPr>
              <p:cNvPr id="92" name="Picture 345" descr="server-gray.png"/>
              <p:cNvPicPr>
                <a:picLocks noChangeAspect="1"/>
              </p:cNvPicPr>
              <p:nvPr/>
            </p:nvPicPr>
            <p:blipFill>
              <a:blip r:embed="rId3" cstate="print"/>
              <a:stretch>
                <a:fillRect/>
              </a:stretch>
            </p:blipFill>
            <p:spPr>
              <a:xfrm>
                <a:off x="2491063" y="5744126"/>
                <a:ext cx="376485" cy="400774"/>
              </a:xfrm>
              <a:prstGeom prst="rect">
                <a:avLst/>
              </a:prstGeom>
            </p:spPr>
          </p:pic>
          <p:pic>
            <p:nvPicPr>
              <p:cNvPr id="93" name="Picture 346" descr="server-gray.png"/>
              <p:cNvPicPr>
                <a:picLocks noChangeAspect="1"/>
              </p:cNvPicPr>
              <p:nvPr/>
            </p:nvPicPr>
            <p:blipFill>
              <a:blip r:embed="rId3" cstate="print"/>
              <a:stretch>
                <a:fillRect/>
              </a:stretch>
            </p:blipFill>
            <p:spPr>
              <a:xfrm>
                <a:off x="3033252" y="5744126"/>
                <a:ext cx="376485" cy="400774"/>
              </a:xfrm>
              <a:prstGeom prst="rect">
                <a:avLst/>
              </a:prstGeom>
            </p:spPr>
          </p:pic>
          <p:pic>
            <p:nvPicPr>
              <p:cNvPr id="94" name="Picture 347" descr="server-gray.png"/>
              <p:cNvPicPr>
                <a:picLocks noChangeAspect="1"/>
              </p:cNvPicPr>
              <p:nvPr/>
            </p:nvPicPr>
            <p:blipFill>
              <a:blip r:embed="rId3" cstate="print"/>
              <a:stretch>
                <a:fillRect/>
              </a:stretch>
            </p:blipFill>
            <p:spPr>
              <a:xfrm>
                <a:off x="3555777" y="5744126"/>
                <a:ext cx="376485" cy="400774"/>
              </a:xfrm>
              <a:prstGeom prst="rect">
                <a:avLst/>
              </a:prstGeom>
            </p:spPr>
          </p:pic>
          <p:pic>
            <p:nvPicPr>
              <p:cNvPr id="95" name="Picture 348" descr="server-gray.png"/>
              <p:cNvPicPr>
                <a:picLocks noChangeAspect="1"/>
              </p:cNvPicPr>
              <p:nvPr/>
            </p:nvPicPr>
            <p:blipFill>
              <a:blip r:embed="rId3" cstate="print"/>
              <a:stretch>
                <a:fillRect/>
              </a:stretch>
            </p:blipFill>
            <p:spPr>
              <a:xfrm>
                <a:off x="4083031" y="5744126"/>
                <a:ext cx="376485" cy="400774"/>
              </a:xfrm>
              <a:prstGeom prst="rect">
                <a:avLst/>
              </a:prstGeom>
            </p:spPr>
          </p:pic>
          <p:pic>
            <p:nvPicPr>
              <p:cNvPr id="96" name="Picture 349" descr="server-gray.png"/>
              <p:cNvPicPr>
                <a:picLocks noChangeAspect="1"/>
              </p:cNvPicPr>
              <p:nvPr/>
            </p:nvPicPr>
            <p:blipFill>
              <a:blip r:embed="rId3" cstate="print"/>
              <a:stretch>
                <a:fillRect/>
              </a:stretch>
            </p:blipFill>
            <p:spPr>
              <a:xfrm>
                <a:off x="4625802" y="5744126"/>
                <a:ext cx="376485" cy="400774"/>
              </a:xfrm>
              <a:prstGeom prst="rect">
                <a:avLst/>
              </a:prstGeom>
            </p:spPr>
          </p:pic>
          <p:pic>
            <p:nvPicPr>
              <p:cNvPr id="97" name="Picture 350" descr="server-gray.png"/>
              <p:cNvPicPr>
                <a:picLocks noChangeAspect="1"/>
              </p:cNvPicPr>
              <p:nvPr/>
            </p:nvPicPr>
            <p:blipFill>
              <a:blip r:embed="rId3" cstate="print"/>
              <a:stretch>
                <a:fillRect/>
              </a:stretch>
            </p:blipFill>
            <p:spPr>
              <a:xfrm>
                <a:off x="5167991" y="5744126"/>
                <a:ext cx="376485" cy="400774"/>
              </a:xfrm>
              <a:prstGeom prst="rect">
                <a:avLst/>
              </a:prstGeom>
            </p:spPr>
          </p:pic>
          <p:pic>
            <p:nvPicPr>
              <p:cNvPr id="98" name="Picture 351" descr="server-gray.png"/>
              <p:cNvPicPr>
                <a:picLocks noChangeAspect="1"/>
              </p:cNvPicPr>
              <p:nvPr/>
            </p:nvPicPr>
            <p:blipFill>
              <a:blip r:embed="rId3" cstate="print"/>
              <a:stretch>
                <a:fillRect/>
              </a:stretch>
            </p:blipFill>
            <p:spPr>
              <a:xfrm>
                <a:off x="5690516" y="5744126"/>
                <a:ext cx="376485" cy="400774"/>
              </a:xfrm>
              <a:prstGeom prst="rect">
                <a:avLst/>
              </a:prstGeom>
            </p:spPr>
          </p:pic>
          <p:pic>
            <p:nvPicPr>
              <p:cNvPr id="99" name="Picture 352" descr="server-gray.png"/>
              <p:cNvPicPr>
                <a:picLocks noChangeAspect="1"/>
              </p:cNvPicPr>
              <p:nvPr/>
            </p:nvPicPr>
            <p:blipFill>
              <a:blip r:embed="rId3" cstate="print"/>
              <a:stretch>
                <a:fillRect/>
              </a:stretch>
            </p:blipFill>
            <p:spPr>
              <a:xfrm>
                <a:off x="6217770" y="5744126"/>
                <a:ext cx="376485" cy="400774"/>
              </a:xfrm>
              <a:prstGeom prst="rect">
                <a:avLst/>
              </a:prstGeom>
            </p:spPr>
          </p:pic>
          <p:pic>
            <p:nvPicPr>
              <p:cNvPr id="100" name="Picture 353" descr="server-gray.png"/>
              <p:cNvPicPr>
                <a:picLocks noChangeAspect="1"/>
              </p:cNvPicPr>
              <p:nvPr/>
            </p:nvPicPr>
            <p:blipFill>
              <a:blip r:embed="rId3" cstate="print"/>
              <a:stretch>
                <a:fillRect/>
              </a:stretch>
            </p:blipFill>
            <p:spPr>
              <a:xfrm>
                <a:off x="6758335" y="5744126"/>
                <a:ext cx="376485" cy="400774"/>
              </a:xfrm>
              <a:prstGeom prst="rect">
                <a:avLst/>
              </a:prstGeom>
            </p:spPr>
          </p:pic>
          <p:pic>
            <p:nvPicPr>
              <p:cNvPr id="101" name="Picture 354" descr="server-gray.png"/>
              <p:cNvPicPr>
                <a:picLocks noChangeAspect="1"/>
              </p:cNvPicPr>
              <p:nvPr/>
            </p:nvPicPr>
            <p:blipFill>
              <a:blip r:embed="rId3" cstate="print"/>
              <a:stretch>
                <a:fillRect/>
              </a:stretch>
            </p:blipFill>
            <p:spPr>
              <a:xfrm>
                <a:off x="7300524" y="5744126"/>
                <a:ext cx="376485" cy="400774"/>
              </a:xfrm>
              <a:prstGeom prst="rect">
                <a:avLst/>
              </a:prstGeom>
            </p:spPr>
          </p:pic>
          <p:pic>
            <p:nvPicPr>
              <p:cNvPr id="102" name="Picture 355" descr="server-gray.png"/>
              <p:cNvPicPr>
                <a:picLocks noChangeAspect="1"/>
              </p:cNvPicPr>
              <p:nvPr/>
            </p:nvPicPr>
            <p:blipFill>
              <a:blip r:embed="rId3" cstate="print"/>
              <a:stretch>
                <a:fillRect/>
              </a:stretch>
            </p:blipFill>
            <p:spPr>
              <a:xfrm>
                <a:off x="7823049" y="5744126"/>
                <a:ext cx="376485" cy="400774"/>
              </a:xfrm>
              <a:prstGeom prst="rect">
                <a:avLst/>
              </a:prstGeom>
            </p:spPr>
          </p:pic>
          <p:pic>
            <p:nvPicPr>
              <p:cNvPr id="103" name="Picture 356" descr="server-gray.png"/>
              <p:cNvPicPr>
                <a:picLocks noChangeAspect="1"/>
              </p:cNvPicPr>
              <p:nvPr/>
            </p:nvPicPr>
            <p:blipFill>
              <a:blip r:embed="rId3" cstate="print"/>
              <a:stretch>
                <a:fillRect/>
              </a:stretch>
            </p:blipFill>
            <p:spPr>
              <a:xfrm>
                <a:off x="8350303" y="5744126"/>
                <a:ext cx="376485" cy="400774"/>
              </a:xfrm>
              <a:prstGeom prst="rect">
                <a:avLst/>
              </a:prstGeom>
            </p:spPr>
          </p:pic>
          <p:pic>
            <p:nvPicPr>
              <p:cNvPr id="104" name="Picture 61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8163" y="4743524"/>
                <a:ext cx="752474" cy="361288"/>
              </a:xfrm>
              <a:prstGeom prst="rect">
                <a:avLst/>
              </a:prstGeom>
            </p:spPr>
          </p:pic>
          <p:pic>
            <p:nvPicPr>
              <p:cNvPr id="105" name="Picture 6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73488" y="4743965"/>
                <a:ext cx="752474" cy="361288"/>
              </a:xfrm>
              <a:prstGeom prst="rect">
                <a:avLst/>
              </a:prstGeom>
            </p:spPr>
          </p:pic>
          <p:pic>
            <p:nvPicPr>
              <p:cNvPr id="106" name="Picture 6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646187" y="4742496"/>
                <a:ext cx="752474" cy="361288"/>
              </a:xfrm>
              <a:prstGeom prst="rect">
                <a:avLst/>
              </a:prstGeom>
            </p:spPr>
          </p:pic>
          <p:pic>
            <p:nvPicPr>
              <p:cNvPr id="107" name="Picture 62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681512" y="4743524"/>
                <a:ext cx="752474" cy="361288"/>
              </a:xfrm>
              <a:prstGeom prst="rect">
                <a:avLst/>
              </a:prstGeom>
            </p:spPr>
          </p:pic>
          <p:pic>
            <p:nvPicPr>
              <p:cNvPr id="108" name="Picture 62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13112" y="4743524"/>
                <a:ext cx="752474" cy="361288"/>
              </a:xfrm>
              <a:prstGeom prst="rect">
                <a:avLst/>
              </a:prstGeom>
            </p:spPr>
          </p:pic>
          <p:pic>
            <p:nvPicPr>
              <p:cNvPr id="109" name="Picture 62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44709" y="4743524"/>
                <a:ext cx="752474" cy="361288"/>
              </a:xfrm>
              <a:prstGeom prst="rect">
                <a:avLst/>
              </a:prstGeom>
            </p:spPr>
          </p:pic>
          <p:pic>
            <p:nvPicPr>
              <p:cNvPr id="110" name="Picture 63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78008" y="4743965"/>
                <a:ext cx="752474" cy="361288"/>
              </a:xfrm>
              <a:prstGeom prst="rect">
                <a:avLst/>
              </a:prstGeom>
            </p:spPr>
          </p:pic>
          <p:pic>
            <p:nvPicPr>
              <p:cNvPr id="111" name="Picture 63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823049" y="4743965"/>
                <a:ext cx="752474" cy="361288"/>
              </a:xfrm>
              <a:prstGeom prst="rect">
                <a:avLst/>
              </a:prstGeom>
            </p:spPr>
          </p:pic>
          <p:cxnSp>
            <p:nvCxnSpPr>
              <p:cNvPr id="112" name="Straight Connector 142"/>
              <p:cNvCxnSpPr/>
              <p:nvPr/>
            </p:nvCxnSpPr>
            <p:spPr>
              <a:xfrm flipV="1">
                <a:off x="2565400" y="2171074"/>
                <a:ext cx="1094248" cy="691470"/>
              </a:xfrm>
              <a:prstGeom prst="line">
                <a:avLst/>
              </a:prstGeom>
              <a:ln w="635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Straight Connector 148"/>
              <p:cNvCxnSpPr>
                <a:endCxn id="72" idx="0"/>
              </p:cNvCxnSpPr>
              <p:nvPr/>
            </p:nvCxnSpPr>
            <p:spPr>
              <a:xfrm flipH="1">
                <a:off x="914400" y="2954867"/>
                <a:ext cx="1481667" cy="1015773"/>
              </a:xfrm>
              <a:prstGeom prst="line">
                <a:avLst/>
              </a:prstGeom>
              <a:ln w="254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4" name="Straight Connector 149"/>
              <p:cNvCxnSpPr>
                <a:endCxn id="74" idx="1"/>
              </p:cNvCxnSpPr>
              <p:nvPr/>
            </p:nvCxnSpPr>
            <p:spPr>
              <a:xfrm flipH="1">
                <a:off x="1922784" y="2991556"/>
                <a:ext cx="4342549" cy="990243"/>
              </a:xfrm>
              <a:prstGeom prst="line">
                <a:avLst/>
              </a:prstGeom>
              <a:ln w="254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5" name="Straight Connector 150"/>
              <p:cNvCxnSpPr>
                <a:endCxn id="74" idx="0"/>
              </p:cNvCxnSpPr>
              <p:nvPr/>
            </p:nvCxnSpPr>
            <p:spPr>
              <a:xfrm flipH="1">
                <a:off x="1949725" y="2971800"/>
                <a:ext cx="2927075" cy="998840"/>
              </a:xfrm>
              <a:prstGeom prst="line">
                <a:avLst/>
              </a:prstGeom>
              <a:ln w="254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Straight Connector 151"/>
              <p:cNvCxnSpPr>
                <a:stCxn id="72" idx="7"/>
              </p:cNvCxnSpPr>
              <p:nvPr/>
            </p:nvCxnSpPr>
            <p:spPr>
              <a:xfrm flipV="1">
                <a:off x="941341" y="2980267"/>
                <a:ext cx="2690859" cy="1001532"/>
              </a:xfrm>
              <a:prstGeom prst="line">
                <a:avLst/>
              </a:prstGeom>
              <a:ln w="254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 name="Straight Connector 169"/>
              <p:cNvCxnSpPr/>
              <p:nvPr/>
            </p:nvCxnSpPr>
            <p:spPr>
              <a:xfrm flipH="1" flipV="1">
                <a:off x="3891790" y="2116456"/>
                <a:ext cx="2509010" cy="779144"/>
              </a:xfrm>
              <a:prstGeom prst="line">
                <a:avLst/>
              </a:prstGeom>
              <a:ln w="635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Straight Connector 171"/>
              <p:cNvCxnSpPr>
                <a:stCxn id="84" idx="0"/>
              </p:cNvCxnSpPr>
              <p:nvPr/>
            </p:nvCxnSpPr>
            <p:spPr>
              <a:xfrm flipH="1" flipV="1">
                <a:off x="2633133" y="2971800"/>
                <a:ext cx="4521112" cy="999868"/>
              </a:xfrm>
              <a:prstGeom prst="line">
                <a:avLst/>
              </a:prstGeom>
              <a:ln w="254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9" name="Straight Connector 172"/>
              <p:cNvCxnSpPr>
                <a:stCxn id="85" idx="0"/>
              </p:cNvCxnSpPr>
              <p:nvPr/>
            </p:nvCxnSpPr>
            <p:spPr>
              <a:xfrm flipH="1" flipV="1">
                <a:off x="6491111" y="3005667"/>
                <a:ext cx="1709145" cy="966001"/>
              </a:xfrm>
              <a:prstGeom prst="line">
                <a:avLst/>
              </a:prstGeom>
              <a:ln w="254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Straight Connector 173"/>
              <p:cNvCxnSpPr>
                <a:stCxn id="85" idx="1"/>
              </p:cNvCxnSpPr>
              <p:nvPr/>
            </p:nvCxnSpPr>
            <p:spPr>
              <a:xfrm flipH="1" flipV="1">
                <a:off x="5105400" y="2963333"/>
                <a:ext cx="3067915" cy="1019494"/>
              </a:xfrm>
              <a:prstGeom prst="line">
                <a:avLst/>
              </a:prstGeom>
              <a:ln w="254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9" name="Straight Connector 174"/>
              <p:cNvCxnSpPr>
                <a:stCxn id="84" idx="7"/>
              </p:cNvCxnSpPr>
              <p:nvPr/>
            </p:nvCxnSpPr>
            <p:spPr>
              <a:xfrm flipH="1" flipV="1">
                <a:off x="3886200" y="2971800"/>
                <a:ext cx="3294986" cy="1011027"/>
              </a:xfrm>
              <a:prstGeom prst="line">
                <a:avLst/>
              </a:prstGeom>
              <a:ln w="25400" cmpd="sng">
                <a:solidFill>
                  <a:schemeClr val="tx1"/>
                </a:solidFill>
              </a:ln>
            </p:spPr>
            <p:style>
              <a:lnRef idx="1">
                <a:schemeClr val="accent1"/>
              </a:lnRef>
              <a:fillRef idx="0">
                <a:schemeClr val="accent1"/>
              </a:fillRef>
              <a:effectRef idx="0">
                <a:schemeClr val="accent1"/>
              </a:effectRef>
              <a:fontRef idx="minor">
                <a:schemeClr val="tx1"/>
              </a:fontRef>
            </p:style>
          </p:cxnSp>
          <p:pic>
            <p:nvPicPr>
              <p:cNvPr id="130" name="Picture 19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8163" y="3829124"/>
                <a:ext cx="752474" cy="361288"/>
              </a:xfrm>
              <a:prstGeom prst="rect">
                <a:avLst/>
              </a:prstGeom>
            </p:spPr>
          </p:pic>
          <p:pic>
            <p:nvPicPr>
              <p:cNvPr id="131" name="Picture 19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73488" y="3829124"/>
                <a:ext cx="752474" cy="361288"/>
              </a:xfrm>
              <a:prstGeom prst="rect">
                <a:avLst/>
              </a:prstGeom>
            </p:spPr>
          </p:pic>
          <p:pic>
            <p:nvPicPr>
              <p:cNvPr id="132" name="Picture 19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646187" y="3829124"/>
                <a:ext cx="752474" cy="361288"/>
              </a:xfrm>
              <a:prstGeom prst="rect">
                <a:avLst/>
              </a:prstGeom>
            </p:spPr>
          </p:pic>
          <p:pic>
            <p:nvPicPr>
              <p:cNvPr id="133" name="Picture 19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681512" y="3829124"/>
                <a:ext cx="752474" cy="361288"/>
              </a:xfrm>
              <a:prstGeom prst="rect">
                <a:avLst/>
              </a:prstGeom>
            </p:spPr>
          </p:pic>
          <p:pic>
            <p:nvPicPr>
              <p:cNvPr id="134" name="Picture 19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13112" y="3829124"/>
                <a:ext cx="752474" cy="361288"/>
              </a:xfrm>
              <a:prstGeom prst="rect">
                <a:avLst/>
              </a:prstGeom>
            </p:spPr>
          </p:pic>
          <p:pic>
            <p:nvPicPr>
              <p:cNvPr id="135" name="Picture 19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44709" y="3828096"/>
                <a:ext cx="752474" cy="361288"/>
              </a:xfrm>
              <a:prstGeom prst="rect">
                <a:avLst/>
              </a:prstGeom>
            </p:spPr>
          </p:pic>
          <p:pic>
            <p:nvPicPr>
              <p:cNvPr id="136" name="Picture 19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78008" y="3829124"/>
                <a:ext cx="752474" cy="361288"/>
              </a:xfrm>
              <a:prstGeom prst="rect">
                <a:avLst/>
              </a:prstGeom>
            </p:spPr>
          </p:pic>
          <p:pic>
            <p:nvPicPr>
              <p:cNvPr id="137" name="Picture 19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824019" y="3829124"/>
                <a:ext cx="752474" cy="361288"/>
              </a:xfrm>
              <a:prstGeom prst="rect">
                <a:avLst/>
              </a:prstGeom>
            </p:spPr>
          </p:pic>
        </p:grpSp>
        <p:pic>
          <p:nvPicPr>
            <p:cNvPr id="17" name="Picture 21"/>
            <p:cNvPicPr>
              <a:picLocks noChangeAspect="1"/>
            </p:cNvPicPr>
            <p:nvPr/>
          </p:nvPicPr>
          <p:blipFill>
            <a:blip r:embed="rId5"/>
            <a:stretch>
              <a:fillRect/>
            </a:stretch>
          </p:blipFill>
          <p:spPr>
            <a:xfrm>
              <a:off x="3274308" y="1801491"/>
              <a:ext cx="916692" cy="609600"/>
            </a:xfrm>
            <a:prstGeom prst="rect">
              <a:avLst/>
            </a:prstGeom>
          </p:spPr>
        </p:pic>
        <p:grpSp>
          <p:nvGrpSpPr>
            <p:cNvPr id="18" name="Group 30"/>
            <p:cNvGrpSpPr/>
            <p:nvPr/>
          </p:nvGrpSpPr>
          <p:grpSpPr>
            <a:xfrm>
              <a:off x="2667000" y="2133600"/>
              <a:ext cx="3810000" cy="762000"/>
              <a:chOff x="2667000" y="2133600"/>
              <a:chExt cx="3810000" cy="762000"/>
            </a:xfrm>
          </p:grpSpPr>
          <p:cxnSp>
            <p:nvCxnSpPr>
              <p:cNvPr id="24" name="Straight Connector 132"/>
              <p:cNvCxnSpPr/>
              <p:nvPr/>
            </p:nvCxnSpPr>
            <p:spPr>
              <a:xfrm flipV="1">
                <a:off x="2667000" y="2133600"/>
                <a:ext cx="2362200" cy="762000"/>
              </a:xfrm>
              <a:prstGeom prst="line">
                <a:avLst/>
              </a:prstGeom>
              <a:ln w="635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133"/>
              <p:cNvCxnSpPr/>
              <p:nvPr/>
            </p:nvCxnSpPr>
            <p:spPr>
              <a:xfrm flipV="1">
                <a:off x="3962400" y="2133600"/>
                <a:ext cx="1295400" cy="685800"/>
              </a:xfrm>
              <a:prstGeom prst="line">
                <a:avLst/>
              </a:prstGeom>
              <a:ln w="635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139"/>
              <p:cNvCxnSpPr/>
              <p:nvPr/>
            </p:nvCxnSpPr>
            <p:spPr>
              <a:xfrm flipV="1">
                <a:off x="5105400" y="2133600"/>
                <a:ext cx="228600" cy="685800"/>
              </a:xfrm>
              <a:prstGeom prst="line">
                <a:avLst/>
              </a:prstGeom>
              <a:ln w="635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143"/>
              <p:cNvCxnSpPr/>
              <p:nvPr/>
            </p:nvCxnSpPr>
            <p:spPr>
              <a:xfrm flipH="1" flipV="1">
                <a:off x="5410200" y="2133600"/>
                <a:ext cx="1066800" cy="762000"/>
              </a:xfrm>
              <a:prstGeom prst="line">
                <a:avLst/>
              </a:prstGeom>
              <a:ln w="63500" cmpd="sng">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19" name="Picture 129"/>
            <p:cNvPicPr>
              <a:picLocks noChangeAspect="1"/>
            </p:cNvPicPr>
            <p:nvPr/>
          </p:nvPicPr>
          <p:blipFill>
            <a:blip r:embed="rId5"/>
            <a:stretch>
              <a:fillRect/>
            </a:stretch>
          </p:blipFill>
          <p:spPr>
            <a:xfrm>
              <a:off x="4798308" y="1809750"/>
              <a:ext cx="916692" cy="609600"/>
            </a:xfrm>
            <a:prstGeom prst="rect">
              <a:avLst/>
            </a:prstGeom>
          </p:spPr>
        </p:pic>
        <p:pic>
          <p:nvPicPr>
            <p:cNvPr id="20" name="Picture 1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57726" y="2743200"/>
              <a:ext cx="752474" cy="361288"/>
            </a:xfrm>
            <a:prstGeom prst="rect">
              <a:avLst/>
            </a:prstGeom>
          </p:spPr>
        </p:pic>
        <p:pic>
          <p:nvPicPr>
            <p:cNvPr id="21" name="Picture 13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438526" y="2743200"/>
              <a:ext cx="752474" cy="361288"/>
            </a:xfrm>
            <a:prstGeom prst="rect">
              <a:avLst/>
            </a:prstGeom>
          </p:spPr>
        </p:pic>
        <p:pic>
          <p:nvPicPr>
            <p:cNvPr id="22" name="Picture 1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29326" y="2743200"/>
              <a:ext cx="752474" cy="361288"/>
            </a:xfrm>
            <a:prstGeom prst="rect">
              <a:avLst/>
            </a:prstGeom>
          </p:spPr>
        </p:pic>
        <p:pic>
          <p:nvPicPr>
            <p:cNvPr id="23" name="Picture 13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3126" y="2743200"/>
              <a:ext cx="752474" cy="361288"/>
            </a:xfrm>
            <a:prstGeom prst="rect">
              <a:avLst/>
            </a:prstGeom>
          </p:spPr>
        </p:pic>
      </p:grpSp>
      <p:sp>
        <p:nvSpPr>
          <p:cNvPr id="122" name="标题 1"/>
          <p:cNvSpPr>
            <a:spLocks noGrp="1"/>
          </p:cNvSpPr>
          <p:nvPr>
            <p:ph type="title"/>
          </p:nvPr>
        </p:nvSpPr>
        <p:spPr>
          <a:xfrm>
            <a:off x="457200" y="116632"/>
            <a:ext cx="8229600" cy="1143000"/>
          </a:xfrm>
        </p:spPr>
        <p:txBody>
          <a:bodyPr/>
          <a:lstStyle/>
          <a:p>
            <a:r>
              <a:rPr lang="en-US" altLang="zh-CN" dirty="0">
                <a:solidFill>
                  <a:srgbClr val="0000CC"/>
                </a:solidFill>
                <a:cs typeface="Times New Roman" panose="02020603050405020304" pitchFamily="18" charset="0"/>
              </a:rPr>
              <a:t>Data Center Network (DCN)</a:t>
            </a:r>
            <a:endParaRPr lang="zh-CN" altLang="en-US" dirty="0"/>
          </a:p>
        </p:txBody>
      </p:sp>
      <p:sp>
        <p:nvSpPr>
          <p:cNvPr id="3" name="灯片编号占位符 2"/>
          <p:cNvSpPr>
            <a:spLocks noGrp="1"/>
          </p:cNvSpPr>
          <p:nvPr>
            <p:ph type="sldNum" sz="quarter" idx="12"/>
          </p:nvPr>
        </p:nvSpPr>
        <p:spPr/>
        <p:txBody>
          <a:bodyPr/>
          <a:lstStyle/>
          <a:p>
            <a:fld id="{0C913308-F349-4B6D-A68A-DD1791B4A57B}" type="slidenum">
              <a:rPr lang="zh-CN" altLang="en-US" smtClean="0"/>
              <a:t>3</a:t>
            </a:fld>
            <a:endParaRPr lang="zh-CN" altLang="en-US" dirty="0"/>
          </a:p>
        </p:txBody>
      </p:sp>
    </p:spTree>
    <p:extLst>
      <p:ext uri="{BB962C8B-B14F-4D97-AF65-F5344CB8AC3E}">
        <p14:creationId xmlns:p14="http://schemas.microsoft.com/office/powerpoint/2010/main" val="298235249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srgbClr val="0000CC"/>
                </a:solidFill>
                <a:ea typeface="Corbel" charset="0"/>
                <a:cs typeface="Corbel" charset="0"/>
              </a:rPr>
              <a:t>PIAS in 1</a:t>
            </a:r>
            <a:r>
              <a:rPr lang="en-US" altLang="zh-CN" dirty="0">
                <a:ea typeface="Corbel" charset="0"/>
                <a:cs typeface="Corbel" charset="0"/>
              </a:rPr>
              <a:t> </a:t>
            </a:r>
            <a:r>
              <a:rPr lang="en-US" altLang="zh-CN" dirty="0">
                <a:solidFill>
                  <a:srgbClr val="0000CC"/>
                </a:solidFill>
                <a:ea typeface="Corbel" charset="0"/>
                <a:cs typeface="Corbel" charset="0"/>
              </a:rPr>
              <a:t>Slide</a:t>
            </a:r>
            <a:endParaRPr lang="zh-CN" altLang="en-US" dirty="0">
              <a:solidFill>
                <a:srgbClr val="0000CC"/>
              </a:solidFill>
              <a:ea typeface="Corbel" charset="0"/>
              <a:cs typeface="Corbel" charset="0"/>
            </a:endParaRPr>
          </a:p>
        </p:txBody>
      </p:sp>
      <p:sp>
        <p:nvSpPr>
          <p:cNvPr id="3" name="内容占位符 2"/>
          <p:cNvSpPr>
            <a:spLocks noGrp="1"/>
          </p:cNvSpPr>
          <p:nvPr>
            <p:ph idx="1"/>
          </p:nvPr>
        </p:nvSpPr>
        <p:spPr>
          <a:xfrm>
            <a:off x="457200" y="1600200"/>
            <a:ext cx="8363272" cy="4637112"/>
          </a:xfrm>
        </p:spPr>
        <p:txBody>
          <a:bodyPr>
            <a:normAutofit/>
          </a:bodyPr>
          <a:lstStyle/>
          <a:p>
            <a:r>
              <a:rPr lang="en-US" altLang="zh-CN" dirty="0">
                <a:solidFill>
                  <a:srgbClr val="0000CC"/>
                </a:solidFill>
                <a:ea typeface="Corbel" charset="0"/>
                <a:cs typeface="Corbel" charset="0"/>
              </a:rPr>
              <a:t>PIAS packet tagging</a:t>
            </a:r>
          </a:p>
          <a:p>
            <a:pPr lvl="1"/>
            <a:r>
              <a:rPr lang="en-US" altLang="zh-CN" dirty="0">
                <a:cs typeface="Times New Roman" panose="02020603050405020304" pitchFamily="18" charset="0"/>
              </a:rPr>
              <a:t>Maintain flow states and mark packets with priority</a:t>
            </a:r>
            <a:endParaRPr lang="en-US" altLang="zh-CN" dirty="0">
              <a:solidFill>
                <a:srgbClr val="0000CC"/>
              </a:solidFill>
              <a:cs typeface="Times New Roman" panose="02020603050405020304" pitchFamily="18" charset="0"/>
            </a:endParaRPr>
          </a:p>
          <a:p>
            <a:pPr marL="457200" lvl="1" indent="0">
              <a:buNone/>
            </a:pPr>
            <a:endParaRPr lang="en-US" altLang="zh-CN" dirty="0">
              <a:latin typeface="Corbel" charset="0"/>
              <a:ea typeface="Corbel" charset="0"/>
              <a:cs typeface="Corbel" charset="0"/>
            </a:endParaRPr>
          </a:p>
          <a:p>
            <a:r>
              <a:rPr lang="en-US" altLang="zh-CN" dirty="0">
                <a:solidFill>
                  <a:srgbClr val="0000CC"/>
                </a:solidFill>
                <a:ea typeface="Corbel" charset="0"/>
                <a:cs typeface="Corbel" charset="0"/>
              </a:rPr>
              <a:t>PIAS switch</a:t>
            </a:r>
          </a:p>
          <a:p>
            <a:pPr lvl="1"/>
            <a:r>
              <a:rPr lang="en-US" altLang="zh-CN" dirty="0">
                <a:cs typeface="Times New Roman" panose="02020603050405020304" pitchFamily="18" charset="0"/>
              </a:rPr>
              <a:t>Enable strict priority queueing and ECN</a:t>
            </a:r>
          </a:p>
          <a:p>
            <a:pPr lvl="1"/>
            <a:endParaRPr lang="en-US" altLang="zh-CN" dirty="0">
              <a:cs typeface="Times New Roman" panose="02020603050405020304" pitchFamily="18" charset="0"/>
            </a:endParaRPr>
          </a:p>
          <a:p>
            <a:r>
              <a:rPr lang="en-US" altLang="zh-CN" dirty="0">
                <a:solidFill>
                  <a:srgbClr val="0000CC"/>
                </a:solidFill>
                <a:ea typeface="Corbel" charset="0"/>
                <a:cs typeface="Corbel" charset="0"/>
              </a:rPr>
              <a:t>PIAS rate control</a:t>
            </a:r>
          </a:p>
          <a:p>
            <a:pPr lvl="1"/>
            <a:r>
              <a:rPr lang="en-US" altLang="zh-CN" dirty="0">
                <a:cs typeface="Times New Roman" panose="02020603050405020304" pitchFamily="18" charset="0"/>
              </a:rPr>
              <a:t>Employ Data Center TCP to react to ECN</a:t>
            </a:r>
          </a:p>
        </p:txBody>
      </p:sp>
      <p:sp>
        <p:nvSpPr>
          <p:cNvPr id="5" name="灯片编号占位符 4"/>
          <p:cNvSpPr>
            <a:spLocks noGrp="1"/>
          </p:cNvSpPr>
          <p:nvPr>
            <p:ph type="sldNum" sz="quarter" idx="12"/>
          </p:nvPr>
        </p:nvSpPr>
        <p:spPr/>
        <p:txBody>
          <a:bodyPr/>
          <a:lstStyle/>
          <a:p>
            <a:fld id="{0C913308-F349-4B6D-A68A-DD1791B4A57B}" type="slidenum">
              <a:rPr lang="zh-CN" altLang="en-US" smtClean="0"/>
              <a:t>30</a:t>
            </a:fld>
            <a:endParaRPr lang="zh-CN" altLang="en-US" dirty="0"/>
          </a:p>
        </p:txBody>
      </p:sp>
    </p:spTree>
    <p:extLst>
      <p:ext uri="{BB962C8B-B14F-4D97-AF65-F5344CB8AC3E}">
        <p14:creationId xmlns:p14="http://schemas.microsoft.com/office/powerpoint/2010/main" val="48541862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52120" y="692696"/>
            <a:ext cx="3511062" cy="26299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a:xfrm>
            <a:off x="457200" y="304800"/>
            <a:ext cx="8229600" cy="1143000"/>
          </a:xfrm>
        </p:spPr>
        <p:txBody>
          <a:bodyPr>
            <a:normAutofit/>
          </a:bodyPr>
          <a:lstStyle/>
          <a:p>
            <a:r>
              <a:rPr lang="en-US" dirty="0">
                <a:solidFill>
                  <a:srgbClr val="0000CC"/>
                </a:solidFill>
                <a:latin typeface="+mn-lt"/>
                <a:ea typeface="Corbel" charset="0"/>
                <a:cs typeface="Corbel" charset="0"/>
              </a:rPr>
              <a:t>Prototyping &amp; Evaluation</a:t>
            </a:r>
            <a:endParaRPr lang="en-US" dirty="0">
              <a:latin typeface="+mn-lt"/>
              <a:ea typeface="Corbel" charset="0"/>
              <a:cs typeface="Corbel" charset="0"/>
            </a:endParaRPr>
          </a:p>
        </p:txBody>
      </p:sp>
      <p:sp>
        <p:nvSpPr>
          <p:cNvPr id="3" name="Content Placeholder 2"/>
          <p:cNvSpPr>
            <a:spLocks noGrp="1"/>
          </p:cNvSpPr>
          <p:nvPr>
            <p:ph idx="1"/>
          </p:nvPr>
        </p:nvSpPr>
        <p:spPr>
          <a:xfrm>
            <a:off x="249360" y="1530037"/>
            <a:ext cx="8645525" cy="4997152"/>
          </a:xfrm>
        </p:spPr>
        <p:txBody>
          <a:bodyPr>
            <a:normAutofit fontScale="92500" lnSpcReduction="20000"/>
          </a:bodyPr>
          <a:lstStyle/>
          <a:p>
            <a:r>
              <a:rPr lang="en-US" sz="3500" dirty="0">
                <a:ea typeface="Corbel" charset="0"/>
                <a:cs typeface="Corbel" charset="0"/>
              </a:rPr>
              <a:t>Prototype implementation </a:t>
            </a:r>
          </a:p>
          <a:p>
            <a:pPr lvl="1"/>
            <a:r>
              <a:rPr lang="en-US" sz="3000" dirty="0">
                <a:solidFill>
                  <a:srgbClr val="0000CC"/>
                </a:solidFill>
                <a:ea typeface="Corbel" charset="0"/>
                <a:cs typeface="Corbel" charset="0"/>
                <a:hlinkClick r:id="rId4"/>
              </a:rPr>
              <a:t>http://sing.cse.ust.hk/projects/PIAS</a:t>
            </a:r>
            <a:r>
              <a:rPr lang="en-US" sz="3000" dirty="0">
                <a:solidFill>
                  <a:srgbClr val="0000CC"/>
                </a:solidFill>
                <a:ea typeface="Corbel" charset="0"/>
                <a:cs typeface="Corbel" charset="0"/>
              </a:rPr>
              <a:t> </a:t>
            </a:r>
          </a:p>
          <a:p>
            <a:endParaRPr lang="en-US" dirty="0">
              <a:latin typeface="Corbel" charset="0"/>
              <a:ea typeface="Corbel" charset="0"/>
              <a:cs typeface="Corbel" charset="0"/>
            </a:endParaRPr>
          </a:p>
          <a:p>
            <a:r>
              <a:rPr lang="en-US" sz="3500" dirty="0">
                <a:ea typeface="Corbel" charset="0"/>
                <a:cs typeface="Corbel" charset="0"/>
              </a:rPr>
              <a:t>Testbed experiments and ns-2 simulations</a:t>
            </a:r>
          </a:p>
          <a:p>
            <a:pPr lvl="1"/>
            <a:r>
              <a:rPr lang="en-US" sz="3000" dirty="0">
                <a:ea typeface="Corbel" charset="0"/>
                <a:cs typeface="Corbel" charset="0"/>
              </a:rPr>
              <a:t>1G in </a:t>
            </a:r>
            <a:r>
              <a:rPr lang="en-US" sz="3000" dirty="0" err="1">
                <a:ea typeface="Corbel" charset="0"/>
                <a:cs typeface="Corbel" charset="0"/>
              </a:rPr>
              <a:t>testbed</a:t>
            </a:r>
            <a:r>
              <a:rPr lang="en-US" sz="3000" dirty="0">
                <a:ea typeface="Corbel" charset="0"/>
                <a:cs typeface="Corbel" charset="0"/>
              </a:rPr>
              <a:t> experiments</a:t>
            </a:r>
          </a:p>
          <a:p>
            <a:pPr lvl="1"/>
            <a:r>
              <a:rPr lang="en-US" altLang="zh-CN" sz="3000" dirty="0">
                <a:ea typeface="Corbel" charset="0"/>
                <a:cs typeface="Corbel" charset="0"/>
              </a:rPr>
              <a:t>10G/40G in simulations</a:t>
            </a:r>
          </a:p>
          <a:p>
            <a:pPr lvl="1"/>
            <a:r>
              <a:rPr lang="en-US" altLang="zh-CN" sz="3000" dirty="0">
                <a:ea typeface="Corbel" charset="0"/>
                <a:cs typeface="Corbel" charset="0"/>
              </a:rPr>
              <a:t>Realistic production traffic</a:t>
            </a:r>
          </a:p>
          <a:p>
            <a:pPr marL="457200" lvl="1" indent="0">
              <a:buNone/>
            </a:pPr>
            <a:endParaRPr lang="en-US" dirty="0">
              <a:latin typeface="Corbel" charset="0"/>
              <a:ea typeface="Corbel" charset="0"/>
              <a:cs typeface="Corbel" charset="0"/>
            </a:endParaRPr>
          </a:p>
          <a:p>
            <a:r>
              <a:rPr lang="en-US" sz="3500" dirty="0">
                <a:ea typeface="Corbel" charset="0"/>
                <a:cs typeface="Corbel" charset="0"/>
              </a:rPr>
              <a:t>Schemes compared</a:t>
            </a:r>
          </a:p>
          <a:p>
            <a:pPr lvl="1"/>
            <a:r>
              <a:rPr lang="en-US" sz="3000" dirty="0">
                <a:ea typeface="Corbel" charset="0"/>
                <a:cs typeface="Corbel" charset="0"/>
              </a:rPr>
              <a:t>DCTCP (both testbed and simulation)</a:t>
            </a:r>
          </a:p>
          <a:p>
            <a:pPr lvl="1"/>
            <a:r>
              <a:rPr lang="en-US" sz="3000" dirty="0" err="1">
                <a:ea typeface="Corbel" charset="0"/>
                <a:cs typeface="Corbel" charset="0"/>
              </a:rPr>
              <a:t>pFabric</a:t>
            </a:r>
            <a:r>
              <a:rPr lang="en-US" sz="3000" dirty="0">
                <a:ea typeface="Corbel" charset="0"/>
                <a:cs typeface="Corbel" charset="0"/>
              </a:rPr>
              <a:t> (only simulation)</a:t>
            </a:r>
          </a:p>
          <a:p>
            <a:endParaRPr lang="en-US" dirty="0">
              <a:latin typeface="Corbel" charset="0"/>
              <a:ea typeface="Corbel" charset="0"/>
              <a:cs typeface="Corbel" charset="0"/>
            </a:endParaRPr>
          </a:p>
        </p:txBody>
      </p:sp>
      <p:sp>
        <p:nvSpPr>
          <p:cNvPr id="4" name="AutoShape 2" descr="data:image/jpeg;base64,/9j/4AAQSkZJRgABAQAAAQABAAD/2wCEAAkGBwgHBhAIBwgWExQXGRwaGBcYGB0bHhwdGxwcIB0hHyAkHDQhIR4xISUaJDItMS0tMi8uHCk0PDMvQygtOjcBCgoKDg0OGhAQGzcmHyUvKys3LDcsLCwsLCwsLCwsLywtLCssLSwrLCssLDcsLCwsLDcsLCwsLCwsLCwsLCwsLP/AABEIAMIBAwMBIgACEQEDEQH/xAAcAAEAAwEBAQEBAAAAAAAAAAAABQYHBAMCAQj/xAA7EAACAQMCAwUFAwsFAAAAAAAAAQIDBBEFBhIhMQcTQVFhIjJxgaEUQlIVFiMzYnKCkZKx0XOTwcLx/8QAGQEBAAMBAQAAAAAAAAAAAAAAAAMEBQEC/8QAIxEBAAICAQMEAwAAAAAAAAAAAAECAxEEEiExMjNBYSJCUf/aAAwDAQACEQMRAD8A3EAAAAAAAAAAAAAAAAAAAAAAAAAAAAAAAAAAAAAAAAAAAAAAAAAAAAAAAAAAAAAAAAAAAAAAAAAAAAAAAAAAAAAAAAAAAAAAAAAAAAAAAAAAAAAAAAAAAAAAAAAAAAAAAAAAAAAAAAAAAAAAAAAAAAAAAAA4Na1ex0OwlfalXUIL+bfgorq36A3p3nLe6jY2EeK+vadJec5xj/dmV6xvDXdek42k3Z0H0Uf1sl6y+78unmyAjpdopupUp8cn1lNuTfxyQWzxHhSyc2lZ1Hdscd3bblLhWvW/+9D/ACSttc0Lqn3lrXjOPnFpr+aMMdlaNYdtD+lf4POnp9O2rd/p9WdCf4qcnF/R9DzHI/sI68+PmG+Ay7Qt/wCoaXUjb7lXe0un2iEcSj+/FcmvVc/iaZbXFG6oRuLaqpwkk4yi8pp9Gn5E9bRaOy7jy1yRur1AB6SAAAAAAAAAAAAAAAAAAAAAAAAAAAAAAAAPK5uKVpbTuLmoowgnKUn0SSy2/kYrquq1906p+VLtNUo5VCk/ux/E1+J9f/EXPta1CUNLoaPRlh3E/a/06eHL68PyyUqMVGKjFYSK2e/6wzubmmPwh+gHlGdxc3isdMtJV6z58EfBecm+UV8f+StETPhm1rNp1D1BIVdp7uo0e+enUp/sRq+19fZ+pEW9wq0pU505QnF4nCSxKL9UdtS1fMJL4b072h7NKSxJciU2Prs9uatHTbib+y1pYjl/qqj6fwyf15+eYw8L63jd2k6EvFcvj4ClprOzDlnHbcN3BAbE1eetbWt7us8zxwT8+KD4W/njPzJ80YnbeidxsAAdAAAAAAAAAAAAAAAAAAAAAAAAAAAAAGVdpVR1N60KL6Qt+JfGU5J/RIhCf7T6Lo7stLprlUoyp/OEuL/sQBRzeti8z3ZfNSXBBz8lk0Dss0ylabXhfNZq3DdScvF82or4JeHm2UBpSWGWzsx3Fb21qtt6jVUKkG+5cuSqQk20k/xJtrHl8GeuPMbScGaxedtFM17VtPpW19Z6xRjic59zPH3k03HPww/5ryRpMpRjFyk8JdWZLvrX6G4tZo2mnT46Fu3KVRe7Ko1hKL8Ulnn45fpmxlmOmdr3JmsY52igAUGGuXZDNrTr2hnlG5k1/FGJfiidkNFrQ7m8fSrcTcfglGP91IvZoU9MN/D7cbAAe0oAAAAAAAAAAAAAAAAAAAAAAAAAAAAAqXaZo9XU9uO4tIZq28lVgl4pe+v6cvHi0jN7avC5oRrUnyaybqZHvPbVXbN5PUrCk5Wk3mcUv1Mn1ePwP6dPIr58e+8KHMwTaOuEWct1Yfli9ttJhH2q1RRzjnGPWbXwjlnRTnCpBTpyTT6NFh7MLD7duC41eazGiu5h+/LnN/FLC+EiDFXdlHj4+vJELxurRo6xte40umvehiH70cOGfTKRjuk1I1NPg4w4eWGsYw115G9mMbksPyNvC5tIxxCr+np/xe+v6s/LBPyK9tr3Ox7rFo+HMc1/UqqkqFrDiqVGoU4rq5S5I+7q5pWlLvK0sL6v0RcNibVvYze4NToqNbGLelPP6NP70vFSa8OqT9cKDHSbSpcfDOS30um3NKhomh0NNpvPdxSb85dZP5ybfzJIq350V7XQo6pqFvHEqnAo0+JtRjKSqS5rniEZzwvCJJ6brlHUdXubGjHlSUMT8Jt8Slw+ai0k/UvRMNqJjwlgAdegAAAAAAAAAAAAAAAAAAAAAAAAAAAUG/35q9fVru02tth3kLV8Nao60aeZr3oQTi+Jrn68unTPPcdqcatPTpaLoc7l3kKjhBTUZRnTeHF5WMZzmWeSWcMDRj8nGM4uM45T5NPxKHbdpdC3oXsNzaTUs69rBVJ0nKNTjjJqMXTksKWZOMfLMlz64+bHf2rUb+0huba8rSjdSUKNXvY1MTn7kakVFOLfr08uTwH5rnZtTlVldbaulbyfN0pLNJv08YfLK8kiybM0N7e29SsKkk585VGuac5PL545rol6JFOt+1DVry0r3thsypVo0JzjXqKvFKKg+bgnHM3w+00ksfUuf5zac9pvc0JSdDunV6e1hLOMZxxZ5devieYrETuHiuOtbdUR3TRUt/bWutwxtq+mVYQrUpPnPOOCS9pck8vKi18z1tte3E6lCpe7XxSquKzSuFUnTUukpw4IrhXjwylj1OWpvDVrqpc1tC227i3oTlCVR1lTlOUHip3UOB8SXm2uJ8kdmImNS7asWjUvvbOwbDSK8b6/qu5uF0nJYjB/sR6L4vL8sFvK1om77bW9Zp2VlQfdztIXUajfPE6kocDjjk1jrn0PDWN6R0urqkZWHErKnRqN8eOPveLl7vs4x65z4CIiPBWsVjUJ2lo9jSjRhGlypSnKCbbw5qSk+vPlKS+Z+afoun6d3X2Khwd3CVOCTeOGUoyeVnDeUnl8+b82Vm43zfU7inQo7ZqN3EkrNSqwg6yUZSnOUecqUIxUX7ScnxL2VzOme77zTbO5q7i0CpQdLg4O7kqsKzqS4YRpyxFufFhNNLGcndO6hbQVaz3PqVHVKFjuPQ/svf5VKcayrR40nJwniK4ZYTx1Tw+ZaQ6AAAAAAAAAAAAAAAAAAAAAAAAAADJdG3HQ2BrWsWe4LSspVrqpcW7hTlJVlU5qMWlji6J55ZeM8iraMrvaF3tmrqenVXOMbucqUIOVRRqcXPh65UXxtdUk/I/oMqWubfvr7tB0rW6Cj3VvGuqmXzzUg4xwsc+bAzjdOnalvu61bW9G0yqqX2WnRp95BxlVlCvTqy4Ivm+UZL1eF4nXt/8AMvVNZsLXTdBva1ZSjOpxVK/DbThhpz458PJ+X1bSe0gDNezijWp7B1KFWlJN1rppNNN5jywju2JTp0uyGhT1DT51oqhU46MYZnNcU8xUXjMmuiL4AMjtbjTbS5tafZ/rt06jqUoyspSnUhGlxLvFONRN0eGOeeV0wvAk9B3NYbTsrzSNahUhXjcV5U6apyk60alSU4OlhNSzlL0fXBpIAybbNvdbKu9Ov9dtKkaUtPjbzlCEqndVFWlUSmoptJqWM+awc+v1a+qW+57ylY1YwqW9r3XHBxlOK7xcXC1xLnnk+eMNpZNhAFH3k5abrujbgr0pOhb99GtKMXJwVaklGTSWeFNYb8MkfvHWrbd+3a9PQrSvcU6FShVlOnGUVUjGonONGWU5TUU3y9MPODSABnWhz2bqm4Lano9K7uZwzVVSVW5nToSiuXed7UwpvLSWG/NI0UAAAAAAAAAAAAAAAAAAAAAAAAAAAAAAAAAAAAAAAAAAAAAAAAAAAAAAAAAAAAAAAAAAAAAAAAAAAAAAAAAAAAAAAAAAAAAAAAAAAAAAAAAAAAAAAAAAAAAAAAAAAAAAAAAAAAAAAAAAAAAAAAAAAAAAAAAAAAAAAAAAAAAAAAAAAAAAAAAAAAAAAAAAAAAAAAAAAAP/2Q=="/>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latin typeface="Corbel" charset="0"/>
              <a:ea typeface="Corbel" charset="0"/>
              <a:cs typeface="Corbel" charset="0"/>
            </a:endParaRPr>
          </a:p>
        </p:txBody>
      </p:sp>
      <p:pic>
        <p:nvPicPr>
          <p:cNvPr id="7"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70238" y="3391906"/>
            <a:ext cx="2350234" cy="29937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灯片编号占位符 5"/>
          <p:cNvSpPr>
            <a:spLocks noGrp="1"/>
          </p:cNvSpPr>
          <p:nvPr>
            <p:ph type="sldNum" sz="quarter" idx="12"/>
          </p:nvPr>
        </p:nvSpPr>
        <p:spPr/>
        <p:txBody>
          <a:bodyPr/>
          <a:lstStyle/>
          <a:p>
            <a:fld id="{0C913308-F349-4B6D-A68A-DD1791B4A57B}" type="slidenum">
              <a:rPr lang="zh-CN" altLang="en-US" smtClean="0"/>
              <a:t>31</a:t>
            </a:fld>
            <a:endParaRPr lang="zh-CN" altLang="en-US" dirty="0"/>
          </a:p>
        </p:txBody>
      </p:sp>
    </p:spTree>
    <p:extLst>
      <p:ext uri="{BB962C8B-B14F-4D97-AF65-F5344CB8AC3E}">
        <p14:creationId xmlns:p14="http://schemas.microsoft.com/office/powerpoint/2010/main" val="265833496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solidFill>
                  <a:srgbClr val="0000CC"/>
                </a:solidFill>
                <a:ea typeface="Corbel" charset="0"/>
                <a:cs typeface="Corbel" charset="0"/>
              </a:rPr>
              <a:t>Testbed</a:t>
            </a:r>
            <a:r>
              <a:rPr lang="en-US" dirty="0">
                <a:solidFill>
                  <a:srgbClr val="0000CC"/>
                </a:solidFill>
                <a:ea typeface="Corbel" charset="0"/>
                <a:cs typeface="Corbel" charset="0"/>
              </a:rPr>
              <a:t>: Small Flows (&lt;100KB)</a:t>
            </a:r>
          </a:p>
        </p:txBody>
      </p:sp>
      <p:sp>
        <p:nvSpPr>
          <p:cNvPr id="7" name="TextBox 6"/>
          <p:cNvSpPr txBox="1"/>
          <p:nvPr/>
        </p:nvSpPr>
        <p:spPr>
          <a:xfrm>
            <a:off x="5868144" y="4719935"/>
            <a:ext cx="1872208" cy="461665"/>
          </a:xfrm>
          <a:prstGeom prst="rect">
            <a:avLst/>
          </a:prstGeom>
          <a:noFill/>
        </p:spPr>
        <p:txBody>
          <a:bodyPr wrap="square" rtlCol="0">
            <a:spAutoFit/>
          </a:bodyPr>
          <a:lstStyle/>
          <a:p>
            <a:pPr algn="ctr"/>
            <a:r>
              <a:rPr lang="en-US" altLang="zh-CN" sz="2400" dirty="0">
                <a:latin typeface="Corbel" charset="0"/>
                <a:ea typeface="Corbel" charset="0"/>
                <a:cs typeface="Corbel" charset="0"/>
              </a:rPr>
              <a:t>Data Mining</a:t>
            </a:r>
            <a:endParaRPr lang="zh-CN" altLang="en-US" sz="2400" dirty="0">
              <a:latin typeface="Corbel" charset="0"/>
              <a:ea typeface="Corbel" charset="0"/>
              <a:cs typeface="Corbel" charset="0"/>
            </a:endParaRPr>
          </a:p>
        </p:txBody>
      </p:sp>
      <p:sp>
        <p:nvSpPr>
          <p:cNvPr id="9" name="圆角矩形 8"/>
          <p:cNvSpPr/>
          <p:nvPr/>
        </p:nvSpPr>
        <p:spPr>
          <a:xfrm>
            <a:off x="990600" y="5301208"/>
            <a:ext cx="7120266" cy="1152128"/>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altLang="zh-CN" sz="2800" dirty="0">
                <a:solidFill>
                  <a:schemeClr val="bg1"/>
                </a:solidFill>
                <a:ea typeface="Corbel" charset="0"/>
                <a:cs typeface="Corbel" charset="0"/>
              </a:rPr>
              <a:t>PIAS reduces average FCT of small flows by up to 49% and 34%, compared to DCTCP. </a:t>
            </a:r>
            <a:endParaRPr lang="zh-CN" altLang="en-US" sz="2800" dirty="0">
              <a:solidFill>
                <a:schemeClr val="bg1"/>
              </a:solidFill>
              <a:ea typeface="Corbel" charset="0"/>
              <a:cs typeface="Corbel" charset="0"/>
            </a:endParaRPr>
          </a:p>
        </p:txBody>
      </p:sp>
      <p:sp>
        <p:nvSpPr>
          <p:cNvPr id="13" name="椭圆 12"/>
          <p:cNvSpPr/>
          <p:nvPr/>
        </p:nvSpPr>
        <p:spPr>
          <a:xfrm>
            <a:off x="8242188" y="3657600"/>
            <a:ext cx="597012" cy="381000"/>
          </a:xfrm>
          <a:prstGeom prst="ellipse">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orbel" charset="0"/>
              <a:ea typeface="Corbel" charset="0"/>
              <a:cs typeface="Corbel" charset="0"/>
            </a:endParaRPr>
          </a:p>
        </p:txBody>
      </p:sp>
      <p:cxnSp>
        <p:nvCxnSpPr>
          <p:cNvPr id="14" name="直接箭头连接符 13"/>
          <p:cNvCxnSpPr/>
          <p:nvPr/>
        </p:nvCxnSpPr>
        <p:spPr>
          <a:xfrm>
            <a:off x="8212064" y="3048000"/>
            <a:ext cx="246136" cy="506946"/>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5" name="圆角矩形 14"/>
          <p:cNvSpPr/>
          <p:nvPr/>
        </p:nvSpPr>
        <p:spPr>
          <a:xfrm>
            <a:off x="7620000" y="2514600"/>
            <a:ext cx="1034818" cy="571389"/>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rgbClr val="FF0000"/>
                </a:solidFill>
                <a:latin typeface="Corbel" charset="0"/>
                <a:ea typeface="Corbel" charset="0"/>
                <a:cs typeface="Corbel" charset="0"/>
              </a:rPr>
              <a:t>34%</a:t>
            </a:r>
            <a:endParaRPr lang="zh-CN" altLang="en-US" sz="2400" dirty="0">
              <a:solidFill>
                <a:srgbClr val="FF0000"/>
              </a:solidFill>
              <a:latin typeface="Corbel" charset="0"/>
              <a:ea typeface="Corbel" charset="0"/>
              <a:cs typeface="Corbel" charset="0"/>
            </a:endParaRPr>
          </a:p>
        </p:txBody>
      </p:sp>
      <p:sp>
        <p:nvSpPr>
          <p:cNvPr id="10" name="椭圆 9"/>
          <p:cNvSpPr/>
          <p:nvPr/>
        </p:nvSpPr>
        <p:spPr>
          <a:xfrm>
            <a:off x="3733800" y="3453849"/>
            <a:ext cx="792088" cy="584751"/>
          </a:xfrm>
          <a:prstGeom prst="ellipse">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orbel" charset="0"/>
              <a:ea typeface="Corbel" charset="0"/>
              <a:cs typeface="Corbel" charset="0"/>
            </a:endParaRPr>
          </a:p>
        </p:txBody>
      </p:sp>
      <p:cxnSp>
        <p:nvCxnSpPr>
          <p:cNvPr id="11" name="直接箭头连接符 10"/>
          <p:cNvCxnSpPr>
            <a:endCxn id="10" idx="0"/>
          </p:cNvCxnSpPr>
          <p:nvPr/>
        </p:nvCxnSpPr>
        <p:spPr>
          <a:xfrm>
            <a:off x="3883708" y="2946903"/>
            <a:ext cx="246136" cy="506946"/>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2" name="圆角矩形 11"/>
          <p:cNvSpPr/>
          <p:nvPr/>
        </p:nvSpPr>
        <p:spPr>
          <a:xfrm>
            <a:off x="3232382" y="2348880"/>
            <a:ext cx="1034818" cy="571389"/>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rgbClr val="FF0000"/>
                </a:solidFill>
                <a:latin typeface="Corbel" charset="0"/>
                <a:ea typeface="Corbel" charset="0"/>
                <a:cs typeface="Corbel" charset="0"/>
              </a:rPr>
              <a:t>49%</a:t>
            </a:r>
            <a:endParaRPr lang="zh-CN" altLang="en-US" sz="2400" dirty="0">
              <a:solidFill>
                <a:srgbClr val="FF0000"/>
              </a:solidFill>
              <a:latin typeface="Corbel" charset="0"/>
              <a:ea typeface="Corbel" charset="0"/>
              <a:cs typeface="Corbel" charset="0"/>
            </a:endParaRPr>
          </a:p>
        </p:txBody>
      </p:sp>
      <p:sp>
        <p:nvSpPr>
          <p:cNvPr id="6" name="TextBox 5"/>
          <p:cNvSpPr txBox="1"/>
          <p:nvPr/>
        </p:nvSpPr>
        <p:spPr>
          <a:xfrm>
            <a:off x="1691680" y="4719935"/>
            <a:ext cx="1800200" cy="461665"/>
          </a:xfrm>
          <a:prstGeom prst="rect">
            <a:avLst/>
          </a:prstGeom>
          <a:noFill/>
        </p:spPr>
        <p:txBody>
          <a:bodyPr wrap="square" rtlCol="0">
            <a:spAutoFit/>
          </a:bodyPr>
          <a:lstStyle/>
          <a:p>
            <a:pPr algn="ctr"/>
            <a:r>
              <a:rPr lang="en-US" altLang="zh-CN" sz="2400" dirty="0">
                <a:latin typeface="Corbel" charset="0"/>
                <a:ea typeface="Corbel" charset="0"/>
                <a:cs typeface="Corbel" charset="0"/>
              </a:rPr>
              <a:t>Web Search </a:t>
            </a:r>
            <a:endParaRPr lang="zh-CN" altLang="en-US" sz="2400" dirty="0">
              <a:latin typeface="Corbel" charset="0"/>
              <a:ea typeface="Corbel" charset="0"/>
              <a:cs typeface="Corbel" charset="0"/>
            </a:endParaRPr>
          </a:p>
        </p:txBody>
      </p:sp>
      <p:graphicFrame>
        <p:nvGraphicFramePr>
          <p:cNvPr id="18" name="图表 17"/>
          <p:cNvGraphicFramePr>
            <a:graphicFrameLocks/>
          </p:cNvGraphicFramePr>
          <p:nvPr>
            <p:extLst/>
          </p:nvPr>
        </p:nvGraphicFramePr>
        <p:xfrm>
          <a:off x="104735" y="1751446"/>
          <a:ext cx="4210050" cy="299085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9" name="图表 18"/>
          <p:cNvGraphicFramePr>
            <a:graphicFrameLocks/>
          </p:cNvGraphicFramePr>
          <p:nvPr>
            <p:extLst/>
          </p:nvPr>
        </p:nvGraphicFramePr>
        <p:xfrm>
          <a:off x="4520869" y="1751446"/>
          <a:ext cx="4210050" cy="2990850"/>
        </p:xfrm>
        <a:graphic>
          <a:graphicData uri="http://schemas.openxmlformats.org/drawingml/2006/chart">
            <c:chart xmlns:c="http://schemas.openxmlformats.org/drawingml/2006/chart" xmlns:r="http://schemas.openxmlformats.org/officeDocument/2006/relationships" r:id="rId4"/>
          </a:graphicData>
        </a:graphic>
      </p:graphicFrame>
      <p:sp>
        <p:nvSpPr>
          <p:cNvPr id="4" name="灯片编号占位符 3"/>
          <p:cNvSpPr>
            <a:spLocks noGrp="1"/>
          </p:cNvSpPr>
          <p:nvPr>
            <p:ph type="sldNum" sz="quarter" idx="12"/>
          </p:nvPr>
        </p:nvSpPr>
        <p:spPr/>
        <p:txBody>
          <a:bodyPr/>
          <a:lstStyle/>
          <a:p>
            <a:fld id="{0C913308-F349-4B6D-A68A-DD1791B4A57B}" type="slidenum">
              <a:rPr lang="zh-CN" altLang="en-US" smtClean="0"/>
              <a:t>32</a:t>
            </a:fld>
            <a:endParaRPr lang="zh-CN" altLang="en-US" dirty="0"/>
          </a:p>
        </p:txBody>
      </p:sp>
    </p:spTree>
    <p:extLst>
      <p:ext uri="{BB962C8B-B14F-4D97-AF65-F5344CB8AC3E}">
        <p14:creationId xmlns:p14="http://schemas.microsoft.com/office/powerpoint/2010/main" val="70811628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图表 15"/>
          <p:cNvGraphicFramePr>
            <a:graphicFrameLocks/>
          </p:cNvGraphicFramePr>
          <p:nvPr>
            <p:extLst/>
          </p:nvPr>
        </p:nvGraphicFramePr>
        <p:xfrm>
          <a:off x="4491180" y="1566752"/>
          <a:ext cx="4410075" cy="3086100"/>
        </p:xfrm>
        <a:graphic>
          <a:graphicData uri="http://schemas.openxmlformats.org/drawingml/2006/chart">
            <c:chart xmlns:c="http://schemas.openxmlformats.org/drawingml/2006/chart" xmlns:r="http://schemas.openxmlformats.org/officeDocument/2006/relationships" r:id="rId3"/>
          </a:graphicData>
        </a:graphic>
      </p:graphicFrame>
      <p:sp>
        <p:nvSpPr>
          <p:cNvPr id="2" name="标题 1"/>
          <p:cNvSpPr>
            <a:spLocks noGrp="1"/>
          </p:cNvSpPr>
          <p:nvPr>
            <p:ph type="title"/>
          </p:nvPr>
        </p:nvSpPr>
        <p:spPr/>
        <p:txBody>
          <a:bodyPr/>
          <a:lstStyle/>
          <a:p>
            <a:r>
              <a:rPr lang="en-US" altLang="zh-CN" dirty="0">
                <a:solidFill>
                  <a:srgbClr val="0000CC"/>
                </a:solidFill>
                <a:ea typeface="Corbel" charset="0"/>
                <a:cs typeface="Corbel" charset="0"/>
              </a:rPr>
              <a:t>NS-2: Comparison with </a:t>
            </a:r>
            <a:r>
              <a:rPr lang="en-US" altLang="zh-CN" dirty="0" err="1">
                <a:solidFill>
                  <a:srgbClr val="0000CC"/>
                </a:solidFill>
                <a:ea typeface="Corbel" charset="0"/>
                <a:cs typeface="Corbel" charset="0"/>
              </a:rPr>
              <a:t>pFabric</a:t>
            </a:r>
            <a:endParaRPr lang="zh-CN" altLang="en-US" dirty="0">
              <a:solidFill>
                <a:srgbClr val="0000CC"/>
              </a:solidFill>
              <a:ea typeface="Corbel" charset="0"/>
              <a:cs typeface="Corbel" charset="0"/>
            </a:endParaRPr>
          </a:p>
        </p:txBody>
      </p:sp>
      <p:sp>
        <p:nvSpPr>
          <p:cNvPr id="9" name="圆角矩形 8"/>
          <p:cNvSpPr/>
          <p:nvPr/>
        </p:nvSpPr>
        <p:spPr>
          <a:xfrm>
            <a:off x="816158" y="5229200"/>
            <a:ext cx="7642042" cy="1008112"/>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altLang="zh-CN" sz="2800" dirty="0">
                <a:solidFill>
                  <a:schemeClr val="bg1"/>
                </a:solidFill>
                <a:ea typeface="Corbel" charset="0"/>
                <a:cs typeface="Corbel" charset="0"/>
              </a:rPr>
              <a:t>PIAS only has a 1% performance gap to </a:t>
            </a:r>
            <a:r>
              <a:rPr lang="en-US" altLang="zh-CN" sz="2800" dirty="0" err="1">
                <a:solidFill>
                  <a:schemeClr val="bg1"/>
                </a:solidFill>
                <a:ea typeface="Corbel" charset="0"/>
                <a:cs typeface="Corbel" charset="0"/>
              </a:rPr>
              <a:t>pFabric</a:t>
            </a:r>
            <a:r>
              <a:rPr lang="en-US" altLang="zh-CN" sz="2800" dirty="0">
                <a:solidFill>
                  <a:schemeClr val="bg1"/>
                </a:solidFill>
                <a:ea typeface="Corbel" charset="0"/>
                <a:cs typeface="Corbel" charset="0"/>
              </a:rPr>
              <a:t> for small flows in the data mining workload.</a:t>
            </a:r>
            <a:endParaRPr lang="zh-CN" altLang="en-US" sz="2800" dirty="0">
              <a:solidFill>
                <a:schemeClr val="bg1"/>
              </a:solidFill>
              <a:ea typeface="Corbel" charset="0"/>
              <a:cs typeface="Corbel" charset="0"/>
            </a:endParaRPr>
          </a:p>
        </p:txBody>
      </p:sp>
      <p:sp>
        <p:nvSpPr>
          <p:cNvPr id="11" name="TextBox 10"/>
          <p:cNvSpPr txBox="1"/>
          <p:nvPr/>
        </p:nvSpPr>
        <p:spPr>
          <a:xfrm>
            <a:off x="1691680" y="4695527"/>
            <a:ext cx="1800200" cy="461665"/>
          </a:xfrm>
          <a:prstGeom prst="rect">
            <a:avLst/>
          </a:prstGeom>
          <a:noFill/>
        </p:spPr>
        <p:txBody>
          <a:bodyPr wrap="square" rtlCol="0">
            <a:spAutoFit/>
          </a:bodyPr>
          <a:lstStyle/>
          <a:p>
            <a:pPr algn="ctr"/>
            <a:r>
              <a:rPr lang="en-US" altLang="zh-CN" sz="2400" dirty="0">
                <a:latin typeface="Corbel" charset="0"/>
                <a:ea typeface="Corbel" charset="0"/>
                <a:cs typeface="Corbel" charset="0"/>
              </a:rPr>
              <a:t>Web Search </a:t>
            </a:r>
            <a:endParaRPr lang="zh-CN" altLang="en-US" sz="2400" dirty="0">
              <a:latin typeface="Corbel" charset="0"/>
              <a:ea typeface="Corbel" charset="0"/>
              <a:cs typeface="Corbel" charset="0"/>
            </a:endParaRPr>
          </a:p>
        </p:txBody>
      </p:sp>
      <p:sp>
        <p:nvSpPr>
          <p:cNvPr id="12" name="TextBox 11"/>
          <p:cNvSpPr txBox="1"/>
          <p:nvPr/>
        </p:nvSpPr>
        <p:spPr>
          <a:xfrm>
            <a:off x="5940152" y="4695527"/>
            <a:ext cx="1872208" cy="461665"/>
          </a:xfrm>
          <a:prstGeom prst="rect">
            <a:avLst/>
          </a:prstGeom>
          <a:noFill/>
        </p:spPr>
        <p:txBody>
          <a:bodyPr wrap="square" rtlCol="0">
            <a:spAutoFit/>
          </a:bodyPr>
          <a:lstStyle/>
          <a:p>
            <a:pPr algn="ctr"/>
            <a:r>
              <a:rPr lang="en-US" altLang="zh-CN" sz="2400" dirty="0">
                <a:latin typeface="Corbel" charset="0"/>
                <a:ea typeface="Corbel" charset="0"/>
                <a:cs typeface="Corbel" charset="0"/>
              </a:rPr>
              <a:t>Data Mining</a:t>
            </a:r>
            <a:endParaRPr lang="zh-CN" altLang="en-US" sz="2400" dirty="0">
              <a:latin typeface="Corbel" charset="0"/>
              <a:ea typeface="Corbel" charset="0"/>
              <a:cs typeface="Corbel" charset="0"/>
            </a:endParaRPr>
          </a:p>
        </p:txBody>
      </p:sp>
      <p:sp>
        <p:nvSpPr>
          <p:cNvPr id="13" name="椭圆 12"/>
          <p:cNvSpPr/>
          <p:nvPr/>
        </p:nvSpPr>
        <p:spPr>
          <a:xfrm>
            <a:off x="8515672" y="2759967"/>
            <a:ext cx="304800" cy="516633"/>
          </a:xfrm>
          <a:prstGeom prst="ellipse">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orbel" charset="0"/>
              <a:ea typeface="Corbel" charset="0"/>
              <a:cs typeface="Corbel" charset="0"/>
            </a:endParaRPr>
          </a:p>
        </p:txBody>
      </p:sp>
      <p:graphicFrame>
        <p:nvGraphicFramePr>
          <p:cNvPr id="15" name="图表 14"/>
          <p:cNvGraphicFramePr>
            <a:graphicFrameLocks/>
          </p:cNvGraphicFramePr>
          <p:nvPr>
            <p:extLst/>
          </p:nvPr>
        </p:nvGraphicFramePr>
        <p:xfrm>
          <a:off x="227104" y="1570850"/>
          <a:ext cx="4410075" cy="3086100"/>
        </p:xfrm>
        <a:graphic>
          <a:graphicData uri="http://schemas.openxmlformats.org/drawingml/2006/chart">
            <c:chart xmlns:c="http://schemas.openxmlformats.org/drawingml/2006/chart" xmlns:r="http://schemas.openxmlformats.org/officeDocument/2006/relationships" r:id="rId4"/>
          </a:graphicData>
        </a:graphic>
      </p:graphicFrame>
      <p:sp>
        <p:nvSpPr>
          <p:cNvPr id="4" name="灯片编号占位符 3"/>
          <p:cNvSpPr>
            <a:spLocks noGrp="1"/>
          </p:cNvSpPr>
          <p:nvPr>
            <p:ph type="sldNum" sz="quarter" idx="12"/>
          </p:nvPr>
        </p:nvSpPr>
        <p:spPr/>
        <p:txBody>
          <a:bodyPr/>
          <a:lstStyle/>
          <a:p>
            <a:fld id="{0C913308-F349-4B6D-A68A-DD1791B4A57B}" type="slidenum">
              <a:rPr lang="zh-CN" altLang="en-US" smtClean="0"/>
              <a:t>33</a:t>
            </a:fld>
            <a:endParaRPr lang="zh-CN" altLang="en-US" dirty="0"/>
          </a:p>
        </p:txBody>
      </p:sp>
    </p:spTree>
    <p:extLst>
      <p:ext uri="{BB962C8B-B14F-4D97-AF65-F5344CB8AC3E}">
        <p14:creationId xmlns:p14="http://schemas.microsoft.com/office/powerpoint/2010/main" val="17625369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srgbClr val="0000CC"/>
                </a:solidFill>
                <a:ea typeface="Corbel" charset="0"/>
                <a:cs typeface="Corbel" charset="0"/>
              </a:rPr>
              <a:t>PIAS Recap</a:t>
            </a:r>
            <a:endParaRPr lang="zh-CN" altLang="en-US" dirty="0"/>
          </a:p>
        </p:txBody>
      </p:sp>
      <p:sp>
        <p:nvSpPr>
          <p:cNvPr id="3" name="内容占位符 2"/>
          <p:cNvSpPr>
            <a:spLocks noGrp="1"/>
          </p:cNvSpPr>
          <p:nvPr>
            <p:ph idx="1"/>
          </p:nvPr>
        </p:nvSpPr>
        <p:spPr/>
        <p:txBody>
          <a:bodyPr/>
          <a:lstStyle/>
          <a:p>
            <a:r>
              <a:rPr lang="en-US" altLang="zh-CN" dirty="0">
                <a:cs typeface="Times New Roman" panose="02020603050405020304" pitchFamily="18" charset="0"/>
              </a:rPr>
              <a:t>PIAS: practical and effective</a:t>
            </a:r>
          </a:p>
          <a:p>
            <a:pPr lvl="1"/>
            <a:r>
              <a:rPr lang="en-US" altLang="zh-CN" dirty="0">
                <a:cs typeface="Times New Roman" panose="02020603050405020304" pitchFamily="18" charset="0"/>
              </a:rPr>
              <a:t>Not assume flow information from applications</a:t>
            </a:r>
          </a:p>
          <a:p>
            <a:pPr lvl="1"/>
            <a:endParaRPr lang="en-US" altLang="zh-CN" dirty="0">
              <a:cs typeface="Times New Roman" panose="02020603050405020304" pitchFamily="18" charset="0"/>
            </a:endParaRPr>
          </a:p>
          <a:p>
            <a:pPr lvl="1"/>
            <a:r>
              <a:rPr lang="en-US" altLang="zh-CN" dirty="0">
                <a:cs typeface="Times New Roman" panose="02020603050405020304" pitchFamily="18" charset="0"/>
              </a:rPr>
              <a:t>Enforce Multi-Level Feedback Queue scheduling</a:t>
            </a:r>
          </a:p>
          <a:p>
            <a:pPr lvl="1"/>
            <a:endParaRPr lang="en-US" altLang="zh-CN" dirty="0">
              <a:cs typeface="Times New Roman" panose="02020603050405020304" pitchFamily="18" charset="0"/>
            </a:endParaRPr>
          </a:p>
          <a:p>
            <a:pPr lvl="1"/>
            <a:r>
              <a:rPr lang="en-US" altLang="zh-CN" dirty="0">
                <a:cs typeface="Times New Roman" panose="02020603050405020304" pitchFamily="18" charset="0"/>
              </a:rPr>
              <a:t>Use commodity switches &amp; legacy network stacks</a:t>
            </a:r>
            <a:endParaRPr lang="zh-CN" altLang="en-US" dirty="0"/>
          </a:p>
        </p:txBody>
      </p:sp>
      <p:sp>
        <p:nvSpPr>
          <p:cNvPr id="4" name="圆角矩形 3"/>
          <p:cNvSpPr/>
          <p:nvPr/>
        </p:nvSpPr>
        <p:spPr>
          <a:xfrm>
            <a:off x="1331640" y="2650682"/>
            <a:ext cx="3384376" cy="504056"/>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altLang="zh-CN" sz="2800" dirty="0">
                <a:solidFill>
                  <a:schemeClr val="bg1"/>
                </a:solidFill>
              </a:rPr>
              <a:t>Information-agnostic</a:t>
            </a:r>
            <a:endParaRPr lang="zh-CN" altLang="en-US" sz="2800" dirty="0">
              <a:solidFill>
                <a:schemeClr val="bg1"/>
              </a:solidFill>
            </a:endParaRPr>
          </a:p>
        </p:txBody>
      </p:sp>
      <p:sp>
        <p:nvSpPr>
          <p:cNvPr id="5" name="圆角矩形 4"/>
          <p:cNvSpPr/>
          <p:nvPr/>
        </p:nvSpPr>
        <p:spPr>
          <a:xfrm>
            <a:off x="1312483" y="3717032"/>
            <a:ext cx="3384376" cy="504056"/>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bg1"/>
                </a:solidFill>
              </a:rPr>
              <a:t>FCT minimization</a:t>
            </a:r>
            <a:endParaRPr lang="zh-CN" altLang="en-US" sz="2800" dirty="0">
              <a:solidFill>
                <a:schemeClr val="bg1"/>
              </a:solidFill>
            </a:endParaRPr>
          </a:p>
        </p:txBody>
      </p:sp>
      <p:sp>
        <p:nvSpPr>
          <p:cNvPr id="6" name="圆角矩形 5"/>
          <p:cNvSpPr/>
          <p:nvPr/>
        </p:nvSpPr>
        <p:spPr>
          <a:xfrm>
            <a:off x="1331640" y="4725144"/>
            <a:ext cx="3384376" cy="504056"/>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bg1"/>
                </a:solidFill>
              </a:rPr>
              <a:t>Readily deployable</a:t>
            </a:r>
            <a:endParaRPr lang="zh-CN" altLang="en-US" sz="2800" dirty="0">
              <a:solidFill>
                <a:schemeClr val="bg1"/>
              </a:solidFill>
            </a:endParaRPr>
          </a:p>
        </p:txBody>
      </p:sp>
      <p:sp>
        <p:nvSpPr>
          <p:cNvPr id="8" name="灯片编号占位符 7"/>
          <p:cNvSpPr>
            <a:spLocks noGrp="1"/>
          </p:cNvSpPr>
          <p:nvPr>
            <p:ph type="sldNum" sz="quarter" idx="12"/>
          </p:nvPr>
        </p:nvSpPr>
        <p:spPr/>
        <p:txBody>
          <a:bodyPr/>
          <a:lstStyle/>
          <a:p>
            <a:fld id="{0C913308-F349-4B6D-A68A-DD1791B4A57B}" type="slidenum">
              <a:rPr lang="zh-CN" altLang="en-US" smtClean="0"/>
              <a:t>34</a:t>
            </a:fld>
            <a:endParaRPr lang="zh-CN" altLang="en-US" dirty="0"/>
          </a:p>
        </p:txBody>
      </p:sp>
    </p:spTree>
    <p:extLst>
      <p:ext uri="{BB962C8B-B14F-4D97-AF65-F5344CB8AC3E}">
        <p14:creationId xmlns:p14="http://schemas.microsoft.com/office/powerpoint/2010/main" val="312044389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srgbClr val="0000CC"/>
                </a:solidFill>
                <a:cs typeface="Times New Roman" panose="02020603050405020304" pitchFamily="18" charset="0"/>
              </a:rPr>
              <a:t>Outline</a:t>
            </a:r>
            <a:endParaRPr lang="zh-CN" altLang="en-US"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t>35</a:t>
            </a:fld>
            <a:endParaRPr lang="zh-CN" altLang="en-US" dirty="0"/>
          </a:p>
        </p:txBody>
      </p:sp>
      <p:sp>
        <p:nvSpPr>
          <p:cNvPr id="26" name="TextBox 132"/>
          <p:cNvSpPr txBox="1"/>
          <p:nvPr/>
        </p:nvSpPr>
        <p:spPr>
          <a:xfrm>
            <a:off x="899592" y="2152255"/>
            <a:ext cx="3096344" cy="954107"/>
          </a:xfrm>
          <a:prstGeom prst="rect">
            <a:avLst/>
          </a:prstGeom>
          <a:ln/>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en-US" sz="2800" b="1" dirty="0"/>
              <a:t>Buffer Management</a:t>
            </a:r>
          </a:p>
        </p:txBody>
      </p:sp>
      <p:sp>
        <p:nvSpPr>
          <p:cNvPr id="27" name="TextBox 132"/>
          <p:cNvSpPr txBox="1"/>
          <p:nvPr/>
        </p:nvSpPr>
        <p:spPr>
          <a:xfrm>
            <a:off x="892696" y="3501706"/>
            <a:ext cx="3096344" cy="954107"/>
          </a:xfrm>
          <a:prstGeom prst="rect">
            <a:avLst/>
          </a:prstGeom>
          <a:ln/>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en-US" sz="2800" b="1" dirty="0"/>
              <a:t>Active Queue Management</a:t>
            </a:r>
          </a:p>
        </p:txBody>
      </p:sp>
      <p:sp>
        <p:nvSpPr>
          <p:cNvPr id="28" name="TextBox 132"/>
          <p:cNvSpPr txBox="1"/>
          <p:nvPr/>
        </p:nvSpPr>
        <p:spPr>
          <a:xfrm>
            <a:off x="904176" y="4851157"/>
            <a:ext cx="3096344" cy="954107"/>
          </a:xfrm>
          <a:prstGeom prst="rect">
            <a:avLst/>
          </a:prstGeom>
          <a:ln/>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en-US" sz="2800" b="1" dirty="0"/>
              <a:t>Packet </a:t>
            </a:r>
          </a:p>
          <a:p>
            <a:pPr algn="ctr"/>
            <a:r>
              <a:rPr lang="en-US" sz="2800" b="1" dirty="0"/>
              <a:t>Scheduler</a:t>
            </a:r>
          </a:p>
        </p:txBody>
      </p:sp>
      <p:cxnSp>
        <p:nvCxnSpPr>
          <p:cNvPr id="31" name="直接箭头连接符 30"/>
          <p:cNvCxnSpPr/>
          <p:nvPr/>
        </p:nvCxnSpPr>
        <p:spPr>
          <a:xfrm flipH="1">
            <a:off x="2428096" y="3106362"/>
            <a:ext cx="6896" cy="395344"/>
          </a:xfrm>
          <a:prstGeom prst="straightConnector1">
            <a:avLst/>
          </a:prstGeom>
          <a:ln w="381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36" name="直接箭头连接符 35"/>
          <p:cNvCxnSpPr/>
          <p:nvPr/>
        </p:nvCxnSpPr>
        <p:spPr>
          <a:xfrm flipH="1">
            <a:off x="2421200" y="4475245"/>
            <a:ext cx="6896" cy="395344"/>
          </a:xfrm>
          <a:prstGeom prst="straightConnector1">
            <a:avLst/>
          </a:prstGeom>
          <a:ln w="381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37" name="直接箭头连接符 36"/>
          <p:cNvCxnSpPr/>
          <p:nvPr/>
        </p:nvCxnSpPr>
        <p:spPr>
          <a:xfrm flipH="1">
            <a:off x="2414304" y="5785832"/>
            <a:ext cx="6896" cy="395344"/>
          </a:xfrm>
          <a:prstGeom prst="straightConnector1">
            <a:avLst/>
          </a:prstGeom>
          <a:ln w="381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38" name="直接箭头连接符 37"/>
          <p:cNvCxnSpPr/>
          <p:nvPr/>
        </p:nvCxnSpPr>
        <p:spPr>
          <a:xfrm flipH="1">
            <a:off x="2428096" y="1766627"/>
            <a:ext cx="6896" cy="395344"/>
          </a:xfrm>
          <a:prstGeom prst="straightConnector1">
            <a:avLst/>
          </a:prstGeom>
          <a:ln w="381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sp>
        <p:nvSpPr>
          <p:cNvPr id="39" name="文本框 38"/>
          <p:cNvSpPr txBox="1"/>
          <p:nvPr/>
        </p:nvSpPr>
        <p:spPr>
          <a:xfrm>
            <a:off x="1619672" y="1340768"/>
            <a:ext cx="1728192" cy="523220"/>
          </a:xfrm>
          <a:prstGeom prst="rect">
            <a:avLst/>
          </a:prstGeom>
          <a:noFill/>
        </p:spPr>
        <p:txBody>
          <a:bodyPr wrap="square" rtlCol="0">
            <a:spAutoFit/>
          </a:bodyPr>
          <a:lstStyle/>
          <a:p>
            <a:pPr algn="ctr"/>
            <a:r>
              <a:rPr lang="en-US" altLang="zh-CN" sz="2800" b="1" dirty="0"/>
              <a:t>Packet In</a:t>
            </a:r>
            <a:endParaRPr lang="zh-CN" altLang="en-US" sz="2800" b="1" dirty="0"/>
          </a:p>
        </p:txBody>
      </p:sp>
      <p:sp>
        <p:nvSpPr>
          <p:cNvPr id="40" name="文本框 39"/>
          <p:cNvSpPr txBox="1"/>
          <p:nvPr/>
        </p:nvSpPr>
        <p:spPr>
          <a:xfrm>
            <a:off x="1433344" y="6074132"/>
            <a:ext cx="1914520" cy="523220"/>
          </a:xfrm>
          <a:prstGeom prst="rect">
            <a:avLst/>
          </a:prstGeom>
          <a:noFill/>
        </p:spPr>
        <p:txBody>
          <a:bodyPr wrap="square" rtlCol="0">
            <a:spAutoFit/>
          </a:bodyPr>
          <a:lstStyle/>
          <a:p>
            <a:pPr algn="ctr"/>
            <a:r>
              <a:rPr lang="en-US" altLang="zh-CN" sz="2800" b="1" dirty="0"/>
              <a:t>Packet Out</a:t>
            </a:r>
            <a:endParaRPr lang="zh-CN" altLang="en-US" sz="2800" b="1" dirty="0"/>
          </a:p>
        </p:txBody>
      </p:sp>
      <p:sp>
        <p:nvSpPr>
          <p:cNvPr id="3" name="文本框 2"/>
          <p:cNvSpPr txBox="1"/>
          <p:nvPr/>
        </p:nvSpPr>
        <p:spPr>
          <a:xfrm>
            <a:off x="457200" y="3363957"/>
            <a:ext cx="3970784" cy="2585323"/>
          </a:xfrm>
          <a:prstGeom prst="rect">
            <a:avLst/>
          </a:prstGeom>
          <a:noFill/>
          <a:ln w="38100">
            <a:solidFill>
              <a:srgbClr val="FF0000"/>
            </a:solidFill>
            <a:prstDash val="sysDash"/>
          </a:ln>
        </p:spPr>
        <p:txBody>
          <a:bodyPr wrap="square" rtlCol="0">
            <a:spAutoFit/>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p:txBody>
      </p:sp>
      <p:sp>
        <p:nvSpPr>
          <p:cNvPr id="19" name="文本框 18"/>
          <p:cNvSpPr txBox="1"/>
          <p:nvPr/>
        </p:nvSpPr>
        <p:spPr>
          <a:xfrm>
            <a:off x="5177800" y="4870589"/>
            <a:ext cx="4146728" cy="523220"/>
          </a:xfrm>
          <a:prstGeom prst="rect">
            <a:avLst/>
          </a:prstGeom>
          <a:noFill/>
        </p:spPr>
        <p:txBody>
          <a:bodyPr wrap="square" rtlCol="0">
            <a:spAutoFit/>
          </a:bodyPr>
          <a:lstStyle/>
          <a:p>
            <a:r>
              <a:rPr lang="en-US" altLang="zh-CN" sz="2800" dirty="0">
                <a:solidFill>
                  <a:srgbClr val="0000CC"/>
                </a:solidFill>
                <a:cs typeface="Times New Roman" panose="02020603050405020304" pitchFamily="18" charset="0"/>
              </a:rPr>
              <a:t>NSDI’16, CoNEXT’16</a:t>
            </a:r>
            <a:endParaRPr lang="zh-CN" altLang="en-US" sz="2800" dirty="0">
              <a:solidFill>
                <a:srgbClr val="0000CC"/>
              </a:solidFill>
            </a:endParaRPr>
          </a:p>
        </p:txBody>
      </p:sp>
      <p:sp>
        <p:nvSpPr>
          <p:cNvPr id="16" name="文本框 15"/>
          <p:cNvSpPr txBox="1"/>
          <p:nvPr/>
        </p:nvSpPr>
        <p:spPr>
          <a:xfrm>
            <a:off x="4830296" y="3206586"/>
            <a:ext cx="3960440" cy="1446550"/>
          </a:xfrm>
          <a:prstGeom prst="rect">
            <a:avLst/>
          </a:prstGeom>
          <a:noFill/>
        </p:spPr>
        <p:txBody>
          <a:bodyPr wrap="square" rtlCol="0">
            <a:spAutoFit/>
          </a:bodyPr>
          <a:lstStyle/>
          <a:p>
            <a:r>
              <a:rPr lang="en-US" altLang="zh-CN" sz="3200" b="1" dirty="0">
                <a:solidFill>
                  <a:srgbClr val="0000CC"/>
                </a:solidFill>
                <a:cs typeface="Times New Roman" panose="02020603050405020304" pitchFamily="18" charset="0"/>
              </a:rPr>
              <a:t>MQ-ECN (&amp; TCN)</a:t>
            </a:r>
            <a:r>
              <a:rPr lang="en-US" altLang="zh-CN" sz="2800" dirty="0"/>
              <a:t>: enable ECN marking over packet schedulers</a:t>
            </a:r>
            <a:endParaRPr lang="zh-CN" altLang="en-US" sz="2800" dirty="0"/>
          </a:p>
        </p:txBody>
      </p:sp>
    </p:spTree>
    <p:extLst>
      <p:ext uri="{BB962C8B-B14F-4D97-AF65-F5344CB8AC3E}">
        <p14:creationId xmlns:p14="http://schemas.microsoft.com/office/powerpoint/2010/main" val="58007443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srgbClr val="0000CC"/>
                </a:solidFill>
                <a:cs typeface="Times New Roman" panose="02020603050405020304" pitchFamily="18" charset="0"/>
              </a:rPr>
              <a:t>Background</a:t>
            </a:r>
            <a:endParaRPr lang="zh-CN" altLang="en-US" dirty="0"/>
          </a:p>
        </p:txBody>
      </p:sp>
      <p:sp>
        <p:nvSpPr>
          <p:cNvPr id="3" name="内容占位符 2"/>
          <p:cNvSpPr>
            <a:spLocks noGrp="1"/>
          </p:cNvSpPr>
          <p:nvPr>
            <p:ph idx="1"/>
          </p:nvPr>
        </p:nvSpPr>
        <p:spPr/>
        <p:txBody>
          <a:bodyPr/>
          <a:lstStyle/>
          <a:p>
            <a:r>
              <a:rPr lang="en-US" altLang="zh-CN" dirty="0"/>
              <a:t>Data Centers </a:t>
            </a:r>
          </a:p>
          <a:p>
            <a:pPr lvl="1"/>
            <a:r>
              <a:rPr lang="en-US" altLang="zh-CN" dirty="0"/>
              <a:t>Many services with diverse network requirements</a:t>
            </a:r>
            <a:endParaRPr lang="zh-CN" altLang="en-US" dirty="0"/>
          </a:p>
        </p:txBody>
      </p:sp>
      <p:pic>
        <p:nvPicPr>
          <p:cNvPr id="5" name="Picture 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5789" y="3870015"/>
            <a:ext cx="1619947" cy="15395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AutoShape 2" descr="Image result for hadoo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11760" y="3812733"/>
            <a:ext cx="2153964" cy="17134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AutoShape 6" descr="Image result for redis"/>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031"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44008" y="3717032"/>
            <a:ext cx="2016224" cy="17022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AutoShape 9" descr="Image result for sql azure icon"/>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034" name="Picture 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64288" y="3812733"/>
            <a:ext cx="1596813" cy="15968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灯片编号占位符 3"/>
          <p:cNvSpPr>
            <a:spLocks noGrp="1"/>
          </p:cNvSpPr>
          <p:nvPr>
            <p:ph type="sldNum" sz="quarter" idx="12"/>
          </p:nvPr>
        </p:nvSpPr>
        <p:spPr/>
        <p:txBody>
          <a:bodyPr/>
          <a:lstStyle/>
          <a:p>
            <a:fld id="{0C913308-F349-4B6D-A68A-DD1791B4A57B}" type="slidenum">
              <a:rPr lang="zh-CN" altLang="en-US" smtClean="0"/>
              <a:t>36</a:t>
            </a:fld>
            <a:endParaRPr lang="zh-CN" altLang="en-US"/>
          </a:p>
        </p:txBody>
      </p:sp>
    </p:spTree>
    <p:extLst>
      <p:ext uri="{BB962C8B-B14F-4D97-AF65-F5344CB8AC3E}">
        <p14:creationId xmlns:p14="http://schemas.microsoft.com/office/powerpoint/2010/main" val="157051583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srgbClr val="0000CC"/>
                </a:solidFill>
                <a:cs typeface="Times New Roman" panose="02020603050405020304" pitchFamily="18" charset="0"/>
              </a:rPr>
              <a:t>Background</a:t>
            </a:r>
            <a:endParaRPr lang="zh-CN" altLang="en-US" dirty="0"/>
          </a:p>
        </p:txBody>
      </p:sp>
      <p:sp>
        <p:nvSpPr>
          <p:cNvPr id="3" name="内容占位符 2"/>
          <p:cNvSpPr>
            <a:spLocks noGrp="1"/>
          </p:cNvSpPr>
          <p:nvPr>
            <p:ph idx="1"/>
          </p:nvPr>
        </p:nvSpPr>
        <p:spPr/>
        <p:txBody>
          <a:bodyPr/>
          <a:lstStyle/>
          <a:p>
            <a:r>
              <a:rPr lang="en-US" altLang="zh-CN" dirty="0"/>
              <a:t>Data Centers </a:t>
            </a:r>
          </a:p>
          <a:p>
            <a:pPr lvl="1"/>
            <a:r>
              <a:rPr lang="en-US" altLang="zh-CN" dirty="0"/>
              <a:t>Many services with diverse network requirements</a:t>
            </a:r>
          </a:p>
          <a:p>
            <a:r>
              <a:rPr lang="en-US" altLang="zh-CN" dirty="0"/>
              <a:t>ECN-based Transports </a:t>
            </a:r>
          </a:p>
        </p:txBody>
      </p:sp>
      <p:sp>
        <p:nvSpPr>
          <p:cNvPr id="6" name="AutoShape 2" descr="Image result for hadoo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 name="AutoShape 6" descr="Image result for redis"/>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 name="AutoShape 9" descr="Image result for sql azure icon"/>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 name="AutoShape 4" descr="Image result for data centers"/>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useBgFill="1">
        <p:nvSpPr>
          <p:cNvPr id="10" name="Rounded Rectangle 51"/>
          <p:cNvSpPr/>
          <p:nvPr/>
        </p:nvSpPr>
        <p:spPr>
          <a:xfrm>
            <a:off x="1115616" y="3933056"/>
            <a:ext cx="6912768" cy="1114165"/>
          </a:xfrm>
          <a:prstGeom prst="roundRect">
            <a:avLst/>
          </a:prstGeom>
          <a:ln w="63500" cap="flat" cmpd="sng" algn="ctr">
            <a:noFill/>
            <a:prstDash val="solid"/>
          </a:ln>
          <a:effectLst>
            <a:innerShdw blurRad="215900">
              <a:prstClr val="black"/>
            </a:innerShdw>
          </a:effectLst>
          <a:scene3d>
            <a:camera prst="orthographicFront">
              <a:rot lat="0" lon="0" rev="0"/>
            </a:camera>
            <a:lightRig rig="threePt" dir="tl"/>
          </a:scene3d>
          <a:sp3d prstMaterial="metal"/>
        </p:spPr>
        <p:txBody>
          <a:bodyPr wrap="square" anchor="ctr">
            <a:noAutofit/>
          </a:bodyPr>
          <a:lstStyle/>
          <a:p>
            <a:pPr marL="0" lvl="1" algn="ctr"/>
            <a:r>
              <a:rPr lang="en-US" altLang="zh-CN" sz="3200" dirty="0"/>
              <a:t>ECN = Explicit Congestion Notification</a:t>
            </a:r>
            <a:endParaRPr lang="zh-CN" altLang="en-US" sz="3200" dirty="0"/>
          </a:p>
        </p:txBody>
      </p:sp>
      <p:sp>
        <p:nvSpPr>
          <p:cNvPr id="5" name="灯片编号占位符 4"/>
          <p:cNvSpPr>
            <a:spLocks noGrp="1"/>
          </p:cNvSpPr>
          <p:nvPr>
            <p:ph type="sldNum" sz="quarter" idx="12"/>
          </p:nvPr>
        </p:nvSpPr>
        <p:spPr/>
        <p:txBody>
          <a:bodyPr/>
          <a:lstStyle/>
          <a:p>
            <a:fld id="{0C913308-F349-4B6D-A68A-DD1791B4A57B}" type="slidenum">
              <a:rPr lang="zh-CN" altLang="en-US" smtClean="0"/>
              <a:t>37</a:t>
            </a:fld>
            <a:endParaRPr lang="zh-CN" altLang="en-US"/>
          </a:p>
        </p:txBody>
      </p:sp>
    </p:spTree>
    <p:extLst>
      <p:ext uri="{BB962C8B-B14F-4D97-AF65-F5344CB8AC3E}">
        <p14:creationId xmlns:p14="http://schemas.microsoft.com/office/powerpoint/2010/main" val="28007597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srgbClr val="0000CC"/>
                </a:solidFill>
                <a:cs typeface="Times New Roman" panose="02020603050405020304" pitchFamily="18" charset="0"/>
              </a:rPr>
              <a:t>Background</a:t>
            </a:r>
            <a:endParaRPr lang="zh-CN" altLang="en-US" dirty="0"/>
          </a:p>
        </p:txBody>
      </p:sp>
      <p:sp>
        <p:nvSpPr>
          <p:cNvPr id="3" name="内容占位符 2"/>
          <p:cNvSpPr>
            <a:spLocks noGrp="1"/>
          </p:cNvSpPr>
          <p:nvPr>
            <p:ph idx="1"/>
          </p:nvPr>
        </p:nvSpPr>
        <p:spPr/>
        <p:txBody>
          <a:bodyPr/>
          <a:lstStyle/>
          <a:p>
            <a:r>
              <a:rPr lang="en-US" altLang="zh-CN" dirty="0"/>
              <a:t>Data Centers</a:t>
            </a:r>
          </a:p>
          <a:p>
            <a:pPr lvl="1"/>
            <a:r>
              <a:rPr lang="en-US" altLang="zh-CN" dirty="0"/>
              <a:t>Many services with diverse network requirements</a:t>
            </a:r>
          </a:p>
          <a:p>
            <a:r>
              <a:rPr lang="en-US" altLang="zh-CN" dirty="0"/>
              <a:t>ECN-based Transports</a:t>
            </a:r>
          </a:p>
          <a:p>
            <a:pPr lvl="1"/>
            <a:r>
              <a:rPr lang="en-US" altLang="zh-CN" dirty="0"/>
              <a:t>Achieve high throughput &amp; low latency</a:t>
            </a:r>
          </a:p>
          <a:p>
            <a:pPr lvl="1"/>
            <a:r>
              <a:rPr lang="en-US" altLang="zh-CN" dirty="0"/>
              <a:t>Widely deployed: DCTCP, DCQCN, etc.</a:t>
            </a:r>
          </a:p>
        </p:txBody>
      </p:sp>
      <p:sp>
        <p:nvSpPr>
          <p:cNvPr id="6" name="AutoShape 2" descr="Image result for hadoo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 name="AutoShape 6" descr="Image result for redis"/>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 name="AutoShape 9" descr="Image result for sql azure icon"/>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 name="AutoShape 4" descr="Image result for data centers"/>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026" name="Picture 2" descr="https://encrypted-tbn3.gstatic.com/images?q=tbn:ANd9GcSA70K40GAkaswwFzJnQUUMIveB41iqbh9sI9nzb-ucClP3A_D7pfnx3nf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42968" y="4581128"/>
            <a:ext cx="3041000" cy="16383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microsoft data center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76056" y="4581128"/>
            <a:ext cx="2952328" cy="1638300"/>
          </a:xfrm>
          <a:prstGeom prst="rect">
            <a:avLst/>
          </a:prstGeom>
          <a:noFill/>
          <a:extLst>
            <a:ext uri="{909E8E84-426E-40DD-AFC4-6F175D3DCCD1}">
              <a14:hiddenFill xmlns:a14="http://schemas.microsoft.com/office/drawing/2010/main">
                <a:solidFill>
                  <a:srgbClr val="FFFFFF"/>
                </a:solidFill>
              </a14:hiddenFill>
            </a:ext>
          </a:extLst>
        </p:spPr>
      </p:pic>
      <p:sp>
        <p:nvSpPr>
          <p:cNvPr id="5" name="灯片编号占位符 4"/>
          <p:cNvSpPr>
            <a:spLocks noGrp="1"/>
          </p:cNvSpPr>
          <p:nvPr>
            <p:ph type="sldNum" sz="quarter" idx="12"/>
          </p:nvPr>
        </p:nvSpPr>
        <p:spPr/>
        <p:txBody>
          <a:bodyPr/>
          <a:lstStyle/>
          <a:p>
            <a:fld id="{0C913308-F349-4B6D-A68A-DD1791B4A57B}" type="slidenum">
              <a:rPr lang="zh-CN" altLang="en-US" smtClean="0"/>
              <a:t>38</a:t>
            </a:fld>
            <a:endParaRPr lang="zh-CN" altLang="en-US"/>
          </a:p>
        </p:txBody>
      </p:sp>
    </p:spTree>
    <p:extLst>
      <p:ext uri="{BB962C8B-B14F-4D97-AF65-F5344CB8AC3E}">
        <p14:creationId xmlns:p14="http://schemas.microsoft.com/office/powerpoint/2010/main" val="68218017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en-US" altLang="zh-CN" dirty="0">
                <a:solidFill>
                  <a:srgbClr val="0000CC"/>
                </a:solidFill>
                <a:cs typeface="Times New Roman" panose="02020603050405020304" pitchFamily="18" charset="0"/>
              </a:rPr>
              <a:t>ECN-based Transports</a:t>
            </a:r>
            <a:endParaRPr lang="zh-CN" altLang="en-US" dirty="0">
              <a:solidFill>
                <a:srgbClr val="0000CC"/>
              </a:solidFill>
              <a:cs typeface="Times New Roman" panose="02020603050405020304" pitchFamily="18" charset="0"/>
            </a:endParaRPr>
          </a:p>
        </p:txBody>
      </p:sp>
      <p:sp>
        <p:nvSpPr>
          <p:cNvPr id="3" name="内容占位符 2"/>
          <p:cNvSpPr>
            <a:spLocks noGrp="1"/>
          </p:cNvSpPr>
          <p:nvPr>
            <p:ph idx="1"/>
          </p:nvPr>
        </p:nvSpPr>
        <p:spPr/>
        <p:txBody>
          <a:bodyPr/>
          <a:lstStyle/>
          <a:p>
            <a:endParaRPr lang="zh-CN" altLang="en-US"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t>39</a:t>
            </a:fld>
            <a:endParaRPr lang="zh-CN" altLang="en-US"/>
          </a:p>
        </p:txBody>
      </p:sp>
    </p:spTree>
    <p:extLst>
      <p:ext uri="{BB962C8B-B14F-4D97-AF65-F5344CB8AC3E}">
        <p14:creationId xmlns:p14="http://schemas.microsoft.com/office/powerpoint/2010/main" val="22915980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 name="Rounded Rectangle 120"/>
          <p:cNvSpPr/>
          <p:nvPr/>
        </p:nvSpPr>
        <p:spPr>
          <a:xfrm>
            <a:off x="228600" y="5419354"/>
            <a:ext cx="8686800" cy="1033982"/>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1100" dirty="0"/>
          </a:p>
          <a:p>
            <a:pPr algn="ctr"/>
            <a:endParaRPr lang="en-US" sz="1200" dirty="0"/>
          </a:p>
          <a:p>
            <a:pPr algn="ctr"/>
            <a:endParaRPr lang="en-US" sz="1200" dirty="0"/>
          </a:p>
          <a:p>
            <a:pPr algn="ctr"/>
            <a:endParaRPr lang="en-US" sz="1200" dirty="0"/>
          </a:p>
          <a:p>
            <a:r>
              <a:rPr lang="en-US" sz="2400" b="1" dirty="0"/>
              <a:t>Servers</a:t>
            </a:r>
          </a:p>
        </p:txBody>
      </p:sp>
      <p:sp>
        <p:nvSpPr>
          <p:cNvPr id="138" name="Rounded Rectangle 534"/>
          <p:cNvSpPr/>
          <p:nvPr/>
        </p:nvSpPr>
        <p:spPr>
          <a:xfrm>
            <a:off x="228600" y="2445776"/>
            <a:ext cx="8686800" cy="2886706"/>
          </a:xfrm>
          <a:prstGeom prst="roundRect">
            <a:avLst>
              <a:gd name="adj" fmla="val 9902"/>
            </a:avLst>
          </a:prstGeom>
        </p:spPr>
        <p:style>
          <a:lnRef idx="1">
            <a:schemeClr val="dk1"/>
          </a:lnRef>
          <a:fillRef idx="2">
            <a:schemeClr val="dk1"/>
          </a:fillRef>
          <a:effectRef idx="1">
            <a:schemeClr val="dk1"/>
          </a:effectRef>
          <a:fontRef idx="minor">
            <a:schemeClr val="dk1"/>
          </a:fontRef>
        </p:style>
        <p:txBody>
          <a:bodyPr rtlCol="0" anchor="ctr"/>
          <a:lstStyle/>
          <a:p>
            <a:endParaRPr lang="en-US" b="1" dirty="0"/>
          </a:p>
          <a:p>
            <a:endParaRPr lang="en-US" b="1" dirty="0"/>
          </a:p>
          <a:p>
            <a:endParaRPr lang="en-US" b="1" dirty="0"/>
          </a:p>
          <a:p>
            <a:endParaRPr lang="en-US" b="1" dirty="0"/>
          </a:p>
          <a:p>
            <a:endParaRPr lang="en-US" b="1" dirty="0"/>
          </a:p>
          <a:p>
            <a:endParaRPr lang="en-US" b="1" dirty="0"/>
          </a:p>
          <a:p>
            <a:r>
              <a:rPr lang="en-US" sz="2400" b="1" dirty="0"/>
              <a:t>Fabric</a:t>
            </a:r>
          </a:p>
          <a:p>
            <a:endParaRPr lang="en-US" sz="1200" dirty="0"/>
          </a:p>
          <a:p>
            <a:endParaRPr lang="en-US" sz="1200" dirty="0"/>
          </a:p>
          <a:p>
            <a:endParaRPr lang="en-US" sz="1200" dirty="0"/>
          </a:p>
          <a:p>
            <a:endParaRPr lang="en-US" sz="1200" dirty="0"/>
          </a:p>
          <a:p>
            <a:endParaRPr lang="en-US" sz="1200" dirty="0"/>
          </a:p>
          <a:p>
            <a:endParaRPr lang="en-US" sz="1200" dirty="0"/>
          </a:p>
          <a:p>
            <a:endParaRPr lang="en-US" sz="1200" dirty="0"/>
          </a:p>
          <a:p>
            <a:endParaRPr lang="en-US" sz="1200" dirty="0"/>
          </a:p>
          <a:p>
            <a:endParaRPr lang="en-US" sz="1200" dirty="0"/>
          </a:p>
          <a:p>
            <a:endParaRPr lang="en-US" sz="1200" dirty="0"/>
          </a:p>
          <a:p>
            <a:endParaRPr lang="en-US" sz="1200" dirty="0"/>
          </a:p>
          <a:p>
            <a:endParaRPr lang="en-US" sz="1200" dirty="0"/>
          </a:p>
          <a:p>
            <a:endParaRPr lang="en-US" sz="1200" dirty="0"/>
          </a:p>
        </p:txBody>
      </p:sp>
      <p:sp>
        <p:nvSpPr>
          <p:cNvPr id="147" name="Cloud 3"/>
          <p:cNvSpPr/>
          <p:nvPr/>
        </p:nvSpPr>
        <p:spPr>
          <a:xfrm>
            <a:off x="1524000" y="1124744"/>
            <a:ext cx="6096000" cy="1053255"/>
          </a:xfrm>
          <a:prstGeom prst="cloud">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2000" b="1" dirty="0"/>
              <a:t>      </a:t>
            </a:r>
            <a:r>
              <a:rPr lang="en-US" sz="2400" b="1" dirty="0"/>
              <a:t>INTERNET</a:t>
            </a:r>
          </a:p>
        </p:txBody>
      </p:sp>
      <p:grpSp>
        <p:nvGrpSpPr>
          <p:cNvPr id="15" name="Group 6"/>
          <p:cNvGrpSpPr/>
          <p:nvPr/>
        </p:nvGrpSpPr>
        <p:grpSpPr>
          <a:xfrm>
            <a:off x="367583" y="1749887"/>
            <a:ext cx="8359205" cy="4343409"/>
            <a:chOff x="367583" y="1801491"/>
            <a:chExt cx="8359205" cy="4343409"/>
          </a:xfrm>
        </p:grpSpPr>
        <p:grpSp>
          <p:nvGrpSpPr>
            <p:cNvPr id="16" name="Group 182"/>
            <p:cNvGrpSpPr/>
            <p:nvPr/>
          </p:nvGrpSpPr>
          <p:grpSpPr>
            <a:xfrm>
              <a:off x="367583" y="2116456"/>
              <a:ext cx="8359205" cy="4028444"/>
              <a:chOff x="367583" y="2116456"/>
              <a:chExt cx="8359205" cy="4028444"/>
            </a:xfrm>
          </p:grpSpPr>
          <p:cxnSp>
            <p:nvCxnSpPr>
              <p:cNvPr id="30" name="Straight Connector 17"/>
              <p:cNvCxnSpPr/>
              <p:nvPr/>
            </p:nvCxnSpPr>
            <p:spPr>
              <a:xfrm flipH="1" flipV="1">
                <a:off x="3659648" y="2157420"/>
                <a:ext cx="235020" cy="622470"/>
              </a:xfrm>
              <a:prstGeom prst="line">
                <a:avLst/>
              </a:prstGeom>
              <a:ln w="635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18"/>
              <p:cNvCxnSpPr/>
              <p:nvPr/>
            </p:nvCxnSpPr>
            <p:spPr>
              <a:xfrm flipH="1" flipV="1">
                <a:off x="3741581" y="2171074"/>
                <a:ext cx="1338421" cy="690660"/>
              </a:xfrm>
              <a:prstGeom prst="line">
                <a:avLst/>
              </a:prstGeom>
              <a:ln w="635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247"/>
              <p:cNvCxnSpPr>
                <a:stCxn id="76" idx="0"/>
              </p:cNvCxnSpPr>
              <p:nvPr/>
            </p:nvCxnSpPr>
            <p:spPr>
              <a:xfrm flipH="1" flipV="1">
                <a:off x="2438400" y="3048000"/>
                <a:ext cx="584024" cy="923668"/>
              </a:xfrm>
              <a:prstGeom prst="line">
                <a:avLst/>
              </a:prstGeom>
              <a:ln w="254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248"/>
              <p:cNvCxnSpPr>
                <a:stCxn id="77" idx="1"/>
              </p:cNvCxnSpPr>
              <p:nvPr/>
            </p:nvCxnSpPr>
            <p:spPr>
              <a:xfrm flipV="1">
                <a:off x="4030808" y="3076222"/>
                <a:ext cx="2192192" cy="906605"/>
              </a:xfrm>
              <a:prstGeom prst="line">
                <a:avLst/>
              </a:prstGeom>
              <a:ln w="254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249"/>
              <p:cNvCxnSpPr>
                <a:stCxn id="76" idx="7"/>
              </p:cNvCxnSpPr>
              <p:nvPr/>
            </p:nvCxnSpPr>
            <p:spPr>
              <a:xfrm flipV="1">
                <a:off x="3049365" y="3022600"/>
                <a:ext cx="650568" cy="960227"/>
              </a:xfrm>
              <a:prstGeom prst="line">
                <a:avLst/>
              </a:prstGeom>
              <a:ln w="254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250"/>
              <p:cNvCxnSpPr>
                <a:stCxn id="77" idx="0"/>
              </p:cNvCxnSpPr>
              <p:nvPr/>
            </p:nvCxnSpPr>
            <p:spPr>
              <a:xfrm flipV="1">
                <a:off x="4057749" y="3062111"/>
                <a:ext cx="824695" cy="909557"/>
              </a:xfrm>
              <a:prstGeom prst="line">
                <a:avLst/>
              </a:prstGeom>
              <a:ln w="254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251"/>
              <p:cNvCxnSpPr>
                <a:stCxn id="80" idx="0"/>
              </p:cNvCxnSpPr>
              <p:nvPr/>
            </p:nvCxnSpPr>
            <p:spPr>
              <a:xfrm flipH="1" flipV="1">
                <a:off x="2497667" y="3014133"/>
                <a:ext cx="2591682" cy="957535"/>
              </a:xfrm>
              <a:prstGeom prst="line">
                <a:avLst/>
              </a:prstGeom>
              <a:ln w="254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252"/>
              <p:cNvCxnSpPr>
                <a:stCxn id="81" idx="1"/>
              </p:cNvCxnSpPr>
              <p:nvPr/>
            </p:nvCxnSpPr>
            <p:spPr>
              <a:xfrm flipH="1" flipV="1">
                <a:off x="5029200" y="3048000"/>
                <a:ext cx="1064805" cy="934827"/>
              </a:xfrm>
              <a:prstGeom prst="line">
                <a:avLst/>
              </a:prstGeom>
              <a:ln w="254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253"/>
              <p:cNvCxnSpPr>
                <a:stCxn id="80" idx="7"/>
              </p:cNvCxnSpPr>
              <p:nvPr/>
            </p:nvCxnSpPr>
            <p:spPr>
              <a:xfrm flipH="1" flipV="1">
                <a:off x="3793067" y="2988733"/>
                <a:ext cx="1323223" cy="994094"/>
              </a:xfrm>
              <a:prstGeom prst="line">
                <a:avLst/>
              </a:prstGeom>
              <a:ln w="254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254"/>
              <p:cNvCxnSpPr>
                <a:stCxn id="81" idx="0"/>
              </p:cNvCxnSpPr>
              <p:nvPr/>
            </p:nvCxnSpPr>
            <p:spPr>
              <a:xfrm flipV="1">
                <a:off x="6120946" y="2963333"/>
                <a:ext cx="313721" cy="1008335"/>
              </a:xfrm>
              <a:prstGeom prst="line">
                <a:avLst/>
              </a:prstGeom>
              <a:ln w="254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286"/>
              <p:cNvCxnSpPr>
                <a:stCxn id="78" idx="0"/>
                <a:endCxn id="76" idx="4"/>
              </p:cNvCxnSpPr>
              <p:nvPr/>
            </p:nvCxnSpPr>
            <p:spPr>
              <a:xfrm flipV="1">
                <a:off x="3022424" y="4047868"/>
                <a:ext cx="0" cy="837172"/>
              </a:xfrm>
              <a:prstGeom prst="line">
                <a:avLst/>
              </a:prstGeom>
              <a:ln w="254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287"/>
              <p:cNvCxnSpPr>
                <a:stCxn id="79" idx="0"/>
                <a:endCxn id="77" idx="4"/>
              </p:cNvCxnSpPr>
              <p:nvPr/>
            </p:nvCxnSpPr>
            <p:spPr>
              <a:xfrm flipV="1">
                <a:off x="4057749" y="4047868"/>
                <a:ext cx="0" cy="838200"/>
              </a:xfrm>
              <a:prstGeom prst="line">
                <a:avLst/>
              </a:prstGeom>
              <a:ln w="254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301"/>
              <p:cNvCxnSpPr>
                <a:stCxn id="82" idx="0"/>
                <a:endCxn id="80" idx="4"/>
              </p:cNvCxnSpPr>
              <p:nvPr/>
            </p:nvCxnSpPr>
            <p:spPr>
              <a:xfrm flipV="1">
                <a:off x="5089349" y="4047868"/>
                <a:ext cx="0" cy="838641"/>
              </a:xfrm>
              <a:prstGeom prst="line">
                <a:avLst/>
              </a:prstGeom>
              <a:ln w="254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302"/>
              <p:cNvCxnSpPr>
                <a:stCxn id="83" idx="0"/>
                <a:endCxn id="81" idx="4"/>
              </p:cNvCxnSpPr>
              <p:nvPr/>
            </p:nvCxnSpPr>
            <p:spPr>
              <a:xfrm flipV="1">
                <a:off x="6120946" y="4047868"/>
                <a:ext cx="0" cy="837686"/>
              </a:xfrm>
              <a:prstGeom prst="line">
                <a:avLst/>
              </a:prstGeom>
              <a:ln w="254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303"/>
              <p:cNvCxnSpPr>
                <a:stCxn id="86" idx="0"/>
                <a:endCxn id="84" idx="4"/>
              </p:cNvCxnSpPr>
              <p:nvPr/>
            </p:nvCxnSpPr>
            <p:spPr>
              <a:xfrm flipV="1">
                <a:off x="7154245" y="4047868"/>
                <a:ext cx="0" cy="838200"/>
              </a:xfrm>
              <a:prstGeom prst="line">
                <a:avLst/>
              </a:prstGeom>
              <a:ln w="254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304"/>
              <p:cNvCxnSpPr>
                <a:stCxn id="87" idx="0"/>
                <a:endCxn id="85" idx="4"/>
              </p:cNvCxnSpPr>
              <p:nvPr/>
            </p:nvCxnSpPr>
            <p:spPr>
              <a:xfrm flipV="1">
                <a:off x="8199534" y="4047868"/>
                <a:ext cx="722" cy="837172"/>
              </a:xfrm>
              <a:prstGeom prst="line">
                <a:avLst/>
              </a:prstGeom>
              <a:ln w="254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320"/>
              <p:cNvCxnSpPr>
                <a:stCxn id="78" idx="7"/>
              </p:cNvCxnSpPr>
              <p:nvPr/>
            </p:nvCxnSpPr>
            <p:spPr>
              <a:xfrm flipV="1">
                <a:off x="3049365" y="4046841"/>
                <a:ext cx="981443" cy="849358"/>
              </a:xfrm>
              <a:prstGeom prst="line">
                <a:avLst/>
              </a:prstGeom>
              <a:ln w="254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321"/>
              <p:cNvCxnSpPr>
                <a:stCxn id="79" idx="1"/>
                <a:endCxn id="76" idx="5"/>
              </p:cNvCxnSpPr>
              <p:nvPr/>
            </p:nvCxnSpPr>
            <p:spPr>
              <a:xfrm flipH="1" flipV="1">
                <a:off x="3049365" y="4036709"/>
                <a:ext cx="981443" cy="860518"/>
              </a:xfrm>
              <a:prstGeom prst="line">
                <a:avLst/>
              </a:prstGeom>
              <a:ln w="254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322"/>
              <p:cNvCxnSpPr>
                <a:stCxn id="80" idx="5"/>
                <a:endCxn id="83" idx="1"/>
              </p:cNvCxnSpPr>
              <p:nvPr/>
            </p:nvCxnSpPr>
            <p:spPr>
              <a:xfrm>
                <a:off x="5116290" y="4036709"/>
                <a:ext cx="977715" cy="860004"/>
              </a:xfrm>
              <a:prstGeom prst="line">
                <a:avLst/>
              </a:prstGeom>
              <a:ln w="254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323"/>
              <p:cNvCxnSpPr>
                <a:stCxn id="82" idx="7"/>
                <a:endCxn id="81" idx="3"/>
              </p:cNvCxnSpPr>
              <p:nvPr/>
            </p:nvCxnSpPr>
            <p:spPr>
              <a:xfrm flipV="1">
                <a:off x="5116290" y="4036709"/>
                <a:ext cx="977715" cy="860959"/>
              </a:xfrm>
              <a:prstGeom prst="line">
                <a:avLst/>
              </a:prstGeom>
              <a:ln w="254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324"/>
              <p:cNvCxnSpPr>
                <a:stCxn id="84" idx="5"/>
                <a:endCxn id="87" idx="1"/>
              </p:cNvCxnSpPr>
              <p:nvPr/>
            </p:nvCxnSpPr>
            <p:spPr>
              <a:xfrm>
                <a:off x="7181186" y="4036709"/>
                <a:ext cx="991407" cy="859490"/>
              </a:xfrm>
              <a:prstGeom prst="line">
                <a:avLst/>
              </a:prstGeom>
              <a:ln w="254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Straight Connector 325"/>
              <p:cNvCxnSpPr>
                <a:stCxn id="86" idx="7"/>
                <a:endCxn id="85" idx="3"/>
              </p:cNvCxnSpPr>
              <p:nvPr/>
            </p:nvCxnSpPr>
            <p:spPr>
              <a:xfrm flipV="1">
                <a:off x="7181186" y="4036709"/>
                <a:ext cx="992129" cy="860518"/>
              </a:xfrm>
              <a:prstGeom prst="line">
                <a:avLst/>
              </a:prstGeom>
              <a:ln w="254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299"/>
              <p:cNvCxnSpPr>
                <a:stCxn id="73" idx="3"/>
                <a:endCxn id="88" idx="0"/>
              </p:cNvCxnSpPr>
              <p:nvPr/>
            </p:nvCxnSpPr>
            <p:spPr>
              <a:xfrm flipH="1">
                <a:off x="555826" y="4951109"/>
                <a:ext cx="331633" cy="793017"/>
              </a:xfrm>
              <a:prstGeom prst="line">
                <a:avLst/>
              </a:prstGeom>
              <a:ln w="254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305"/>
              <p:cNvCxnSpPr>
                <a:stCxn id="73" idx="5"/>
              </p:cNvCxnSpPr>
              <p:nvPr/>
            </p:nvCxnSpPr>
            <p:spPr>
              <a:xfrm>
                <a:off x="941341" y="4951109"/>
                <a:ext cx="151911" cy="793017"/>
              </a:xfrm>
              <a:prstGeom prst="line">
                <a:avLst/>
              </a:prstGeom>
              <a:ln w="254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Connector 361"/>
              <p:cNvCxnSpPr>
                <a:stCxn id="75" idx="3"/>
                <a:endCxn id="90" idx="0"/>
              </p:cNvCxnSpPr>
              <p:nvPr/>
            </p:nvCxnSpPr>
            <p:spPr>
              <a:xfrm flipH="1">
                <a:off x="1620540" y="4950081"/>
                <a:ext cx="302244" cy="794045"/>
              </a:xfrm>
              <a:prstGeom prst="line">
                <a:avLst/>
              </a:prstGeom>
              <a:ln w="254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364"/>
              <p:cNvCxnSpPr>
                <a:stCxn id="75" idx="5"/>
              </p:cNvCxnSpPr>
              <p:nvPr/>
            </p:nvCxnSpPr>
            <p:spPr>
              <a:xfrm>
                <a:off x="1976666" y="4950081"/>
                <a:ext cx="165229" cy="794045"/>
              </a:xfrm>
              <a:prstGeom prst="line">
                <a:avLst/>
              </a:prstGeom>
              <a:ln w="254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365"/>
              <p:cNvCxnSpPr>
                <a:stCxn id="78" idx="3"/>
                <a:endCxn id="92" idx="0"/>
              </p:cNvCxnSpPr>
              <p:nvPr/>
            </p:nvCxnSpPr>
            <p:spPr>
              <a:xfrm flipH="1">
                <a:off x="2679306" y="4950081"/>
                <a:ext cx="316177" cy="794045"/>
              </a:xfrm>
              <a:prstGeom prst="line">
                <a:avLst/>
              </a:prstGeom>
              <a:ln w="254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366"/>
              <p:cNvCxnSpPr>
                <a:stCxn id="78" idx="5"/>
                <a:endCxn id="93" idx="0"/>
              </p:cNvCxnSpPr>
              <p:nvPr/>
            </p:nvCxnSpPr>
            <p:spPr>
              <a:xfrm>
                <a:off x="3049365" y="4950081"/>
                <a:ext cx="172130" cy="794045"/>
              </a:xfrm>
              <a:prstGeom prst="line">
                <a:avLst/>
              </a:prstGeom>
              <a:ln w="254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367"/>
              <p:cNvCxnSpPr>
                <a:stCxn id="79" idx="3"/>
                <a:endCxn id="94" idx="0"/>
              </p:cNvCxnSpPr>
              <p:nvPr/>
            </p:nvCxnSpPr>
            <p:spPr>
              <a:xfrm flipH="1">
                <a:off x="3744020" y="4951109"/>
                <a:ext cx="286788" cy="793017"/>
              </a:xfrm>
              <a:prstGeom prst="line">
                <a:avLst/>
              </a:prstGeom>
              <a:ln w="254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368"/>
              <p:cNvCxnSpPr>
                <a:stCxn id="79" idx="5"/>
                <a:endCxn id="95" idx="0"/>
              </p:cNvCxnSpPr>
              <p:nvPr/>
            </p:nvCxnSpPr>
            <p:spPr>
              <a:xfrm>
                <a:off x="4084690" y="4951109"/>
                <a:ext cx="186584" cy="793017"/>
              </a:xfrm>
              <a:prstGeom prst="line">
                <a:avLst/>
              </a:prstGeom>
              <a:ln w="254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369"/>
              <p:cNvCxnSpPr>
                <a:stCxn id="82" idx="3"/>
                <a:endCxn id="96" idx="0"/>
              </p:cNvCxnSpPr>
              <p:nvPr/>
            </p:nvCxnSpPr>
            <p:spPr>
              <a:xfrm flipH="1">
                <a:off x="4814045" y="4951550"/>
                <a:ext cx="248363" cy="792576"/>
              </a:xfrm>
              <a:prstGeom prst="line">
                <a:avLst/>
              </a:prstGeom>
              <a:ln w="254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370"/>
              <p:cNvCxnSpPr>
                <a:stCxn id="82" idx="5"/>
                <a:endCxn id="97" idx="0"/>
              </p:cNvCxnSpPr>
              <p:nvPr/>
            </p:nvCxnSpPr>
            <p:spPr>
              <a:xfrm>
                <a:off x="5116290" y="4951550"/>
                <a:ext cx="239944" cy="792576"/>
              </a:xfrm>
              <a:prstGeom prst="line">
                <a:avLst/>
              </a:prstGeom>
              <a:ln w="254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387"/>
              <p:cNvCxnSpPr>
                <a:stCxn id="83" idx="3"/>
                <a:endCxn id="98" idx="0"/>
              </p:cNvCxnSpPr>
              <p:nvPr/>
            </p:nvCxnSpPr>
            <p:spPr>
              <a:xfrm flipH="1">
                <a:off x="5878759" y="4950595"/>
                <a:ext cx="215246" cy="793531"/>
              </a:xfrm>
              <a:prstGeom prst="line">
                <a:avLst/>
              </a:prstGeom>
              <a:ln w="254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388"/>
              <p:cNvCxnSpPr>
                <a:stCxn id="83" idx="5"/>
                <a:endCxn id="99" idx="0"/>
              </p:cNvCxnSpPr>
              <p:nvPr/>
            </p:nvCxnSpPr>
            <p:spPr>
              <a:xfrm>
                <a:off x="6147887" y="4950595"/>
                <a:ext cx="258126" cy="793531"/>
              </a:xfrm>
              <a:prstGeom prst="line">
                <a:avLst/>
              </a:prstGeom>
              <a:ln w="254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Straight Connector 389"/>
              <p:cNvCxnSpPr>
                <a:stCxn id="86" idx="3"/>
                <a:endCxn id="100" idx="0"/>
              </p:cNvCxnSpPr>
              <p:nvPr/>
            </p:nvCxnSpPr>
            <p:spPr>
              <a:xfrm flipH="1">
                <a:off x="6946578" y="4951109"/>
                <a:ext cx="180726" cy="793017"/>
              </a:xfrm>
              <a:prstGeom prst="line">
                <a:avLst/>
              </a:prstGeom>
              <a:ln w="254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Connector 390"/>
              <p:cNvCxnSpPr>
                <a:stCxn id="86" idx="5"/>
                <a:endCxn id="101" idx="0"/>
              </p:cNvCxnSpPr>
              <p:nvPr/>
            </p:nvCxnSpPr>
            <p:spPr>
              <a:xfrm>
                <a:off x="7181186" y="4951109"/>
                <a:ext cx="307581" cy="793017"/>
              </a:xfrm>
              <a:prstGeom prst="line">
                <a:avLst/>
              </a:prstGeom>
              <a:ln w="254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Straight Connector 391"/>
              <p:cNvCxnSpPr>
                <a:stCxn id="87" idx="3"/>
                <a:endCxn id="102" idx="0"/>
              </p:cNvCxnSpPr>
              <p:nvPr/>
            </p:nvCxnSpPr>
            <p:spPr>
              <a:xfrm flipH="1">
                <a:off x="8011292" y="4950081"/>
                <a:ext cx="161301" cy="794045"/>
              </a:xfrm>
              <a:prstGeom prst="line">
                <a:avLst/>
              </a:prstGeom>
              <a:ln w="254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392"/>
              <p:cNvCxnSpPr>
                <a:stCxn id="87" idx="5"/>
                <a:endCxn id="103" idx="0"/>
              </p:cNvCxnSpPr>
              <p:nvPr/>
            </p:nvCxnSpPr>
            <p:spPr>
              <a:xfrm>
                <a:off x="8226475" y="4950081"/>
                <a:ext cx="312071" cy="794045"/>
              </a:xfrm>
              <a:prstGeom prst="line">
                <a:avLst/>
              </a:prstGeom>
              <a:ln w="254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455"/>
              <p:cNvCxnSpPr>
                <a:stCxn id="73" idx="0"/>
                <a:endCxn id="72" idx="4"/>
              </p:cNvCxnSpPr>
              <p:nvPr/>
            </p:nvCxnSpPr>
            <p:spPr>
              <a:xfrm flipV="1">
                <a:off x="914400" y="4046840"/>
                <a:ext cx="0" cy="839228"/>
              </a:xfrm>
              <a:prstGeom prst="line">
                <a:avLst/>
              </a:prstGeom>
              <a:ln w="254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Connector 456"/>
              <p:cNvCxnSpPr>
                <a:stCxn id="75" idx="0"/>
                <a:endCxn id="74" idx="4"/>
              </p:cNvCxnSpPr>
              <p:nvPr/>
            </p:nvCxnSpPr>
            <p:spPr>
              <a:xfrm flipV="1">
                <a:off x="1949725" y="4046840"/>
                <a:ext cx="0" cy="838200"/>
              </a:xfrm>
              <a:prstGeom prst="line">
                <a:avLst/>
              </a:prstGeom>
              <a:ln w="254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Straight Connector 457"/>
              <p:cNvCxnSpPr>
                <a:stCxn id="73" idx="7"/>
                <a:endCxn id="74" idx="3"/>
              </p:cNvCxnSpPr>
              <p:nvPr/>
            </p:nvCxnSpPr>
            <p:spPr>
              <a:xfrm flipV="1">
                <a:off x="941341" y="4035681"/>
                <a:ext cx="981443" cy="861546"/>
              </a:xfrm>
              <a:prstGeom prst="line">
                <a:avLst/>
              </a:prstGeom>
              <a:ln w="254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458"/>
              <p:cNvCxnSpPr>
                <a:stCxn id="75" idx="1"/>
                <a:endCxn id="72" idx="5"/>
              </p:cNvCxnSpPr>
              <p:nvPr/>
            </p:nvCxnSpPr>
            <p:spPr>
              <a:xfrm flipH="1" flipV="1">
                <a:off x="941341" y="4035681"/>
                <a:ext cx="981443" cy="860518"/>
              </a:xfrm>
              <a:prstGeom prst="line">
                <a:avLst/>
              </a:prstGeom>
              <a:ln w="25400" cmpd="sng">
                <a:solidFill>
                  <a:schemeClr val="tx1"/>
                </a:solidFill>
              </a:ln>
            </p:spPr>
            <p:style>
              <a:lnRef idx="1">
                <a:schemeClr val="accent1"/>
              </a:lnRef>
              <a:fillRef idx="0">
                <a:schemeClr val="accent1"/>
              </a:fillRef>
              <a:effectRef idx="0">
                <a:schemeClr val="accent1"/>
              </a:effectRef>
              <a:fontRef idx="minor">
                <a:schemeClr val="tx1"/>
              </a:fontRef>
            </p:style>
          </p:cxnSp>
          <p:sp>
            <p:nvSpPr>
              <p:cNvPr id="72" name="Oval 412"/>
              <p:cNvSpPr/>
              <p:nvPr/>
            </p:nvSpPr>
            <p:spPr>
              <a:xfrm>
                <a:off x="876300" y="3970640"/>
                <a:ext cx="76200" cy="762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463"/>
              <p:cNvSpPr/>
              <p:nvPr/>
            </p:nvSpPr>
            <p:spPr>
              <a:xfrm>
                <a:off x="876300" y="4886068"/>
                <a:ext cx="76200" cy="762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464"/>
              <p:cNvSpPr/>
              <p:nvPr/>
            </p:nvSpPr>
            <p:spPr>
              <a:xfrm>
                <a:off x="1911625" y="3970640"/>
                <a:ext cx="76200" cy="762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465"/>
              <p:cNvSpPr/>
              <p:nvPr/>
            </p:nvSpPr>
            <p:spPr>
              <a:xfrm>
                <a:off x="1911625" y="4885040"/>
                <a:ext cx="76200" cy="762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482"/>
              <p:cNvSpPr/>
              <p:nvPr/>
            </p:nvSpPr>
            <p:spPr>
              <a:xfrm>
                <a:off x="2984324" y="3971668"/>
                <a:ext cx="76200" cy="762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483"/>
              <p:cNvSpPr/>
              <p:nvPr/>
            </p:nvSpPr>
            <p:spPr>
              <a:xfrm>
                <a:off x="4019649" y="3971668"/>
                <a:ext cx="76200" cy="762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484"/>
              <p:cNvSpPr/>
              <p:nvPr/>
            </p:nvSpPr>
            <p:spPr>
              <a:xfrm>
                <a:off x="2984324" y="4885040"/>
                <a:ext cx="76200" cy="762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485"/>
              <p:cNvSpPr/>
              <p:nvPr/>
            </p:nvSpPr>
            <p:spPr>
              <a:xfrm>
                <a:off x="4019649" y="4886068"/>
                <a:ext cx="76200" cy="762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501"/>
              <p:cNvSpPr/>
              <p:nvPr/>
            </p:nvSpPr>
            <p:spPr>
              <a:xfrm>
                <a:off x="5051249" y="3971668"/>
                <a:ext cx="76200" cy="762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502"/>
              <p:cNvSpPr/>
              <p:nvPr/>
            </p:nvSpPr>
            <p:spPr>
              <a:xfrm>
                <a:off x="6082846" y="3971668"/>
                <a:ext cx="76200" cy="762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Oval 503"/>
              <p:cNvSpPr/>
              <p:nvPr/>
            </p:nvSpPr>
            <p:spPr>
              <a:xfrm>
                <a:off x="5051249" y="4886509"/>
                <a:ext cx="76200" cy="762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504"/>
              <p:cNvSpPr/>
              <p:nvPr/>
            </p:nvSpPr>
            <p:spPr>
              <a:xfrm>
                <a:off x="6082846" y="4885554"/>
                <a:ext cx="76200" cy="762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526"/>
              <p:cNvSpPr/>
              <p:nvPr/>
            </p:nvSpPr>
            <p:spPr>
              <a:xfrm>
                <a:off x="7116145" y="3971668"/>
                <a:ext cx="76200" cy="762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5" name="Oval 527"/>
              <p:cNvSpPr/>
              <p:nvPr/>
            </p:nvSpPr>
            <p:spPr>
              <a:xfrm>
                <a:off x="8162156" y="3971668"/>
                <a:ext cx="76200" cy="762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Oval 528"/>
              <p:cNvSpPr/>
              <p:nvPr/>
            </p:nvSpPr>
            <p:spPr>
              <a:xfrm>
                <a:off x="7116145" y="4886068"/>
                <a:ext cx="76200" cy="762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7" name="Oval 529"/>
              <p:cNvSpPr/>
              <p:nvPr/>
            </p:nvSpPr>
            <p:spPr>
              <a:xfrm>
                <a:off x="8161434" y="4885040"/>
                <a:ext cx="76200" cy="762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8" name="Picture 341" descr="server-gray.png"/>
              <p:cNvPicPr>
                <a:picLocks noChangeAspect="1"/>
              </p:cNvPicPr>
              <p:nvPr/>
            </p:nvPicPr>
            <p:blipFill>
              <a:blip r:embed="rId3" cstate="print"/>
              <a:stretch>
                <a:fillRect/>
              </a:stretch>
            </p:blipFill>
            <p:spPr>
              <a:xfrm>
                <a:off x="367583" y="5744126"/>
                <a:ext cx="376485" cy="400774"/>
              </a:xfrm>
              <a:prstGeom prst="rect">
                <a:avLst/>
              </a:prstGeom>
            </p:spPr>
          </p:pic>
          <p:pic>
            <p:nvPicPr>
              <p:cNvPr id="89" name="Picture 342" descr="server-gray.png"/>
              <p:cNvPicPr>
                <a:picLocks noChangeAspect="1"/>
              </p:cNvPicPr>
              <p:nvPr/>
            </p:nvPicPr>
            <p:blipFill>
              <a:blip r:embed="rId3" cstate="print"/>
              <a:stretch>
                <a:fillRect/>
              </a:stretch>
            </p:blipFill>
            <p:spPr>
              <a:xfrm>
                <a:off x="909772" y="5744126"/>
                <a:ext cx="376485" cy="400774"/>
              </a:xfrm>
              <a:prstGeom prst="rect">
                <a:avLst/>
              </a:prstGeom>
            </p:spPr>
          </p:pic>
          <p:pic>
            <p:nvPicPr>
              <p:cNvPr id="90" name="Picture 343" descr="server-gray.png"/>
              <p:cNvPicPr>
                <a:picLocks noChangeAspect="1"/>
              </p:cNvPicPr>
              <p:nvPr/>
            </p:nvPicPr>
            <p:blipFill>
              <a:blip r:embed="rId3" cstate="print"/>
              <a:stretch>
                <a:fillRect/>
              </a:stretch>
            </p:blipFill>
            <p:spPr>
              <a:xfrm>
                <a:off x="1432297" y="5744126"/>
                <a:ext cx="376485" cy="400774"/>
              </a:xfrm>
              <a:prstGeom prst="rect">
                <a:avLst/>
              </a:prstGeom>
            </p:spPr>
          </p:pic>
          <p:pic>
            <p:nvPicPr>
              <p:cNvPr id="91" name="Picture 344" descr="server-gray.png"/>
              <p:cNvPicPr>
                <a:picLocks noChangeAspect="1"/>
              </p:cNvPicPr>
              <p:nvPr/>
            </p:nvPicPr>
            <p:blipFill>
              <a:blip r:embed="rId3" cstate="print"/>
              <a:stretch>
                <a:fillRect/>
              </a:stretch>
            </p:blipFill>
            <p:spPr>
              <a:xfrm>
                <a:off x="1959551" y="5744126"/>
                <a:ext cx="376485" cy="400774"/>
              </a:xfrm>
              <a:prstGeom prst="rect">
                <a:avLst/>
              </a:prstGeom>
            </p:spPr>
          </p:pic>
          <p:pic>
            <p:nvPicPr>
              <p:cNvPr id="92" name="Picture 345" descr="server-gray.png"/>
              <p:cNvPicPr>
                <a:picLocks noChangeAspect="1"/>
              </p:cNvPicPr>
              <p:nvPr/>
            </p:nvPicPr>
            <p:blipFill>
              <a:blip r:embed="rId3" cstate="print"/>
              <a:stretch>
                <a:fillRect/>
              </a:stretch>
            </p:blipFill>
            <p:spPr>
              <a:xfrm>
                <a:off x="2491063" y="5744126"/>
                <a:ext cx="376485" cy="400774"/>
              </a:xfrm>
              <a:prstGeom prst="rect">
                <a:avLst/>
              </a:prstGeom>
            </p:spPr>
          </p:pic>
          <p:pic>
            <p:nvPicPr>
              <p:cNvPr id="93" name="Picture 346" descr="server-gray.png"/>
              <p:cNvPicPr>
                <a:picLocks noChangeAspect="1"/>
              </p:cNvPicPr>
              <p:nvPr/>
            </p:nvPicPr>
            <p:blipFill>
              <a:blip r:embed="rId3" cstate="print"/>
              <a:stretch>
                <a:fillRect/>
              </a:stretch>
            </p:blipFill>
            <p:spPr>
              <a:xfrm>
                <a:off x="3033252" y="5744126"/>
                <a:ext cx="376485" cy="400774"/>
              </a:xfrm>
              <a:prstGeom prst="rect">
                <a:avLst/>
              </a:prstGeom>
            </p:spPr>
          </p:pic>
          <p:pic>
            <p:nvPicPr>
              <p:cNvPr id="94" name="Picture 347" descr="server-gray.png"/>
              <p:cNvPicPr>
                <a:picLocks noChangeAspect="1"/>
              </p:cNvPicPr>
              <p:nvPr/>
            </p:nvPicPr>
            <p:blipFill>
              <a:blip r:embed="rId3" cstate="print"/>
              <a:stretch>
                <a:fillRect/>
              </a:stretch>
            </p:blipFill>
            <p:spPr>
              <a:xfrm>
                <a:off x="3555777" y="5744126"/>
                <a:ext cx="376485" cy="400774"/>
              </a:xfrm>
              <a:prstGeom prst="rect">
                <a:avLst/>
              </a:prstGeom>
            </p:spPr>
          </p:pic>
          <p:pic>
            <p:nvPicPr>
              <p:cNvPr id="95" name="Picture 348" descr="server-gray.png"/>
              <p:cNvPicPr>
                <a:picLocks noChangeAspect="1"/>
              </p:cNvPicPr>
              <p:nvPr/>
            </p:nvPicPr>
            <p:blipFill>
              <a:blip r:embed="rId3" cstate="print"/>
              <a:stretch>
                <a:fillRect/>
              </a:stretch>
            </p:blipFill>
            <p:spPr>
              <a:xfrm>
                <a:off x="4083031" y="5744126"/>
                <a:ext cx="376485" cy="400774"/>
              </a:xfrm>
              <a:prstGeom prst="rect">
                <a:avLst/>
              </a:prstGeom>
            </p:spPr>
          </p:pic>
          <p:pic>
            <p:nvPicPr>
              <p:cNvPr id="96" name="Picture 349" descr="server-gray.png"/>
              <p:cNvPicPr>
                <a:picLocks noChangeAspect="1"/>
              </p:cNvPicPr>
              <p:nvPr/>
            </p:nvPicPr>
            <p:blipFill>
              <a:blip r:embed="rId3" cstate="print"/>
              <a:stretch>
                <a:fillRect/>
              </a:stretch>
            </p:blipFill>
            <p:spPr>
              <a:xfrm>
                <a:off x="4625802" y="5744126"/>
                <a:ext cx="376485" cy="400774"/>
              </a:xfrm>
              <a:prstGeom prst="rect">
                <a:avLst/>
              </a:prstGeom>
            </p:spPr>
          </p:pic>
          <p:pic>
            <p:nvPicPr>
              <p:cNvPr id="97" name="Picture 350" descr="server-gray.png"/>
              <p:cNvPicPr>
                <a:picLocks noChangeAspect="1"/>
              </p:cNvPicPr>
              <p:nvPr/>
            </p:nvPicPr>
            <p:blipFill>
              <a:blip r:embed="rId3" cstate="print"/>
              <a:stretch>
                <a:fillRect/>
              </a:stretch>
            </p:blipFill>
            <p:spPr>
              <a:xfrm>
                <a:off x="5167991" y="5744126"/>
                <a:ext cx="376485" cy="400774"/>
              </a:xfrm>
              <a:prstGeom prst="rect">
                <a:avLst/>
              </a:prstGeom>
            </p:spPr>
          </p:pic>
          <p:pic>
            <p:nvPicPr>
              <p:cNvPr id="98" name="Picture 351" descr="server-gray.png"/>
              <p:cNvPicPr>
                <a:picLocks noChangeAspect="1"/>
              </p:cNvPicPr>
              <p:nvPr/>
            </p:nvPicPr>
            <p:blipFill>
              <a:blip r:embed="rId3" cstate="print"/>
              <a:stretch>
                <a:fillRect/>
              </a:stretch>
            </p:blipFill>
            <p:spPr>
              <a:xfrm>
                <a:off x="5690516" y="5744126"/>
                <a:ext cx="376485" cy="400774"/>
              </a:xfrm>
              <a:prstGeom prst="rect">
                <a:avLst/>
              </a:prstGeom>
            </p:spPr>
          </p:pic>
          <p:pic>
            <p:nvPicPr>
              <p:cNvPr id="99" name="Picture 352" descr="server-gray.png"/>
              <p:cNvPicPr>
                <a:picLocks noChangeAspect="1"/>
              </p:cNvPicPr>
              <p:nvPr/>
            </p:nvPicPr>
            <p:blipFill>
              <a:blip r:embed="rId3" cstate="print"/>
              <a:stretch>
                <a:fillRect/>
              </a:stretch>
            </p:blipFill>
            <p:spPr>
              <a:xfrm>
                <a:off x="6217770" y="5744126"/>
                <a:ext cx="376485" cy="400774"/>
              </a:xfrm>
              <a:prstGeom prst="rect">
                <a:avLst/>
              </a:prstGeom>
            </p:spPr>
          </p:pic>
          <p:pic>
            <p:nvPicPr>
              <p:cNvPr id="100" name="Picture 353" descr="server-gray.png"/>
              <p:cNvPicPr>
                <a:picLocks noChangeAspect="1"/>
              </p:cNvPicPr>
              <p:nvPr/>
            </p:nvPicPr>
            <p:blipFill>
              <a:blip r:embed="rId3" cstate="print"/>
              <a:stretch>
                <a:fillRect/>
              </a:stretch>
            </p:blipFill>
            <p:spPr>
              <a:xfrm>
                <a:off x="6758335" y="5744126"/>
                <a:ext cx="376485" cy="400774"/>
              </a:xfrm>
              <a:prstGeom prst="rect">
                <a:avLst/>
              </a:prstGeom>
            </p:spPr>
          </p:pic>
          <p:pic>
            <p:nvPicPr>
              <p:cNvPr id="101" name="Picture 354" descr="server-gray.png"/>
              <p:cNvPicPr>
                <a:picLocks noChangeAspect="1"/>
              </p:cNvPicPr>
              <p:nvPr/>
            </p:nvPicPr>
            <p:blipFill>
              <a:blip r:embed="rId3" cstate="print"/>
              <a:stretch>
                <a:fillRect/>
              </a:stretch>
            </p:blipFill>
            <p:spPr>
              <a:xfrm>
                <a:off x="7300524" y="5744126"/>
                <a:ext cx="376485" cy="400774"/>
              </a:xfrm>
              <a:prstGeom prst="rect">
                <a:avLst/>
              </a:prstGeom>
            </p:spPr>
          </p:pic>
          <p:pic>
            <p:nvPicPr>
              <p:cNvPr id="102" name="Picture 355" descr="server-gray.png"/>
              <p:cNvPicPr>
                <a:picLocks noChangeAspect="1"/>
              </p:cNvPicPr>
              <p:nvPr/>
            </p:nvPicPr>
            <p:blipFill>
              <a:blip r:embed="rId3" cstate="print"/>
              <a:stretch>
                <a:fillRect/>
              </a:stretch>
            </p:blipFill>
            <p:spPr>
              <a:xfrm>
                <a:off x="7823049" y="5744126"/>
                <a:ext cx="376485" cy="400774"/>
              </a:xfrm>
              <a:prstGeom prst="rect">
                <a:avLst/>
              </a:prstGeom>
            </p:spPr>
          </p:pic>
          <p:pic>
            <p:nvPicPr>
              <p:cNvPr id="103" name="Picture 356" descr="server-gray.png"/>
              <p:cNvPicPr>
                <a:picLocks noChangeAspect="1"/>
              </p:cNvPicPr>
              <p:nvPr/>
            </p:nvPicPr>
            <p:blipFill>
              <a:blip r:embed="rId3" cstate="print"/>
              <a:stretch>
                <a:fillRect/>
              </a:stretch>
            </p:blipFill>
            <p:spPr>
              <a:xfrm>
                <a:off x="8350303" y="5744126"/>
                <a:ext cx="376485" cy="400774"/>
              </a:xfrm>
              <a:prstGeom prst="rect">
                <a:avLst/>
              </a:prstGeom>
            </p:spPr>
          </p:pic>
          <p:pic>
            <p:nvPicPr>
              <p:cNvPr id="104" name="Picture 61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8163" y="4743524"/>
                <a:ext cx="752474" cy="361288"/>
              </a:xfrm>
              <a:prstGeom prst="rect">
                <a:avLst/>
              </a:prstGeom>
            </p:spPr>
          </p:pic>
          <p:pic>
            <p:nvPicPr>
              <p:cNvPr id="105" name="Picture 6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73488" y="4743965"/>
                <a:ext cx="752474" cy="361288"/>
              </a:xfrm>
              <a:prstGeom prst="rect">
                <a:avLst/>
              </a:prstGeom>
            </p:spPr>
          </p:pic>
          <p:pic>
            <p:nvPicPr>
              <p:cNvPr id="106" name="Picture 6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646187" y="4742496"/>
                <a:ext cx="752474" cy="361288"/>
              </a:xfrm>
              <a:prstGeom prst="rect">
                <a:avLst/>
              </a:prstGeom>
            </p:spPr>
          </p:pic>
          <p:pic>
            <p:nvPicPr>
              <p:cNvPr id="107" name="Picture 62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681512" y="4743524"/>
                <a:ext cx="752474" cy="361288"/>
              </a:xfrm>
              <a:prstGeom prst="rect">
                <a:avLst/>
              </a:prstGeom>
            </p:spPr>
          </p:pic>
          <p:pic>
            <p:nvPicPr>
              <p:cNvPr id="108" name="Picture 62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13112" y="4743524"/>
                <a:ext cx="752474" cy="361288"/>
              </a:xfrm>
              <a:prstGeom prst="rect">
                <a:avLst/>
              </a:prstGeom>
            </p:spPr>
          </p:pic>
          <p:pic>
            <p:nvPicPr>
              <p:cNvPr id="109" name="Picture 62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44709" y="4743524"/>
                <a:ext cx="752474" cy="361288"/>
              </a:xfrm>
              <a:prstGeom prst="rect">
                <a:avLst/>
              </a:prstGeom>
            </p:spPr>
          </p:pic>
          <p:pic>
            <p:nvPicPr>
              <p:cNvPr id="110" name="Picture 63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78008" y="4743965"/>
                <a:ext cx="752474" cy="361288"/>
              </a:xfrm>
              <a:prstGeom prst="rect">
                <a:avLst/>
              </a:prstGeom>
            </p:spPr>
          </p:pic>
          <p:pic>
            <p:nvPicPr>
              <p:cNvPr id="111" name="Picture 63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823049" y="4743965"/>
                <a:ext cx="752474" cy="361288"/>
              </a:xfrm>
              <a:prstGeom prst="rect">
                <a:avLst/>
              </a:prstGeom>
            </p:spPr>
          </p:pic>
          <p:cxnSp>
            <p:nvCxnSpPr>
              <p:cNvPr id="112" name="Straight Connector 142"/>
              <p:cNvCxnSpPr/>
              <p:nvPr/>
            </p:nvCxnSpPr>
            <p:spPr>
              <a:xfrm flipV="1">
                <a:off x="2565400" y="2171074"/>
                <a:ext cx="1094248" cy="691470"/>
              </a:xfrm>
              <a:prstGeom prst="line">
                <a:avLst/>
              </a:prstGeom>
              <a:ln w="635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Straight Connector 148"/>
              <p:cNvCxnSpPr>
                <a:endCxn id="72" idx="0"/>
              </p:cNvCxnSpPr>
              <p:nvPr/>
            </p:nvCxnSpPr>
            <p:spPr>
              <a:xfrm flipH="1">
                <a:off x="914400" y="2954867"/>
                <a:ext cx="1481667" cy="1015773"/>
              </a:xfrm>
              <a:prstGeom prst="line">
                <a:avLst/>
              </a:prstGeom>
              <a:ln w="254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4" name="Straight Connector 149"/>
              <p:cNvCxnSpPr>
                <a:endCxn id="74" idx="1"/>
              </p:cNvCxnSpPr>
              <p:nvPr/>
            </p:nvCxnSpPr>
            <p:spPr>
              <a:xfrm flipH="1">
                <a:off x="1922784" y="2991556"/>
                <a:ext cx="4342549" cy="990243"/>
              </a:xfrm>
              <a:prstGeom prst="line">
                <a:avLst/>
              </a:prstGeom>
              <a:ln w="254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5" name="Straight Connector 150"/>
              <p:cNvCxnSpPr>
                <a:endCxn id="74" idx="0"/>
              </p:cNvCxnSpPr>
              <p:nvPr/>
            </p:nvCxnSpPr>
            <p:spPr>
              <a:xfrm flipH="1">
                <a:off x="1949725" y="2971800"/>
                <a:ext cx="2927075" cy="998840"/>
              </a:xfrm>
              <a:prstGeom prst="line">
                <a:avLst/>
              </a:prstGeom>
              <a:ln w="254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Straight Connector 151"/>
              <p:cNvCxnSpPr>
                <a:stCxn id="72" idx="7"/>
              </p:cNvCxnSpPr>
              <p:nvPr/>
            </p:nvCxnSpPr>
            <p:spPr>
              <a:xfrm flipV="1">
                <a:off x="941341" y="2980267"/>
                <a:ext cx="2690859" cy="1001532"/>
              </a:xfrm>
              <a:prstGeom prst="line">
                <a:avLst/>
              </a:prstGeom>
              <a:ln w="254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 name="Straight Connector 169"/>
              <p:cNvCxnSpPr/>
              <p:nvPr/>
            </p:nvCxnSpPr>
            <p:spPr>
              <a:xfrm flipH="1" flipV="1">
                <a:off x="3891790" y="2116456"/>
                <a:ext cx="2509010" cy="779144"/>
              </a:xfrm>
              <a:prstGeom prst="line">
                <a:avLst/>
              </a:prstGeom>
              <a:ln w="635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Straight Connector 171"/>
              <p:cNvCxnSpPr>
                <a:stCxn id="84" idx="0"/>
              </p:cNvCxnSpPr>
              <p:nvPr/>
            </p:nvCxnSpPr>
            <p:spPr>
              <a:xfrm flipH="1" flipV="1">
                <a:off x="2633133" y="2971800"/>
                <a:ext cx="4521112" cy="999868"/>
              </a:xfrm>
              <a:prstGeom prst="line">
                <a:avLst/>
              </a:prstGeom>
              <a:ln w="254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9" name="Straight Connector 172"/>
              <p:cNvCxnSpPr>
                <a:stCxn id="85" idx="0"/>
              </p:cNvCxnSpPr>
              <p:nvPr/>
            </p:nvCxnSpPr>
            <p:spPr>
              <a:xfrm flipH="1" flipV="1">
                <a:off x="6491111" y="3005667"/>
                <a:ext cx="1709145" cy="966001"/>
              </a:xfrm>
              <a:prstGeom prst="line">
                <a:avLst/>
              </a:prstGeom>
              <a:ln w="254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Straight Connector 173"/>
              <p:cNvCxnSpPr>
                <a:stCxn id="85" idx="1"/>
              </p:cNvCxnSpPr>
              <p:nvPr/>
            </p:nvCxnSpPr>
            <p:spPr>
              <a:xfrm flipH="1" flipV="1">
                <a:off x="5105400" y="2963333"/>
                <a:ext cx="3067915" cy="1019494"/>
              </a:xfrm>
              <a:prstGeom prst="line">
                <a:avLst/>
              </a:prstGeom>
              <a:ln w="254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9" name="Straight Connector 174"/>
              <p:cNvCxnSpPr>
                <a:stCxn id="84" idx="7"/>
              </p:cNvCxnSpPr>
              <p:nvPr/>
            </p:nvCxnSpPr>
            <p:spPr>
              <a:xfrm flipH="1" flipV="1">
                <a:off x="3886200" y="2971800"/>
                <a:ext cx="3294986" cy="1011027"/>
              </a:xfrm>
              <a:prstGeom prst="line">
                <a:avLst/>
              </a:prstGeom>
              <a:ln w="25400" cmpd="sng">
                <a:solidFill>
                  <a:schemeClr val="tx1"/>
                </a:solidFill>
              </a:ln>
            </p:spPr>
            <p:style>
              <a:lnRef idx="1">
                <a:schemeClr val="accent1"/>
              </a:lnRef>
              <a:fillRef idx="0">
                <a:schemeClr val="accent1"/>
              </a:fillRef>
              <a:effectRef idx="0">
                <a:schemeClr val="accent1"/>
              </a:effectRef>
              <a:fontRef idx="minor">
                <a:schemeClr val="tx1"/>
              </a:fontRef>
            </p:style>
          </p:cxnSp>
          <p:pic>
            <p:nvPicPr>
              <p:cNvPr id="130" name="Picture 19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8163" y="3829124"/>
                <a:ext cx="752474" cy="361288"/>
              </a:xfrm>
              <a:prstGeom prst="rect">
                <a:avLst/>
              </a:prstGeom>
            </p:spPr>
          </p:pic>
          <p:pic>
            <p:nvPicPr>
              <p:cNvPr id="131" name="Picture 19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73488" y="3829124"/>
                <a:ext cx="752474" cy="361288"/>
              </a:xfrm>
              <a:prstGeom prst="rect">
                <a:avLst/>
              </a:prstGeom>
            </p:spPr>
          </p:pic>
          <p:pic>
            <p:nvPicPr>
              <p:cNvPr id="132" name="Picture 19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646187" y="3829124"/>
                <a:ext cx="752474" cy="361288"/>
              </a:xfrm>
              <a:prstGeom prst="rect">
                <a:avLst/>
              </a:prstGeom>
            </p:spPr>
          </p:pic>
          <p:pic>
            <p:nvPicPr>
              <p:cNvPr id="133" name="Picture 19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681512" y="3829124"/>
                <a:ext cx="752474" cy="361288"/>
              </a:xfrm>
              <a:prstGeom prst="rect">
                <a:avLst/>
              </a:prstGeom>
            </p:spPr>
          </p:pic>
          <p:pic>
            <p:nvPicPr>
              <p:cNvPr id="134" name="Picture 19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13112" y="3829124"/>
                <a:ext cx="752474" cy="361288"/>
              </a:xfrm>
              <a:prstGeom prst="rect">
                <a:avLst/>
              </a:prstGeom>
            </p:spPr>
          </p:pic>
          <p:pic>
            <p:nvPicPr>
              <p:cNvPr id="135" name="Picture 19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44709" y="3828096"/>
                <a:ext cx="752474" cy="361288"/>
              </a:xfrm>
              <a:prstGeom prst="rect">
                <a:avLst/>
              </a:prstGeom>
            </p:spPr>
          </p:pic>
          <p:pic>
            <p:nvPicPr>
              <p:cNvPr id="136" name="Picture 19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78008" y="3829124"/>
                <a:ext cx="752474" cy="361288"/>
              </a:xfrm>
              <a:prstGeom prst="rect">
                <a:avLst/>
              </a:prstGeom>
            </p:spPr>
          </p:pic>
          <p:pic>
            <p:nvPicPr>
              <p:cNvPr id="137" name="Picture 19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824019" y="3829124"/>
                <a:ext cx="752474" cy="361288"/>
              </a:xfrm>
              <a:prstGeom prst="rect">
                <a:avLst/>
              </a:prstGeom>
            </p:spPr>
          </p:pic>
        </p:grpSp>
        <p:pic>
          <p:nvPicPr>
            <p:cNvPr id="17" name="Picture 21"/>
            <p:cNvPicPr>
              <a:picLocks noChangeAspect="1"/>
            </p:cNvPicPr>
            <p:nvPr/>
          </p:nvPicPr>
          <p:blipFill>
            <a:blip r:embed="rId5"/>
            <a:stretch>
              <a:fillRect/>
            </a:stretch>
          </p:blipFill>
          <p:spPr>
            <a:xfrm>
              <a:off x="3274308" y="1801491"/>
              <a:ext cx="916692" cy="609600"/>
            </a:xfrm>
            <a:prstGeom prst="rect">
              <a:avLst/>
            </a:prstGeom>
          </p:spPr>
        </p:pic>
        <p:grpSp>
          <p:nvGrpSpPr>
            <p:cNvPr id="18" name="Group 30"/>
            <p:cNvGrpSpPr/>
            <p:nvPr/>
          </p:nvGrpSpPr>
          <p:grpSpPr>
            <a:xfrm>
              <a:off x="2667000" y="2133600"/>
              <a:ext cx="3810000" cy="762000"/>
              <a:chOff x="2667000" y="2133600"/>
              <a:chExt cx="3810000" cy="762000"/>
            </a:xfrm>
          </p:grpSpPr>
          <p:cxnSp>
            <p:nvCxnSpPr>
              <p:cNvPr id="24" name="Straight Connector 132"/>
              <p:cNvCxnSpPr/>
              <p:nvPr/>
            </p:nvCxnSpPr>
            <p:spPr>
              <a:xfrm flipV="1">
                <a:off x="2667000" y="2133600"/>
                <a:ext cx="2362200" cy="762000"/>
              </a:xfrm>
              <a:prstGeom prst="line">
                <a:avLst/>
              </a:prstGeom>
              <a:ln w="635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133"/>
              <p:cNvCxnSpPr/>
              <p:nvPr/>
            </p:nvCxnSpPr>
            <p:spPr>
              <a:xfrm flipV="1">
                <a:off x="3962400" y="2133600"/>
                <a:ext cx="1295400" cy="685800"/>
              </a:xfrm>
              <a:prstGeom prst="line">
                <a:avLst/>
              </a:prstGeom>
              <a:ln w="635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139"/>
              <p:cNvCxnSpPr/>
              <p:nvPr/>
            </p:nvCxnSpPr>
            <p:spPr>
              <a:xfrm flipV="1">
                <a:off x="5105400" y="2133600"/>
                <a:ext cx="228600" cy="685800"/>
              </a:xfrm>
              <a:prstGeom prst="line">
                <a:avLst/>
              </a:prstGeom>
              <a:ln w="635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143"/>
              <p:cNvCxnSpPr/>
              <p:nvPr/>
            </p:nvCxnSpPr>
            <p:spPr>
              <a:xfrm flipH="1" flipV="1">
                <a:off x="5410200" y="2133600"/>
                <a:ext cx="1066800" cy="762000"/>
              </a:xfrm>
              <a:prstGeom prst="line">
                <a:avLst/>
              </a:prstGeom>
              <a:ln w="63500" cmpd="sng">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19" name="Picture 129"/>
            <p:cNvPicPr>
              <a:picLocks noChangeAspect="1"/>
            </p:cNvPicPr>
            <p:nvPr/>
          </p:nvPicPr>
          <p:blipFill>
            <a:blip r:embed="rId5"/>
            <a:stretch>
              <a:fillRect/>
            </a:stretch>
          </p:blipFill>
          <p:spPr>
            <a:xfrm>
              <a:off x="4798308" y="1809750"/>
              <a:ext cx="916692" cy="609600"/>
            </a:xfrm>
            <a:prstGeom prst="rect">
              <a:avLst/>
            </a:prstGeom>
          </p:spPr>
        </p:pic>
        <p:pic>
          <p:nvPicPr>
            <p:cNvPr id="20" name="Picture 1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57726" y="2743200"/>
              <a:ext cx="752474" cy="361288"/>
            </a:xfrm>
            <a:prstGeom prst="rect">
              <a:avLst/>
            </a:prstGeom>
          </p:spPr>
        </p:pic>
        <p:pic>
          <p:nvPicPr>
            <p:cNvPr id="21" name="Picture 13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438526" y="2743200"/>
              <a:ext cx="752474" cy="361288"/>
            </a:xfrm>
            <a:prstGeom prst="rect">
              <a:avLst/>
            </a:prstGeom>
          </p:spPr>
        </p:pic>
        <p:pic>
          <p:nvPicPr>
            <p:cNvPr id="22" name="Picture 1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29326" y="2743200"/>
              <a:ext cx="752474" cy="361288"/>
            </a:xfrm>
            <a:prstGeom prst="rect">
              <a:avLst/>
            </a:prstGeom>
          </p:spPr>
        </p:pic>
        <p:pic>
          <p:nvPicPr>
            <p:cNvPr id="23" name="Picture 13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3126" y="2743200"/>
              <a:ext cx="752474" cy="361288"/>
            </a:xfrm>
            <a:prstGeom prst="rect">
              <a:avLst/>
            </a:prstGeom>
          </p:spPr>
        </p:pic>
      </p:grpSp>
      <p:sp>
        <p:nvSpPr>
          <p:cNvPr id="122" name="标题 1"/>
          <p:cNvSpPr>
            <a:spLocks noGrp="1"/>
          </p:cNvSpPr>
          <p:nvPr>
            <p:ph type="title"/>
          </p:nvPr>
        </p:nvSpPr>
        <p:spPr>
          <a:xfrm>
            <a:off x="0" y="116632"/>
            <a:ext cx="9144000" cy="1143000"/>
          </a:xfrm>
        </p:spPr>
        <p:txBody>
          <a:bodyPr>
            <a:normAutofit/>
          </a:bodyPr>
          <a:lstStyle/>
          <a:p>
            <a:r>
              <a:rPr lang="en-US" altLang="zh-CN" dirty="0">
                <a:solidFill>
                  <a:srgbClr val="0000CC"/>
                </a:solidFill>
                <a:cs typeface="Times New Roman" panose="02020603050405020304" pitchFamily="18" charset="0"/>
              </a:rPr>
              <a:t>Communication inside the Data Center</a:t>
            </a:r>
            <a:endParaRPr lang="zh-CN" altLang="en-US" dirty="0"/>
          </a:p>
        </p:txBody>
      </p:sp>
      <p:sp>
        <p:nvSpPr>
          <p:cNvPr id="3" name="灯片编号占位符 2"/>
          <p:cNvSpPr>
            <a:spLocks noGrp="1"/>
          </p:cNvSpPr>
          <p:nvPr>
            <p:ph type="sldNum" sz="quarter" idx="12"/>
          </p:nvPr>
        </p:nvSpPr>
        <p:spPr/>
        <p:txBody>
          <a:bodyPr/>
          <a:lstStyle/>
          <a:p>
            <a:fld id="{0C913308-F349-4B6D-A68A-DD1791B4A57B}" type="slidenum">
              <a:rPr lang="zh-CN" altLang="en-US" smtClean="0"/>
              <a:t>4</a:t>
            </a:fld>
            <a:endParaRPr lang="zh-CN" altLang="en-US" dirty="0"/>
          </a:p>
        </p:txBody>
      </p:sp>
      <p:sp>
        <p:nvSpPr>
          <p:cNvPr id="120" name="Freeform 133"/>
          <p:cNvSpPr/>
          <p:nvPr/>
        </p:nvSpPr>
        <p:spPr>
          <a:xfrm>
            <a:off x="3703460" y="2993088"/>
            <a:ext cx="2669117" cy="2791779"/>
          </a:xfrm>
          <a:custGeom>
            <a:avLst/>
            <a:gdLst>
              <a:gd name="connsiteX0" fmla="*/ 0 w 1695450"/>
              <a:gd name="connsiteY0" fmla="*/ 1781177 h 1914527"/>
              <a:gd name="connsiteX1" fmla="*/ 428625 w 1695450"/>
              <a:gd name="connsiteY1" fmla="*/ 962027 h 1914527"/>
              <a:gd name="connsiteX2" fmla="*/ 409575 w 1695450"/>
              <a:gd name="connsiteY2" fmla="*/ 2 h 1914527"/>
              <a:gd name="connsiteX3" fmla="*/ 1457325 w 1695450"/>
              <a:gd name="connsiteY3" fmla="*/ 952502 h 1914527"/>
              <a:gd name="connsiteX4" fmla="*/ 1695450 w 1695450"/>
              <a:gd name="connsiteY4" fmla="*/ 1914527 h 1914527"/>
              <a:gd name="connsiteX0" fmla="*/ 0 w 1695450"/>
              <a:gd name="connsiteY0" fmla="*/ 1781201 h 1914551"/>
              <a:gd name="connsiteX1" fmla="*/ 390525 w 1695450"/>
              <a:gd name="connsiteY1" fmla="*/ 923951 h 1914551"/>
              <a:gd name="connsiteX2" fmla="*/ 409575 w 1695450"/>
              <a:gd name="connsiteY2" fmla="*/ 26 h 1914551"/>
              <a:gd name="connsiteX3" fmla="*/ 1457325 w 1695450"/>
              <a:gd name="connsiteY3" fmla="*/ 952526 h 1914551"/>
              <a:gd name="connsiteX4" fmla="*/ 1695450 w 1695450"/>
              <a:gd name="connsiteY4" fmla="*/ 1914551 h 1914551"/>
              <a:gd name="connsiteX0" fmla="*/ 0 w 1695450"/>
              <a:gd name="connsiteY0" fmla="*/ 1762153 h 1895503"/>
              <a:gd name="connsiteX1" fmla="*/ 390525 w 1695450"/>
              <a:gd name="connsiteY1" fmla="*/ 904903 h 1895503"/>
              <a:gd name="connsiteX2" fmla="*/ 447675 w 1695450"/>
              <a:gd name="connsiteY2" fmla="*/ 28 h 1895503"/>
              <a:gd name="connsiteX3" fmla="*/ 1457325 w 1695450"/>
              <a:gd name="connsiteY3" fmla="*/ 933478 h 1895503"/>
              <a:gd name="connsiteX4" fmla="*/ 1695450 w 1695450"/>
              <a:gd name="connsiteY4" fmla="*/ 1895503 h 1895503"/>
              <a:gd name="connsiteX0" fmla="*/ 0 w 1695450"/>
              <a:gd name="connsiteY0" fmla="*/ 1775017 h 1908367"/>
              <a:gd name="connsiteX1" fmla="*/ 390525 w 1695450"/>
              <a:gd name="connsiteY1" fmla="*/ 917767 h 1908367"/>
              <a:gd name="connsiteX2" fmla="*/ 447675 w 1695450"/>
              <a:gd name="connsiteY2" fmla="*/ 12892 h 1908367"/>
              <a:gd name="connsiteX3" fmla="*/ 1457325 w 1695450"/>
              <a:gd name="connsiteY3" fmla="*/ 946342 h 1908367"/>
              <a:gd name="connsiteX4" fmla="*/ 1695450 w 1695450"/>
              <a:gd name="connsiteY4" fmla="*/ 1908367 h 1908367"/>
              <a:gd name="connsiteX0" fmla="*/ 0 w 1695450"/>
              <a:gd name="connsiteY0" fmla="*/ 1787347 h 1920697"/>
              <a:gd name="connsiteX1" fmla="*/ 390525 w 1695450"/>
              <a:gd name="connsiteY1" fmla="*/ 930097 h 1920697"/>
              <a:gd name="connsiteX2" fmla="*/ 447675 w 1695450"/>
              <a:gd name="connsiteY2" fmla="*/ 25222 h 1920697"/>
              <a:gd name="connsiteX3" fmla="*/ 1457325 w 1695450"/>
              <a:gd name="connsiteY3" fmla="*/ 958672 h 1920697"/>
              <a:gd name="connsiteX4" fmla="*/ 1695450 w 1695450"/>
              <a:gd name="connsiteY4" fmla="*/ 1920697 h 1920697"/>
              <a:gd name="connsiteX0" fmla="*/ 0 w 1695450"/>
              <a:gd name="connsiteY0" fmla="*/ 1780829 h 1914179"/>
              <a:gd name="connsiteX1" fmla="*/ 390525 w 1695450"/>
              <a:gd name="connsiteY1" fmla="*/ 923579 h 1914179"/>
              <a:gd name="connsiteX2" fmla="*/ 447675 w 1695450"/>
              <a:gd name="connsiteY2" fmla="*/ 18704 h 1914179"/>
              <a:gd name="connsiteX3" fmla="*/ 1457325 w 1695450"/>
              <a:gd name="connsiteY3" fmla="*/ 952154 h 1914179"/>
              <a:gd name="connsiteX4" fmla="*/ 1695450 w 1695450"/>
              <a:gd name="connsiteY4" fmla="*/ 1914179 h 1914179"/>
              <a:gd name="connsiteX0" fmla="*/ 0 w 1695450"/>
              <a:gd name="connsiteY0" fmla="*/ 1780829 h 1914179"/>
              <a:gd name="connsiteX1" fmla="*/ 390525 w 1695450"/>
              <a:gd name="connsiteY1" fmla="*/ 923579 h 1914179"/>
              <a:gd name="connsiteX2" fmla="*/ 447675 w 1695450"/>
              <a:gd name="connsiteY2" fmla="*/ 18704 h 1914179"/>
              <a:gd name="connsiteX3" fmla="*/ 1457325 w 1695450"/>
              <a:gd name="connsiteY3" fmla="*/ 952154 h 1914179"/>
              <a:gd name="connsiteX4" fmla="*/ 1695450 w 1695450"/>
              <a:gd name="connsiteY4" fmla="*/ 1914179 h 1914179"/>
              <a:gd name="connsiteX0" fmla="*/ 0 w 1695450"/>
              <a:gd name="connsiteY0" fmla="*/ 1780829 h 1914179"/>
              <a:gd name="connsiteX1" fmla="*/ 390525 w 1695450"/>
              <a:gd name="connsiteY1" fmla="*/ 923579 h 1914179"/>
              <a:gd name="connsiteX2" fmla="*/ 447675 w 1695450"/>
              <a:gd name="connsiteY2" fmla="*/ 18704 h 1914179"/>
              <a:gd name="connsiteX3" fmla="*/ 1457325 w 1695450"/>
              <a:gd name="connsiteY3" fmla="*/ 952154 h 1914179"/>
              <a:gd name="connsiteX4" fmla="*/ 1695450 w 1695450"/>
              <a:gd name="connsiteY4" fmla="*/ 1914179 h 1914179"/>
              <a:gd name="connsiteX0" fmla="*/ 0 w 1695450"/>
              <a:gd name="connsiteY0" fmla="*/ 1764115 h 1897465"/>
              <a:gd name="connsiteX1" fmla="*/ 390525 w 1695450"/>
              <a:gd name="connsiteY1" fmla="*/ 906865 h 1897465"/>
              <a:gd name="connsiteX2" fmla="*/ 447675 w 1695450"/>
              <a:gd name="connsiteY2" fmla="*/ 1990 h 1897465"/>
              <a:gd name="connsiteX3" fmla="*/ 1457325 w 1695450"/>
              <a:gd name="connsiteY3" fmla="*/ 935440 h 1897465"/>
              <a:gd name="connsiteX4" fmla="*/ 1695450 w 1695450"/>
              <a:gd name="connsiteY4" fmla="*/ 1897465 h 1897465"/>
              <a:gd name="connsiteX0" fmla="*/ 0 w 1695450"/>
              <a:gd name="connsiteY0" fmla="*/ 1762125 h 1895475"/>
              <a:gd name="connsiteX1" fmla="*/ 390525 w 1695450"/>
              <a:gd name="connsiteY1" fmla="*/ 904875 h 1895475"/>
              <a:gd name="connsiteX2" fmla="*/ 447675 w 1695450"/>
              <a:gd name="connsiteY2" fmla="*/ 0 h 1895475"/>
              <a:gd name="connsiteX3" fmla="*/ 1457325 w 1695450"/>
              <a:gd name="connsiteY3" fmla="*/ 933450 h 1895475"/>
              <a:gd name="connsiteX4" fmla="*/ 1695450 w 1695450"/>
              <a:gd name="connsiteY4" fmla="*/ 1895475 h 1895475"/>
              <a:gd name="connsiteX0" fmla="*/ 0 w 1695450"/>
              <a:gd name="connsiteY0" fmla="*/ 1762125 h 1895475"/>
              <a:gd name="connsiteX1" fmla="*/ 390525 w 1695450"/>
              <a:gd name="connsiteY1" fmla="*/ 904875 h 1895475"/>
              <a:gd name="connsiteX2" fmla="*/ 447675 w 1695450"/>
              <a:gd name="connsiteY2" fmla="*/ 0 h 1895475"/>
              <a:gd name="connsiteX3" fmla="*/ 1457325 w 1695450"/>
              <a:gd name="connsiteY3" fmla="*/ 933450 h 1895475"/>
              <a:gd name="connsiteX4" fmla="*/ 1695450 w 1695450"/>
              <a:gd name="connsiteY4" fmla="*/ 1895475 h 1895475"/>
              <a:gd name="connsiteX0" fmla="*/ 0 w 1695450"/>
              <a:gd name="connsiteY0" fmla="*/ 1762125 h 1895475"/>
              <a:gd name="connsiteX1" fmla="*/ 390525 w 1695450"/>
              <a:gd name="connsiteY1" fmla="*/ 904875 h 1895475"/>
              <a:gd name="connsiteX2" fmla="*/ 447675 w 1695450"/>
              <a:gd name="connsiteY2" fmla="*/ 0 h 1895475"/>
              <a:gd name="connsiteX3" fmla="*/ 1457325 w 1695450"/>
              <a:gd name="connsiteY3" fmla="*/ 933450 h 1895475"/>
              <a:gd name="connsiteX4" fmla="*/ 1695450 w 1695450"/>
              <a:gd name="connsiteY4" fmla="*/ 1895475 h 1895475"/>
              <a:gd name="connsiteX0" fmla="*/ 0 w 1695450"/>
              <a:gd name="connsiteY0" fmla="*/ 1762125 h 1895475"/>
              <a:gd name="connsiteX1" fmla="*/ 390525 w 1695450"/>
              <a:gd name="connsiteY1" fmla="*/ 904875 h 1895475"/>
              <a:gd name="connsiteX2" fmla="*/ 447675 w 1695450"/>
              <a:gd name="connsiteY2" fmla="*/ 0 h 1895475"/>
              <a:gd name="connsiteX3" fmla="*/ 1457325 w 1695450"/>
              <a:gd name="connsiteY3" fmla="*/ 971550 h 1895475"/>
              <a:gd name="connsiteX4" fmla="*/ 1695450 w 1695450"/>
              <a:gd name="connsiteY4" fmla="*/ 1895475 h 1895475"/>
              <a:gd name="connsiteX0" fmla="*/ 0 w 1695450"/>
              <a:gd name="connsiteY0" fmla="*/ 1762125 h 1895475"/>
              <a:gd name="connsiteX1" fmla="*/ 390525 w 1695450"/>
              <a:gd name="connsiteY1" fmla="*/ 904875 h 1895475"/>
              <a:gd name="connsiteX2" fmla="*/ 447675 w 1695450"/>
              <a:gd name="connsiteY2" fmla="*/ 0 h 1895475"/>
              <a:gd name="connsiteX3" fmla="*/ 1457325 w 1695450"/>
              <a:gd name="connsiteY3" fmla="*/ 971550 h 1895475"/>
              <a:gd name="connsiteX4" fmla="*/ 1695450 w 1695450"/>
              <a:gd name="connsiteY4" fmla="*/ 1895475 h 1895475"/>
              <a:gd name="connsiteX0" fmla="*/ 0 w 1695450"/>
              <a:gd name="connsiteY0" fmla="*/ 1762125 h 1895475"/>
              <a:gd name="connsiteX1" fmla="*/ 390525 w 1695450"/>
              <a:gd name="connsiteY1" fmla="*/ 904875 h 1895475"/>
              <a:gd name="connsiteX2" fmla="*/ 447675 w 1695450"/>
              <a:gd name="connsiteY2" fmla="*/ 0 h 1895475"/>
              <a:gd name="connsiteX3" fmla="*/ 1428750 w 1695450"/>
              <a:gd name="connsiteY3" fmla="*/ 1028700 h 1895475"/>
              <a:gd name="connsiteX4" fmla="*/ 1695450 w 1695450"/>
              <a:gd name="connsiteY4" fmla="*/ 1895475 h 1895475"/>
              <a:gd name="connsiteX0" fmla="*/ 0 w 1695450"/>
              <a:gd name="connsiteY0" fmla="*/ 1762125 h 1895475"/>
              <a:gd name="connsiteX1" fmla="*/ 390525 w 1695450"/>
              <a:gd name="connsiteY1" fmla="*/ 904875 h 1895475"/>
              <a:gd name="connsiteX2" fmla="*/ 447675 w 1695450"/>
              <a:gd name="connsiteY2" fmla="*/ 0 h 1895475"/>
              <a:gd name="connsiteX3" fmla="*/ 1419225 w 1695450"/>
              <a:gd name="connsiteY3" fmla="*/ 971550 h 1895475"/>
              <a:gd name="connsiteX4" fmla="*/ 1695450 w 1695450"/>
              <a:gd name="connsiteY4" fmla="*/ 1895475 h 1895475"/>
              <a:gd name="connsiteX0" fmla="*/ 0 w 1695450"/>
              <a:gd name="connsiteY0" fmla="*/ 1815247 h 1948597"/>
              <a:gd name="connsiteX1" fmla="*/ 390525 w 1695450"/>
              <a:gd name="connsiteY1" fmla="*/ 957997 h 1948597"/>
              <a:gd name="connsiteX2" fmla="*/ 447675 w 1695450"/>
              <a:gd name="connsiteY2" fmla="*/ 53122 h 1948597"/>
              <a:gd name="connsiteX3" fmla="*/ 1457325 w 1695450"/>
              <a:gd name="connsiteY3" fmla="*/ 119797 h 1948597"/>
              <a:gd name="connsiteX4" fmla="*/ 1695450 w 1695450"/>
              <a:gd name="connsiteY4" fmla="*/ 1948597 h 1948597"/>
              <a:gd name="connsiteX0" fmla="*/ 0 w 1695450"/>
              <a:gd name="connsiteY0" fmla="*/ 1762125 h 1895475"/>
              <a:gd name="connsiteX1" fmla="*/ 390525 w 1695450"/>
              <a:gd name="connsiteY1" fmla="*/ 904875 h 1895475"/>
              <a:gd name="connsiteX2" fmla="*/ 447675 w 1695450"/>
              <a:gd name="connsiteY2" fmla="*/ 0 h 1895475"/>
              <a:gd name="connsiteX3" fmla="*/ 1457325 w 1695450"/>
              <a:gd name="connsiteY3" fmla="*/ 66675 h 1895475"/>
              <a:gd name="connsiteX4" fmla="*/ 1457325 w 1695450"/>
              <a:gd name="connsiteY4" fmla="*/ 904875 h 1895475"/>
              <a:gd name="connsiteX5" fmla="*/ 1695450 w 1695450"/>
              <a:gd name="connsiteY5" fmla="*/ 1895475 h 1895475"/>
              <a:gd name="connsiteX0" fmla="*/ 0 w 1695450"/>
              <a:gd name="connsiteY0" fmla="*/ 1787222 h 1920572"/>
              <a:gd name="connsiteX1" fmla="*/ 390525 w 1695450"/>
              <a:gd name="connsiteY1" fmla="*/ 929972 h 1920572"/>
              <a:gd name="connsiteX2" fmla="*/ 447675 w 1695450"/>
              <a:gd name="connsiteY2" fmla="*/ 25097 h 1920572"/>
              <a:gd name="connsiteX3" fmla="*/ 1457325 w 1695450"/>
              <a:gd name="connsiteY3" fmla="*/ 91772 h 1920572"/>
              <a:gd name="connsiteX4" fmla="*/ 1457325 w 1695450"/>
              <a:gd name="connsiteY4" fmla="*/ 929972 h 1920572"/>
              <a:gd name="connsiteX5" fmla="*/ 1695450 w 1695450"/>
              <a:gd name="connsiteY5" fmla="*/ 1920572 h 1920572"/>
              <a:gd name="connsiteX0" fmla="*/ 0 w 1695450"/>
              <a:gd name="connsiteY0" fmla="*/ 1787222 h 1920572"/>
              <a:gd name="connsiteX1" fmla="*/ 390525 w 1695450"/>
              <a:gd name="connsiteY1" fmla="*/ 929972 h 1920572"/>
              <a:gd name="connsiteX2" fmla="*/ 447675 w 1695450"/>
              <a:gd name="connsiteY2" fmla="*/ 25097 h 1920572"/>
              <a:gd name="connsiteX3" fmla="*/ 1457325 w 1695450"/>
              <a:gd name="connsiteY3" fmla="*/ 91772 h 1920572"/>
              <a:gd name="connsiteX4" fmla="*/ 1457325 w 1695450"/>
              <a:gd name="connsiteY4" fmla="*/ 929972 h 1920572"/>
              <a:gd name="connsiteX5" fmla="*/ 1695450 w 1695450"/>
              <a:gd name="connsiteY5" fmla="*/ 1920572 h 1920572"/>
              <a:gd name="connsiteX0" fmla="*/ 0 w 1695450"/>
              <a:gd name="connsiteY0" fmla="*/ 1787222 h 1920572"/>
              <a:gd name="connsiteX1" fmla="*/ 390525 w 1695450"/>
              <a:gd name="connsiteY1" fmla="*/ 929972 h 1920572"/>
              <a:gd name="connsiteX2" fmla="*/ 447675 w 1695450"/>
              <a:gd name="connsiteY2" fmla="*/ 25097 h 1920572"/>
              <a:gd name="connsiteX3" fmla="*/ 1457325 w 1695450"/>
              <a:gd name="connsiteY3" fmla="*/ 91772 h 1920572"/>
              <a:gd name="connsiteX4" fmla="*/ 1457325 w 1695450"/>
              <a:gd name="connsiteY4" fmla="*/ 929972 h 1920572"/>
              <a:gd name="connsiteX5" fmla="*/ 1695450 w 1695450"/>
              <a:gd name="connsiteY5" fmla="*/ 1920572 h 1920572"/>
              <a:gd name="connsiteX0" fmla="*/ 0 w 1695450"/>
              <a:gd name="connsiteY0" fmla="*/ 1767837 h 1901187"/>
              <a:gd name="connsiteX1" fmla="*/ 390525 w 1695450"/>
              <a:gd name="connsiteY1" fmla="*/ 910587 h 1901187"/>
              <a:gd name="connsiteX2" fmla="*/ 447675 w 1695450"/>
              <a:gd name="connsiteY2" fmla="*/ 5712 h 1901187"/>
              <a:gd name="connsiteX3" fmla="*/ 1457325 w 1695450"/>
              <a:gd name="connsiteY3" fmla="*/ 72387 h 1901187"/>
              <a:gd name="connsiteX4" fmla="*/ 1457325 w 1695450"/>
              <a:gd name="connsiteY4" fmla="*/ 910587 h 1901187"/>
              <a:gd name="connsiteX5" fmla="*/ 1695450 w 1695450"/>
              <a:gd name="connsiteY5" fmla="*/ 1901187 h 1901187"/>
              <a:gd name="connsiteX0" fmla="*/ 0 w 1695450"/>
              <a:gd name="connsiteY0" fmla="*/ 1767837 h 1901187"/>
              <a:gd name="connsiteX1" fmla="*/ 390525 w 1695450"/>
              <a:gd name="connsiteY1" fmla="*/ 910587 h 1901187"/>
              <a:gd name="connsiteX2" fmla="*/ 447675 w 1695450"/>
              <a:gd name="connsiteY2" fmla="*/ 5712 h 1901187"/>
              <a:gd name="connsiteX3" fmla="*/ 1457325 w 1695450"/>
              <a:gd name="connsiteY3" fmla="*/ 72387 h 1901187"/>
              <a:gd name="connsiteX4" fmla="*/ 1457325 w 1695450"/>
              <a:gd name="connsiteY4" fmla="*/ 910587 h 1901187"/>
              <a:gd name="connsiteX5" fmla="*/ 1695450 w 1695450"/>
              <a:gd name="connsiteY5" fmla="*/ 1901187 h 1901187"/>
              <a:gd name="connsiteX0" fmla="*/ 0 w 1695450"/>
              <a:gd name="connsiteY0" fmla="*/ 1804831 h 1938181"/>
              <a:gd name="connsiteX1" fmla="*/ 390525 w 1695450"/>
              <a:gd name="connsiteY1" fmla="*/ 947581 h 1938181"/>
              <a:gd name="connsiteX2" fmla="*/ 447675 w 1695450"/>
              <a:gd name="connsiteY2" fmla="*/ 42706 h 1938181"/>
              <a:gd name="connsiteX3" fmla="*/ 1466850 w 1695450"/>
              <a:gd name="connsiteY3" fmla="*/ 42706 h 1938181"/>
              <a:gd name="connsiteX4" fmla="*/ 1457325 w 1695450"/>
              <a:gd name="connsiteY4" fmla="*/ 947581 h 1938181"/>
              <a:gd name="connsiteX5" fmla="*/ 1695450 w 1695450"/>
              <a:gd name="connsiteY5" fmla="*/ 1938181 h 1938181"/>
              <a:gd name="connsiteX0" fmla="*/ 0 w 1695450"/>
              <a:gd name="connsiteY0" fmla="*/ 1780133 h 1913483"/>
              <a:gd name="connsiteX1" fmla="*/ 390525 w 1695450"/>
              <a:gd name="connsiteY1" fmla="*/ 922883 h 1913483"/>
              <a:gd name="connsiteX2" fmla="*/ 447675 w 1695450"/>
              <a:gd name="connsiteY2" fmla="*/ 18008 h 1913483"/>
              <a:gd name="connsiteX3" fmla="*/ 1466850 w 1695450"/>
              <a:gd name="connsiteY3" fmla="*/ 56108 h 1913483"/>
              <a:gd name="connsiteX4" fmla="*/ 1457325 w 1695450"/>
              <a:gd name="connsiteY4" fmla="*/ 922883 h 1913483"/>
              <a:gd name="connsiteX5" fmla="*/ 1695450 w 1695450"/>
              <a:gd name="connsiteY5" fmla="*/ 1913483 h 1913483"/>
              <a:gd name="connsiteX0" fmla="*/ 0 w 1695450"/>
              <a:gd name="connsiteY0" fmla="*/ 2735809 h 2869159"/>
              <a:gd name="connsiteX1" fmla="*/ 390525 w 1695450"/>
              <a:gd name="connsiteY1" fmla="*/ 1878559 h 2869159"/>
              <a:gd name="connsiteX2" fmla="*/ 52563 w 1695450"/>
              <a:gd name="connsiteY2" fmla="*/ 18 h 2869159"/>
              <a:gd name="connsiteX3" fmla="*/ 1466850 w 1695450"/>
              <a:gd name="connsiteY3" fmla="*/ 1011784 h 2869159"/>
              <a:gd name="connsiteX4" fmla="*/ 1457325 w 1695450"/>
              <a:gd name="connsiteY4" fmla="*/ 1878559 h 2869159"/>
              <a:gd name="connsiteX5" fmla="*/ 1695450 w 1695450"/>
              <a:gd name="connsiteY5" fmla="*/ 2869159 h 2869159"/>
              <a:gd name="connsiteX0" fmla="*/ 653764 w 2349214"/>
              <a:gd name="connsiteY0" fmla="*/ 2735809 h 2869159"/>
              <a:gd name="connsiteX1" fmla="*/ 67 w 2349214"/>
              <a:gd name="connsiteY1" fmla="*/ 1088337 h 2869159"/>
              <a:gd name="connsiteX2" fmla="*/ 706327 w 2349214"/>
              <a:gd name="connsiteY2" fmla="*/ 18 h 2869159"/>
              <a:gd name="connsiteX3" fmla="*/ 2120614 w 2349214"/>
              <a:gd name="connsiteY3" fmla="*/ 1011784 h 2869159"/>
              <a:gd name="connsiteX4" fmla="*/ 2111089 w 2349214"/>
              <a:gd name="connsiteY4" fmla="*/ 1878559 h 2869159"/>
              <a:gd name="connsiteX5" fmla="*/ 2349214 w 2349214"/>
              <a:gd name="connsiteY5" fmla="*/ 2869159 h 2869159"/>
              <a:gd name="connsiteX0" fmla="*/ 0 w 2697339"/>
              <a:gd name="connsiteY0" fmla="*/ 2679365 h 2869159"/>
              <a:gd name="connsiteX1" fmla="*/ 348192 w 2697339"/>
              <a:gd name="connsiteY1" fmla="*/ 1088337 h 2869159"/>
              <a:gd name="connsiteX2" fmla="*/ 1054452 w 2697339"/>
              <a:gd name="connsiteY2" fmla="*/ 18 h 2869159"/>
              <a:gd name="connsiteX3" fmla="*/ 2468739 w 2697339"/>
              <a:gd name="connsiteY3" fmla="*/ 1011784 h 2869159"/>
              <a:gd name="connsiteX4" fmla="*/ 2459214 w 2697339"/>
              <a:gd name="connsiteY4" fmla="*/ 1878559 h 2869159"/>
              <a:gd name="connsiteX5" fmla="*/ 2697339 w 2697339"/>
              <a:gd name="connsiteY5" fmla="*/ 2869159 h 2869159"/>
              <a:gd name="connsiteX0" fmla="*/ 0 w 2697339"/>
              <a:gd name="connsiteY0" fmla="*/ 2679365 h 2869159"/>
              <a:gd name="connsiteX1" fmla="*/ 332318 w 2697339"/>
              <a:gd name="connsiteY1" fmla="*/ 1946276 h 2869159"/>
              <a:gd name="connsiteX2" fmla="*/ 348192 w 2697339"/>
              <a:gd name="connsiteY2" fmla="*/ 1088337 h 2869159"/>
              <a:gd name="connsiteX3" fmla="*/ 1054452 w 2697339"/>
              <a:gd name="connsiteY3" fmla="*/ 18 h 2869159"/>
              <a:gd name="connsiteX4" fmla="*/ 2468739 w 2697339"/>
              <a:gd name="connsiteY4" fmla="*/ 1011784 h 2869159"/>
              <a:gd name="connsiteX5" fmla="*/ 2459214 w 2697339"/>
              <a:gd name="connsiteY5" fmla="*/ 1878559 h 2869159"/>
              <a:gd name="connsiteX6" fmla="*/ 2697339 w 2697339"/>
              <a:gd name="connsiteY6" fmla="*/ 2869159 h 2869159"/>
              <a:gd name="connsiteX0" fmla="*/ 0 w 2697339"/>
              <a:gd name="connsiteY0" fmla="*/ 2679365 h 2869159"/>
              <a:gd name="connsiteX1" fmla="*/ 332318 w 2697339"/>
              <a:gd name="connsiteY1" fmla="*/ 1946276 h 2869159"/>
              <a:gd name="connsiteX2" fmla="*/ 348192 w 2697339"/>
              <a:gd name="connsiteY2" fmla="*/ 1088337 h 2869159"/>
              <a:gd name="connsiteX3" fmla="*/ 1054452 w 2697339"/>
              <a:gd name="connsiteY3" fmla="*/ 18 h 2869159"/>
              <a:gd name="connsiteX4" fmla="*/ 2468739 w 2697339"/>
              <a:gd name="connsiteY4" fmla="*/ 1011784 h 2869159"/>
              <a:gd name="connsiteX5" fmla="*/ 2459214 w 2697339"/>
              <a:gd name="connsiteY5" fmla="*/ 1878559 h 2869159"/>
              <a:gd name="connsiteX6" fmla="*/ 2697339 w 2697339"/>
              <a:gd name="connsiteY6" fmla="*/ 2869159 h 2869159"/>
              <a:gd name="connsiteX0" fmla="*/ 0 w 2697339"/>
              <a:gd name="connsiteY0" fmla="*/ 2679365 h 2869159"/>
              <a:gd name="connsiteX1" fmla="*/ 332318 w 2697339"/>
              <a:gd name="connsiteY1" fmla="*/ 1946276 h 2869159"/>
              <a:gd name="connsiteX2" fmla="*/ 348192 w 2697339"/>
              <a:gd name="connsiteY2" fmla="*/ 1088337 h 2869159"/>
              <a:gd name="connsiteX3" fmla="*/ 1054452 w 2697339"/>
              <a:gd name="connsiteY3" fmla="*/ 18 h 2869159"/>
              <a:gd name="connsiteX4" fmla="*/ 2468739 w 2697339"/>
              <a:gd name="connsiteY4" fmla="*/ 1011784 h 2869159"/>
              <a:gd name="connsiteX5" fmla="*/ 2459214 w 2697339"/>
              <a:gd name="connsiteY5" fmla="*/ 1878559 h 2869159"/>
              <a:gd name="connsiteX6" fmla="*/ 2697339 w 2697339"/>
              <a:gd name="connsiteY6" fmla="*/ 2869159 h 2869159"/>
              <a:gd name="connsiteX0" fmla="*/ 0 w 2697339"/>
              <a:gd name="connsiteY0" fmla="*/ 2679365 h 2869159"/>
              <a:gd name="connsiteX1" fmla="*/ 332318 w 2697339"/>
              <a:gd name="connsiteY1" fmla="*/ 1946276 h 2869159"/>
              <a:gd name="connsiteX2" fmla="*/ 348192 w 2697339"/>
              <a:gd name="connsiteY2" fmla="*/ 1088337 h 2869159"/>
              <a:gd name="connsiteX3" fmla="*/ 1110896 w 2697339"/>
              <a:gd name="connsiteY3" fmla="*/ 18 h 2869159"/>
              <a:gd name="connsiteX4" fmla="*/ 2468739 w 2697339"/>
              <a:gd name="connsiteY4" fmla="*/ 1011784 h 2869159"/>
              <a:gd name="connsiteX5" fmla="*/ 2459214 w 2697339"/>
              <a:gd name="connsiteY5" fmla="*/ 1878559 h 2869159"/>
              <a:gd name="connsiteX6" fmla="*/ 2697339 w 2697339"/>
              <a:gd name="connsiteY6" fmla="*/ 2869159 h 2869159"/>
              <a:gd name="connsiteX0" fmla="*/ 0 w 2697339"/>
              <a:gd name="connsiteY0" fmla="*/ 2679365 h 2869159"/>
              <a:gd name="connsiteX1" fmla="*/ 332318 w 2697339"/>
              <a:gd name="connsiteY1" fmla="*/ 1946276 h 2869159"/>
              <a:gd name="connsiteX2" fmla="*/ 249414 w 2697339"/>
              <a:gd name="connsiteY2" fmla="*/ 1017781 h 2869159"/>
              <a:gd name="connsiteX3" fmla="*/ 1110896 w 2697339"/>
              <a:gd name="connsiteY3" fmla="*/ 18 h 2869159"/>
              <a:gd name="connsiteX4" fmla="*/ 2468739 w 2697339"/>
              <a:gd name="connsiteY4" fmla="*/ 1011784 h 2869159"/>
              <a:gd name="connsiteX5" fmla="*/ 2459214 w 2697339"/>
              <a:gd name="connsiteY5" fmla="*/ 1878559 h 2869159"/>
              <a:gd name="connsiteX6" fmla="*/ 2697339 w 2697339"/>
              <a:gd name="connsiteY6" fmla="*/ 2869159 h 2869159"/>
              <a:gd name="connsiteX0" fmla="*/ 0 w 2697339"/>
              <a:gd name="connsiteY0" fmla="*/ 2679365 h 2869159"/>
              <a:gd name="connsiteX1" fmla="*/ 332318 w 2697339"/>
              <a:gd name="connsiteY1" fmla="*/ 1946276 h 2869159"/>
              <a:gd name="connsiteX2" fmla="*/ 249414 w 2697339"/>
              <a:gd name="connsiteY2" fmla="*/ 1017781 h 2869159"/>
              <a:gd name="connsiteX3" fmla="*/ 1096785 w 2697339"/>
              <a:gd name="connsiteY3" fmla="*/ 18 h 2869159"/>
              <a:gd name="connsiteX4" fmla="*/ 2468739 w 2697339"/>
              <a:gd name="connsiteY4" fmla="*/ 1011784 h 2869159"/>
              <a:gd name="connsiteX5" fmla="*/ 2459214 w 2697339"/>
              <a:gd name="connsiteY5" fmla="*/ 1878559 h 2869159"/>
              <a:gd name="connsiteX6" fmla="*/ 2697339 w 2697339"/>
              <a:gd name="connsiteY6" fmla="*/ 2869159 h 2869159"/>
              <a:gd name="connsiteX0" fmla="*/ 0 w 2697339"/>
              <a:gd name="connsiteY0" fmla="*/ 2679347 h 2869141"/>
              <a:gd name="connsiteX1" fmla="*/ 332318 w 2697339"/>
              <a:gd name="connsiteY1" fmla="*/ 1946258 h 2869141"/>
              <a:gd name="connsiteX2" fmla="*/ 249414 w 2697339"/>
              <a:gd name="connsiteY2" fmla="*/ 1017763 h 2869141"/>
              <a:gd name="connsiteX3" fmla="*/ 1096785 w 2697339"/>
              <a:gd name="connsiteY3" fmla="*/ 0 h 2869141"/>
              <a:gd name="connsiteX4" fmla="*/ 2468739 w 2697339"/>
              <a:gd name="connsiteY4" fmla="*/ 1011766 h 2869141"/>
              <a:gd name="connsiteX5" fmla="*/ 2459214 w 2697339"/>
              <a:gd name="connsiteY5" fmla="*/ 1878541 h 2869141"/>
              <a:gd name="connsiteX6" fmla="*/ 2697339 w 2697339"/>
              <a:gd name="connsiteY6" fmla="*/ 2869141 h 2869141"/>
              <a:gd name="connsiteX0" fmla="*/ 0 w 2697339"/>
              <a:gd name="connsiteY0" fmla="*/ 2679347 h 2869141"/>
              <a:gd name="connsiteX1" fmla="*/ 332318 w 2697339"/>
              <a:gd name="connsiteY1" fmla="*/ 1946258 h 2869141"/>
              <a:gd name="connsiteX2" fmla="*/ 249414 w 2697339"/>
              <a:gd name="connsiteY2" fmla="*/ 1017763 h 2869141"/>
              <a:gd name="connsiteX3" fmla="*/ 1096785 w 2697339"/>
              <a:gd name="connsiteY3" fmla="*/ 0 h 2869141"/>
              <a:gd name="connsiteX4" fmla="*/ 2468739 w 2697339"/>
              <a:gd name="connsiteY4" fmla="*/ 1011766 h 2869141"/>
              <a:gd name="connsiteX5" fmla="*/ 2459214 w 2697339"/>
              <a:gd name="connsiteY5" fmla="*/ 1878541 h 2869141"/>
              <a:gd name="connsiteX6" fmla="*/ 2697339 w 2697339"/>
              <a:gd name="connsiteY6" fmla="*/ 2869141 h 2869141"/>
              <a:gd name="connsiteX0" fmla="*/ 0 w 2697339"/>
              <a:gd name="connsiteY0" fmla="*/ 2679347 h 2869141"/>
              <a:gd name="connsiteX1" fmla="*/ 332318 w 2697339"/>
              <a:gd name="connsiteY1" fmla="*/ 1946258 h 2869141"/>
              <a:gd name="connsiteX2" fmla="*/ 249414 w 2697339"/>
              <a:gd name="connsiteY2" fmla="*/ 1017763 h 2869141"/>
              <a:gd name="connsiteX3" fmla="*/ 1096785 w 2697339"/>
              <a:gd name="connsiteY3" fmla="*/ 0 h 2869141"/>
              <a:gd name="connsiteX4" fmla="*/ 2468739 w 2697339"/>
              <a:gd name="connsiteY4" fmla="*/ 1011766 h 2869141"/>
              <a:gd name="connsiteX5" fmla="*/ 2459214 w 2697339"/>
              <a:gd name="connsiteY5" fmla="*/ 1878541 h 2869141"/>
              <a:gd name="connsiteX6" fmla="*/ 2697339 w 2697339"/>
              <a:gd name="connsiteY6" fmla="*/ 2869141 h 2869141"/>
              <a:gd name="connsiteX0" fmla="*/ 0 w 2697339"/>
              <a:gd name="connsiteY0" fmla="*/ 2679347 h 2869141"/>
              <a:gd name="connsiteX1" fmla="*/ 332318 w 2697339"/>
              <a:gd name="connsiteY1" fmla="*/ 1946258 h 2869141"/>
              <a:gd name="connsiteX2" fmla="*/ 249414 w 2697339"/>
              <a:gd name="connsiteY2" fmla="*/ 1017763 h 2869141"/>
              <a:gd name="connsiteX3" fmla="*/ 1139118 w 2697339"/>
              <a:gd name="connsiteY3" fmla="*/ 0 h 2869141"/>
              <a:gd name="connsiteX4" fmla="*/ 2468739 w 2697339"/>
              <a:gd name="connsiteY4" fmla="*/ 1011766 h 2869141"/>
              <a:gd name="connsiteX5" fmla="*/ 2459214 w 2697339"/>
              <a:gd name="connsiteY5" fmla="*/ 1878541 h 2869141"/>
              <a:gd name="connsiteX6" fmla="*/ 2697339 w 2697339"/>
              <a:gd name="connsiteY6" fmla="*/ 2869141 h 2869141"/>
              <a:gd name="connsiteX0" fmla="*/ 0 w 2697339"/>
              <a:gd name="connsiteY0" fmla="*/ 2679347 h 2869141"/>
              <a:gd name="connsiteX1" fmla="*/ 332318 w 2697339"/>
              <a:gd name="connsiteY1" fmla="*/ 1946258 h 2869141"/>
              <a:gd name="connsiteX2" fmla="*/ 249414 w 2697339"/>
              <a:gd name="connsiteY2" fmla="*/ 1017763 h 2869141"/>
              <a:gd name="connsiteX3" fmla="*/ 1139118 w 2697339"/>
              <a:gd name="connsiteY3" fmla="*/ 0 h 2869141"/>
              <a:gd name="connsiteX4" fmla="*/ 2468739 w 2697339"/>
              <a:gd name="connsiteY4" fmla="*/ 1011766 h 2869141"/>
              <a:gd name="connsiteX5" fmla="*/ 2459214 w 2697339"/>
              <a:gd name="connsiteY5" fmla="*/ 1878541 h 2869141"/>
              <a:gd name="connsiteX6" fmla="*/ 2697339 w 2697339"/>
              <a:gd name="connsiteY6" fmla="*/ 2869141 h 2869141"/>
              <a:gd name="connsiteX0" fmla="*/ 0 w 2697339"/>
              <a:gd name="connsiteY0" fmla="*/ 2679347 h 2869141"/>
              <a:gd name="connsiteX1" fmla="*/ 332318 w 2697339"/>
              <a:gd name="connsiteY1" fmla="*/ 1946258 h 2869141"/>
              <a:gd name="connsiteX2" fmla="*/ 249414 w 2697339"/>
              <a:gd name="connsiteY2" fmla="*/ 1017763 h 2869141"/>
              <a:gd name="connsiteX3" fmla="*/ 1139118 w 2697339"/>
              <a:gd name="connsiteY3" fmla="*/ 0 h 2869141"/>
              <a:gd name="connsiteX4" fmla="*/ 2468739 w 2697339"/>
              <a:gd name="connsiteY4" fmla="*/ 1011766 h 2869141"/>
              <a:gd name="connsiteX5" fmla="*/ 2459214 w 2697339"/>
              <a:gd name="connsiteY5" fmla="*/ 1878541 h 2869141"/>
              <a:gd name="connsiteX6" fmla="*/ 2697339 w 2697339"/>
              <a:gd name="connsiteY6" fmla="*/ 2869141 h 2869141"/>
              <a:gd name="connsiteX0" fmla="*/ 0 w 2697339"/>
              <a:gd name="connsiteY0" fmla="*/ 2778125 h 2869141"/>
              <a:gd name="connsiteX1" fmla="*/ 332318 w 2697339"/>
              <a:gd name="connsiteY1" fmla="*/ 1946258 h 2869141"/>
              <a:gd name="connsiteX2" fmla="*/ 249414 w 2697339"/>
              <a:gd name="connsiteY2" fmla="*/ 1017763 h 2869141"/>
              <a:gd name="connsiteX3" fmla="*/ 1139118 w 2697339"/>
              <a:gd name="connsiteY3" fmla="*/ 0 h 2869141"/>
              <a:gd name="connsiteX4" fmla="*/ 2468739 w 2697339"/>
              <a:gd name="connsiteY4" fmla="*/ 1011766 h 2869141"/>
              <a:gd name="connsiteX5" fmla="*/ 2459214 w 2697339"/>
              <a:gd name="connsiteY5" fmla="*/ 1878541 h 2869141"/>
              <a:gd name="connsiteX6" fmla="*/ 2697339 w 2697339"/>
              <a:gd name="connsiteY6" fmla="*/ 2869141 h 2869141"/>
              <a:gd name="connsiteX0" fmla="*/ 0 w 2697339"/>
              <a:gd name="connsiteY0" fmla="*/ 2778125 h 2869141"/>
              <a:gd name="connsiteX1" fmla="*/ 332318 w 2697339"/>
              <a:gd name="connsiteY1" fmla="*/ 1946258 h 2869141"/>
              <a:gd name="connsiteX2" fmla="*/ 291747 w 2697339"/>
              <a:gd name="connsiteY2" fmla="*/ 1031874 h 2869141"/>
              <a:gd name="connsiteX3" fmla="*/ 1139118 w 2697339"/>
              <a:gd name="connsiteY3" fmla="*/ 0 h 2869141"/>
              <a:gd name="connsiteX4" fmla="*/ 2468739 w 2697339"/>
              <a:gd name="connsiteY4" fmla="*/ 1011766 h 2869141"/>
              <a:gd name="connsiteX5" fmla="*/ 2459214 w 2697339"/>
              <a:gd name="connsiteY5" fmla="*/ 1878541 h 2869141"/>
              <a:gd name="connsiteX6" fmla="*/ 2697339 w 2697339"/>
              <a:gd name="connsiteY6" fmla="*/ 2869141 h 2869141"/>
              <a:gd name="connsiteX0" fmla="*/ 0 w 2697339"/>
              <a:gd name="connsiteY0" fmla="*/ 2778125 h 2869141"/>
              <a:gd name="connsiteX1" fmla="*/ 332318 w 2697339"/>
              <a:gd name="connsiteY1" fmla="*/ 1946258 h 2869141"/>
              <a:gd name="connsiteX2" fmla="*/ 291747 w 2697339"/>
              <a:gd name="connsiteY2" fmla="*/ 1031874 h 2869141"/>
              <a:gd name="connsiteX3" fmla="*/ 1139118 w 2697339"/>
              <a:gd name="connsiteY3" fmla="*/ 0 h 2869141"/>
              <a:gd name="connsiteX4" fmla="*/ 2468739 w 2697339"/>
              <a:gd name="connsiteY4" fmla="*/ 1011766 h 2869141"/>
              <a:gd name="connsiteX5" fmla="*/ 2459214 w 2697339"/>
              <a:gd name="connsiteY5" fmla="*/ 1878541 h 2869141"/>
              <a:gd name="connsiteX6" fmla="*/ 2697339 w 2697339"/>
              <a:gd name="connsiteY6" fmla="*/ 2869141 h 2869141"/>
              <a:gd name="connsiteX0" fmla="*/ 0 w 2697339"/>
              <a:gd name="connsiteY0" fmla="*/ 2778125 h 2869141"/>
              <a:gd name="connsiteX1" fmla="*/ 332318 w 2697339"/>
              <a:gd name="connsiteY1" fmla="*/ 1946258 h 2869141"/>
              <a:gd name="connsiteX2" fmla="*/ 291747 w 2697339"/>
              <a:gd name="connsiteY2" fmla="*/ 1158874 h 2869141"/>
              <a:gd name="connsiteX3" fmla="*/ 1139118 w 2697339"/>
              <a:gd name="connsiteY3" fmla="*/ 0 h 2869141"/>
              <a:gd name="connsiteX4" fmla="*/ 2468739 w 2697339"/>
              <a:gd name="connsiteY4" fmla="*/ 1011766 h 2869141"/>
              <a:gd name="connsiteX5" fmla="*/ 2459214 w 2697339"/>
              <a:gd name="connsiteY5" fmla="*/ 1878541 h 2869141"/>
              <a:gd name="connsiteX6" fmla="*/ 2697339 w 2697339"/>
              <a:gd name="connsiteY6" fmla="*/ 2869141 h 2869141"/>
              <a:gd name="connsiteX0" fmla="*/ 0 w 2697339"/>
              <a:gd name="connsiteY0" fmla="*/ 2778125 h 2869141"/>
              <a:gd name="connsiteX1" fmla="*/ 332318 w 2697339"/>
              <a:gd name="connsiteY1" fmla="*/ 1946258 h 2869141"/>
              <a:gd name="connsiteX2" fmla="*/ 291747 w 2697339"/>
              <a:gd name="connsiteY2" fmla="*/ 1158874 h 2869141"/>
              <a:gd name="connsiteX3" fmla="*/ 1139118 w 2697339"/>
              <a:gd name="connsiteY3" fmla="*/ 0 h 2869141"/>
              <a:gd name="connsiteX4" fmla="*/ 2440516 w 2697339"/>
              <a:gd name="connsiteY4" fmla="*/ 997655 h 2869141"/>
              <a:gd name="connsiteX5" fmla="*/ 2459214 w 2697339"/>
              <a:gd name="connsiteY5" fmla="*/ 1878541 h 2869141"/>
              <a:gd name="connsiteX6" fmla="*/ 2697339 w 2697339"/>
              <a:gd name="connsiteY6" fmla="*/ 2869141 h 2869141"/>
              <a:gd name="connsiteX0" fmla="*/ 0 w 2669117"/>
              <a:gd name="connsiteY0" fmla="*/ 2778125 h 2778125"/>
              <a:gd name="connsiteX1" fmla="*/ 332318 w 2669117"/>
              <a:gd name="connsiteY1" fmla="*/ 1946258 h 2778125"/>
              <a:gd name="connsiteX2" fmla="*/ 291747 w 2669117"/>
              <a:gd name="connsiteY2" fmla="*/ 1158874 h 2778125"/>
              <a:gd name="connsiteX3" fmla="*/ 1139118 w 2669117"/>
              <a:gd name="connsiteY3" fmla="*/ 0 h 2778125"/>
              <a:gd name="connsiteX4" fmla="*/ 2440516 w 2669117"/>
              <a:gd name="connsiteY4" fmla="*/ 997655 h 2778125"/>
              <a:gd name="connsiteX5" fmla="*/ 2459214 w 2669117"/>
              <a:gd name="connsiteY5" fmla="*/ 1878541 h 2778125"/>
              <a:gd name="connsiteX6" fmla="*/ 2669117 w 2669117"/>
              <a:gd name="connsiteY6" fmla="*/ 2770363 h 2778125"/>
              <a:gd name="connsiteX0" fmla="*/ 0 w 2669117"/>
              <a:gd name="connsiteY0" fmla="*/ 2778125 h 2778125"/>
              <a:gd name="connsiteX1" fmla="*/ 332318 w 2669117"/>
              <a:gd name="connsiteY1" fmla="*/ 1946258 h 2778125"/>
              <a:gd name="connsiteX2" fmla="*/ 291747 w 2669117"/>
              <a:gd name="connsiteY2" fmla="*/ 1158874 h 2778125"/>
              <a:gd name="connsiteX3" fmla="*/ 1139118 w 2669117"/>
              <a:gd name="connsiteY3" fmla="*/ 0 h 2778125"/>
              <a:gd name="connsiteX4" fmla="*/ 2440516 w 2669117"/>
              <a:gd name="connsiteY4" fmla="*/ 1054099 h 2778125"/>
              <a:gd name="connsiteX5" fmla="*/ 2459214 w 2669117"/>
              <a:gd name="connsiteY5" fmla="*/ 1878541 h 2778125"/>
              <a:gd name="connsiteX6" fmla="*/ 2669117 w 2669117"/>
              <a:gd name="connsiteY6" fmla="*/ 2770363 h 2778125"/>
              <a:gd name="connsiteX0" fmla="*/ 0 w 2669117"/>
              <a:gd name="connsiteY0" fmla="*/ 2778125 h 2778125"/>
              <a:gd name="connsiteX1" fmla="*/ 332318 w 2669117"/>
              <a:gd name="connsiteY1" fmla="*/ 1946258 h 2778125"/>
              <a:gd name="connsiteX2" fmla="*/ 291747 w 2669117"/>
              <a:gd name="connsiteY2" fmla="*/ 1158874 h 2778125"/>
              <a:gd name="connsiteX3" fmla="*/ 1139118 w 2669117"/>
              <a:gd name="connsiteY3" fmla="*/ 0 h 2778125"/>
              <a:gd name="connsiteX4" fmla="*/ 2440516 w 2669117"/>
              <a:gd name="connsiteY4" fmla="*/ 1054099 h 2778125"/>
              <a:gd name="connsiteX5" fmla="*/ 2459214 w 2669117"/>
              <a:gd name="connsiteY5" fmla="*/ 1878541 h 2778125"/>
              <a:gd name="connsiteX6" fmla="*/ 2669117 w 2669117"/>
              <a:gd name="connsiteY6" fmla="*/ 2770363 h 2778125"/>
              <a:gd name="connsiteX0" fmla="*/ 0 w 2669117"/>
              <a:gd name="connsiteY0" fmla="*/ 2778125 h 2778125"/>
              <a:gd name="connsiteX1" fmla="*/ 332318 w 2669117"/>
              <a:gd name="connsiteY1" fmla="*/ 1946258 h 2778125"/>
              <a:gd name="connsiteX2" fmla="*/ 291747 w 2669117"/>
              <a:gd name="connsiteY2" fmla="*/ 1158874 h 2778125"/>
              <a:gd name="connsiteX3" fmla="*/ 1139118 w 2669117"/>
              <a:gd name="connsiteY3" fmla="*/ 0 h 2778125"/>
              <a:gd name="connsiteX4" fmla="*/ 2440516 w 2669117"/>
              <a:gd name="connsiteY4" fmla="*/ 1110543 h 2778125"/>
              <a:gd name="connsiteX5" fmla="*/ 2459214 w 2669117"/>
              <a:gd name="connsiteY5" fmla="*/ 1878541 h 2778125"/>
              <a:gd name="connsiteX6" fmla="*/ 2669117 w 2669117"/>
              <a:gd name="connsiteY6" fmla="*/ 2770363 h 2778125"/>
              <a:gd name="connsiteX0" fmla="*/ 0 w 2669117"/>
              <a:gd name="connsiteY0" fmla="*/ 2791779 h 2791779"/>
              <a:gd name="connsiteX1" fmla="*/ 332318 w 2669117"/>
              <a:gd name="connsiteY1" fmla="*/ 1959912 h 2791779"/>
              <a:gd name="connsiteX2" fmla="*/ 291747 w 2669117"/>
              <a:gd name="connsiteY2" fmla="*/ 1172528 h 2791779"/>
              <a:gd name="connsiteX3" fmla="*/ 1262016 w 2669117"/>
              <a:gd name="connsiteY3" fmla="*/ 0 h 2791779"/>
              <a:gd name="connsiteX4" fmla="*/ 2440516 w 2669117"/>
              <a:gd name="connsiteY4" fmla="*/ 1124197 h 2791779"/>
              <a:gd name="connsiteX5" fmla="*/ 2459214 w 2669117"/>
              <a:gd name="connsiteY5" fmla="*/ 1892195 h 2791779"/>
              <a:gd name="connsiteX6" fmla="*/ 2669117 w 2669117"/>
              <a:gd name="connsiteY6" fmla="*/ 2784017 h 2791779"/>
              <a:gd name="connsiteX0" fmla="*/ 0 w 2669117"/>
              <a:gd name="connsiteY0" fmla="*/ 2791779 h 2791779"/>
              <a:gd name="connsiteX1" fmla="*/ 332318 w 2669117"/>
              <a:gd name="connsiteY1" fmla="*/ 1959912 h 2791779"/>
              <a:gd name="connsiteX2" fmla="*/ 291747 w 2669117"/>
              <a:gd name="connsiteY2" fmla="*/ 1172528 h 2791779"/>
              <a:gd name="connsiteX3" fmla="*/ 1316637 w 2669117"/>
              <a:gd name="connsiteY3" fmla="*/ 0 h 2791779"/>
              <a:gd name="connsiteX4" fmla="*/ 2440516 w 2669117"/>
              <a:gd name="connsiteY4" fmla="*/ 1124197 h 2791779"/>
              <a:gd name="connsiteX5" fmla="*/ 2459214 w 2669117"/>
              <a:gd name="connsiteY5" fmla="*/ 1892195 h 2791779"/>
              <a:gd name="connsiteX6" fmla="*/ 2669117 w 2669117"/>
              <a:gd name="connsiteY6" fmla="*/ 2784017 h 2791779"/>
              <a:gd name="connsiteX0" fmla="*/ 0 w 2669117"/>
              <a:gd name="connsiteY0" fmla="*/ 2791779 h 2791779"/>
              <a:gd name="connsiteX1" fmla="*/ 332318 w 2669117"/>
              <a:gd name="connsiteY1" fmla="*/ 1959912 h 2791779"/>
              <a:gd name="connsiteX2" fmla="*/ 291747 w 2669117"/>
              <a:gd name="connsiteY2" fmla="*/ 1172528 h 2791779"/>
              <a:gd name="connsiteX3" fmla="*/ 1234704 w 2669117"/>
              <a:gd name="connsiteY3" fmla="*/ 0 h 2791779"/>
              <a:gd name="connsiteX4" fmla="*/ 2440516 w 2669117"/>
              <a:gd name="connsiteY4" fmla="*/ 1124197 h 2791779"/>
              <a:gd name="connsiteX5" fmla="*/ 2459214 w 2669117"/>
              <a:gd name="connsiteY5" fmla="*/ 1892195 h 2791779"/>
              <a:gd name="connsiteX6" fmla="*/ 2669117 w 2669117"/>
              <a:gd name="connsiteY6" fmla="*/ 2784017 h 2791779"/>
              <a:gd name="connsiteX0" fmla="*/ 0 w 2669117"/>
              <a:gd name="connsiteY0" fmla="*/ 2791779 h 2791779"/>
              <a:gd name="connsiteX1" fmla="*/ 291351 w 2669117"/>
              <a:gd name="connsiteY1" fmla="*/ 1987221 h 2791779"/>
              <a:gd name="connsiteX2" fmla="*/ 291747 w 2669117"/>
              <a:gd name="connsiteY2" fmla="*/ 1172528 h 2791779"/>
              <a:gd name="connsiteX3" fmla="*/ 1234704 w 2669117"/>
              <a:gd name="connsiteY3" fmla="*/ 0 h 2791779"/>
              <a:gd name="connsiteX4" fmla="*/ 2440516 w 2669117"/>
              <a:gd name="connsiteY4" fmla="*/ 1124197 h 2791779"/>
              <a:gd name="connsiteX5" fmla="*/ 2459214 w 2669117"/>
              <a:gd name="connsiteY5" fmla="*/ 1892195 h 2791779"/>
              <a:gd name="connsiteX6" fmla="*/ 2669117 w 2669117"/>
              <a:gd name="connsiteY6" fmla="*/ 2784017 h 2791779"/>
              <a:gd name="connsiteX0" fmla="*/ 0 w 2669117"/>
              <a:gd name="connsiteY0" fmla="*/ 2791779 h 2791779"/>
              <a:gd name="connsiteX1" fmla="*/ 291351 w 2669117"/>
              <a:gd name="connsiteY1" fmla="*/ 1987221 h 2791779"/>
              <a:gd name="connsiteX2" fmla="*/ 291747 w 2669117"/>
              <a:gd name="connsiteY2" fmla="*/ 1172528 h 2791779"/>
              <a:gd name="connsiteX3" fmla="*/ 1234704 w 2669117"/>
              <a:gd name="connsiteY3" fmla="*/ 0 h 2791779"/>
              <a:gd name="connsiteX4" fmla="*/ 2440516 w 2669117"/>
              <a:gd name="connsiteY4" fmla="*/ 1124197 h 2791779"/>
              <a:gd name="connsiteX5" fmla="*/ 2459214 w 2669117"/>
              <a:gd name="connsiteY5" fmla="*/ 1892195 h 2791779"/>
              <a:gd name="connsiteX6" fmla="*/ 2669117 w 2669117"/>
              <a:gd name="connsiteY6" fmla="*/ 2784017 h 2791779"/>
              <a:gd name="connsiteX0" fmla="*/ 0 w 2669117"/>
              <a:gd name="connsiteY0" fmla="*/ 2791779 h 2791779"/>
              <a:gd name="connsiteX1" fmla="*/ 291351 w 2669117"/>
              <a:gd name="connsiteY1" fmla="*/ 1987221 h 2791779"/>
              <a:gd name="connsiteX2" fmla="*/ 441956 w 2669117"/>
              <a:gd name="connsiteY2" fmla="*/ 899437 h 2791779"/>
              <a:gd name="connsiteX3" fmla="*/ 1234704 w 2669117"/>
              <a:gd name="connsiteY3" fmla="*/ 0 h 2791779"/>
              <a:gd name="connsiteX4" fmla="*/ 2440516 w 2669117"/>
              <a:gd name="connsiteY4" fmla="*/ 1124197 h 2791779"/>
              <a:gd name="connsiteX5" fmla="*/ 2459214 w 2669117"/>
              <a:gd name="connsiteY5" fmla="*/ 1892195 h 2791779"/>
              <a:gd name="connsiteX6" fmla="*/ 2669117 w 2669117"/>
              <a:gd name="connsiteY6" fmla="*/ 2784017 h 2791779"/>
              <a:gd name="connsiteX0" fmla="*/ 0 w 2669117"/>
              <a:gd name="connsiteY0" fmla="*/ 2791779 h 2791779"/>
              <a:gd name="connsiteX1" fmla="*/ 291351 w 2669117"/>
              <a:gd name="connsiteY1" fmla="*/ 1987221 h 2791779"/>
              <a:gd name="connsiteX2" fmla="*/ 441956 w 2669117"/>
              <a:gd name="connsiteY2" fmla="*/ 899437 h 2791779"/>
              <a:gd name="connsiteX3" fmla="*/ 1234704 w 2669117"/>
              <a:gd name="connsiteY3" fmla="*/ 0 h 2791779"/>
              <a:gd name="connsiteX4" fmla="*/ 2440516 w 2669117"/>
              <a:gd name="connsiteY4" fmla="*/ 1124197 h 2791779"/>
              <a:gd name="connsiteX5" fmla="*/ 2459214 w 2669117"/>
              <a:gd name="connsiteY5" fmla="*/ 1892195 h 2791779"/>
              <a:gd name="connsiteX6" fmla="*/ 2669117 w 2669117"/>
              <a:gd name="connsiteY6" fmla="*/ 2784017 h 2791779"/>
              <a:gd name="connsiteX0" fmla="*/ 0 w 2669117"/>
              <a:gd name="connsiteY0" fmla="*/ 2791779 h 2791779"/>
              <a:gd name="connsiteX1" fmla="*/ 291351 w 2669117"/>
              <a:gd name="connsiteY1" fmla="*/ 1987221 h 2791779"/>
              <a:gd name="connsiteX2" fmla="*/ 441956 w 2669117"/>
              <a:gd name="connsiteY2" fmla="*/ 899437 h 2791779"/>
              <a:gd name="connsiteX3" fmla="*/ 1234704 w 2669117"/>
              <a:gd name="connsiteY3" fmla="*/ 0 h 2791779"/>
              <a:gd name="connsiteX4" fmla="*/ 2440516 w 2669117"/>
              <a:gd name="connsiteY4" fmla="*/ 1124197 h 2791779"/>
              <a:gd name="connsiteX5" fmla="*/ 2459214 w 2669117"/>
              <a:gd name="connsiteY5" fmla="*/ 1892195 h 2791779"/>
              <a:gd name="connsiteX6" fmla="*/ 2669117 w 2669117"/>
              <a:gd name="connsiteY6" fmla="*/ 2784017 h 2791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69117" h="2791779">
                <a:moveTo>
                  <a:pt x="0" y="2791779"/>
                </a:moveTo>
                <a:cubicBezTo>
                  <a:pt x="27164" y="2653135"/>
                  <a:pt x="233319" y="2252392"/>
                  <a:pt x="291351" y="1987221"/>
                </a:cubicBezTo>
                <a:cubicBezTo>
                  <a:pt x="361671" y="1354248"/>
                  <a:pt x="271077" y="1189677"/>
                  <a:pt x="441956" y="899437"/>
                </a:cubicBezTo>
                <a:cubicBezTo>
                  <a:pt x="612835" y="609197"/>
                  <a:pt x="1006458" y="261937"/>
                  <a:pt x="1234704" y="0"/>
                </a:cubicBezTo>
                <a:cubicBezTo>
                  <a:pt x="1598065" y="164570"/>
                  <a:pt x="2347030" y="988201"/>
                  <a:pt x="2440516" y="1124197"/>
                </a:cubicBezTo>
                <a:cubicBezTo>
                  <a:pt x="2465916" y="1389310"/>
                  <a:pt x="2419527" y="1587395"/>
                  <a:pt x="2459214" y="1892195"/>
                </a:cubicBezTo>
                <a:cubicBezTo>
                  <a:pt x="2498901" y="2196995"/>
                  <a:pt x="2654830" y="2620505"/>
                  <a:pt x="2669117" y="2784017"/>
                </a:cubicBezTo>
              </a:path>
            </a:pathLst>
          </a:custGeom>
          <a:ln w="63500">
            <a:solidFill>
              <a:srgbClr val="FF0000"/>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5" name="Freeform 129"/>
          <p:cNvSpPr/>
          <p:nvPr/>
        </p:nvSpPr>
        <p:spPr>
          <a:xfrm>
            <a:off x="514350" y="4019897"/>
            <a:ext cx="1695450" cy="1857375"/>
          </a:xfrm>
          <a:custGeom>
            <a:avLst/>
            <a:gdLst>
              <a:gd name="connsiteX0" fmla="*/ 0 w 1695450"/>
              <a:gd name="connsiteY0" fmla="*/ 1781177 h 1914527"/>
              <a:gd name="connsiteX1" fmla="*/ 428625 w 1695450"/>
              <a:gd name="connsiteY1" fmla="*/ 962027 h 1914527"/>
              <a:gd name="connsiteX2" fmla="*/ 409575 w 1695450"/>
              <a:gd name="connsiteY2" fmla="*/ 2 h 1914527"/>
              <a:gd name="connsiteX3" fmla="*/ 1457325 w 1695450"/>
              <a:gd name="connsiteY3" fmla="*/ 952502 h 1914527"/>
              <a:gd name="connsiteX4" fmla="*/ 1695450 w 1695450"/>
              <a:gd name="connsiteY4" fmla="*/ 1914527 h 1914527"/>
              <a:gd name="connsiteX0" fmla="*/ 0 w 1695450"/>
              <a:gd name="connsiteY0" fmla="*/ 1781201 h 1914551"/>
              <a:gd name="connsiteX1" fmla="*/ 390525 w 1695450"/>
              <a:gd name="connsiteY1" fmla="*/ 923951 h 1914551"/>
              <a:gd name="connsiteX2" fmla="*/ 409575 w 1695450"/>
              <a:gd name="connsiteY2" fmla="*/ 26 h 1914551"/>
              <a:gd name="connsiteX3" fmla="*/ 1457325 w 1695450"/>
              <a:gd name="connsiteY3" fmla="*/ 952526 h 1914551"/>
              <a:gd name="connsiteX4" fmla="*/ 1695450 w 1695450"/>
              <a:gd name="connsiteY4" fmla="*/ 1914551 h 1914551"/>
              <a:gd name="connsiteX0" fmla="*/ 0 w 1695450"/>
              <a:gd name="connsiteY0" fmla="*/ 1762153 h 1895503"/>
              <a:gd name="connsiteX1" fmla="*/ 390525 w 1695450"/>
              <a:gd name="connsiteY1" fmla="*/ 904903 h 1895503"/>
              <a:gd name="connsiteX2" fmla="*/ 447675 w 1695450"/>
              <a:gd name="connsiteY2" fmla="*/ 28 h 1895503"/>
              <a:gd name="connsiteX3" fmla="*/ 1457325 w 1695450"/>
              <a:gd name="connsiteY3" fmla="*/ 933478 h 1895503"/>
              <a:gd name="connsiteX4" fmla="*/ 1695450 w 1695450"/>
              <a:gd name="connsiteY4" fmla="*/ 1895503 h 1895503"/>
              <a:gd name="connsiteX0" fmla="*/ 0 w 1695450"/>
              <a:gd name="connsiteY0" fmla="*/ 1775017 h 1908367"/>
              <a:gd name="connsiteX1" fmla="*/ 390525 w 1695450"/>
              <a:gd name="connsiteY1" fmla="*/ 917767 h 1908367"/>
              <a:gd name="connsiteX2" fmla="*/ 447675 w 1695450"/>
              <a:gd name="connsiteY2" fmla="*/ 12892 h 1908367"/>
              <a:gd name="connsiteX3" fmla="*/ 1457325 w 1695450"/>
              <a:gd name="connsiteY3" fmla="*/ 946342 h 1908367"/>
              <a:gd name="connsiteX4" fmla="*/ 1695450 w 1695450"/>
              <a:gd name="connsiteY4" fmla="*/ 1908367 h 1908367"/>
              <a:gd name="connsiteX0" fmla="*/ 0 w 1695450"/>
              <a:gd name="connsiteY0" fmla="*/ 1787347 h 1920697"/>
              <a:gd name="connsiteX1" fmla="*/ 390525 w 1695450"/>
              <a:gd name="connsiteY1" fmla="*/ 930097 h 1920697"/>
              <a:gd name="connsiteX2" fmla="*/ 447675 w 1695450"/>
              <a:gd name="connsiteY2" fmla="*/ 25222 h 1920697"/>
              <a:gd name="connsiteX3" fmla="*/ 1457325 w 1695450"/>
              <a:gd name="connsiteY3" fmla="*/ 958672 h 1920697"/>
              <a:gd name="connsiteX4" fmla="*/ 1695450 w 1695450"/>
              <a:gd name="connsiteY4" fmla="*/ 1920697 h 1920697"/>
              <a:gd name="connsiteX0" fmla="*/ 0 w 1695450"/>
              <a:gd name="connsiteY0" fmla="*/ 1780829 h 1914179"/>
              <a:gd name="connsiteX1" fmla="*/ 390525 w 1695450"/>
              <a:gd name="connsiteY1" fmla="*/ 923579 h 1914179"/>
              <a:gd name="connsiteX2" fmla="*/ 447675 w 1695450"/>
              <a:gd name="connsiteY2" fmla="*/ 18704 h 1914179"/>
              <a:gd name="connsiteX3" fmla="*/ 1457325 w 1695450"/>
              <a:gd name="connsiteY3" fmla="*/ 952154 h 1914179"/>
              <a:gd name="connsiteX4" fmla="*/ 1695450 w 1695450"/>
              <a:gd name="connsiteY4" fmla="*/ 1914179 h 1914179"/>
              <a:gd name="connsiteX0" fmla="*/ 0 w 1695450"/>
              <a:gd name="connsiteY0" fmla="*/ 1780829 h 1914179"/>
              <a:gd name="connsiteX1" fmla="*/ 390525 w 1695450"/>
              <a:gd name="connsiteY1" fmla="*/ 923579 h 1914179"/>
              <a:gd name="connsiteX2" fmla="*/ 447675 w 1695450"/>
              <a:gd name="connsiteY2" fmla="*/ 18704 h 1914179"/>
              <a:gd name="connsiteX3" fmla="*/ 1457325 w 1695450"/>
              <a:gd name="connsiteY3" fmla="*/ 952154 h 1914179"/>
              <a:gd name="connsiteX4" fmla="*/ 1695450 w 1695450"/>
              <a:gd name="connsiteY4" fmla="*/ 1914179 h 1914179"/>
              <a:gd name="connsiteX0" fmla="*/ 0 w 1695450"/>
              <a:gd name="connsiteY0" fmla="*/ 1780829 h 1914179"/>
              <a:gd name="connsiteX1" fmla="*/ 390525 w 1695450"/>
              <a:gd name="connsiteY1" fmla="*/ 923579 h 1914179"/>
              <a:gd name="connsiteX2" fmla="*/ 447675 w 1695450"/>
              <a:gd name="connsiteY2" fmla="*/ 18704 h 1914179"/>
              <a:gd name="connsiteX3" fmla="*/ 1457325 w 1695450"/>
              <a:gd name="connsiteY3" fmla="*/ 952154 h 1914179"/>
              <a:gd name="connsiteX4" fmla="*/ 1695450 w 1695450"/>
              <a:gd name="connsiteY4" fmla="*/ 1914179 h 1914179"/>
              <a:gd name="connsiteX0" fmla="*/ 0 w 1695450"/>
              <a:gd name="connsiteY0" fmla="*/ 1764115 h 1897465"/>
              <a:gd name="connsiteX1" fmla="*/ 390525 w 1695450"/>
              <a:gd name="connsiteY1" fmla="*/ 906865 h 1897465"/>
              <a:gd name="connsiteX2" fmla="*/ 447675 w 1695450"/>
              <a:gd name="connsiteY2" fmla="*/ 1990 h 1897465"/>
              <a:gd name="connsiteX3" fmla="*/ 1457325 w 1695450"/>
              <a:gd name="connsiteY3" fmla="*/ 935440 h 1897465"/>
              <a:gd name="connsiteX4" fmla="*/ 1695450 w 1695450"/>
              <a:gd name="connsiteY4" fmla="*/ 1897465 h 1897465"/>
              <a:gd name="connsiteX0" fmla="*/ 0 w 1695450"/>
              <a:gd name="connsiteY0" fmla="*/ 1762125 h 1895475"/>
              <a:gd name="connsiteX1" fmla="*/ 390525 w 1695450"/>
              <a:gd name="connsiteY1" fmla="*/ 904875 h 1895475"/>
              <a:gd name="connsiteX2" fmla="*/ 447675 w 1695450"/>
              <a:gd name="connsiteY2" fmla="*/ 0 h 1895475"/>
              <a:gd name="connsiteX3" fmla="*/ 1457325 w 1695450"/>
              <a:gd name="connsiteY3" fmla="*/ 933450 h 1895475"/>
              <a:gd name="connsiteX4" fmla="*/ 1695450 w 1695450"/>
              <a:gd name="connsiteY4" fmla="*/ 1895475 h 1895475"/>
              <a:gd name="connsiteX0" fmla="*/ 0 w 1695450"/>
              <a:gd name="connsiteY0" fmla="*/ 1762125 h 1895475"/>
              <a:gd name="connsiteX1" fmla="*/ 390525 w 1695450"/>
              <a:gd name="connsiteY1" fmla="*/ 904875 h 1895475"/>
              <a:gd name="connsiteX2" fmla="*/ 447675 w 1695450"/>
              <a:gd name="connsiteY2" fmla="*/ 0 h 1895475"/>
              <a:gd name="connsiteX3" fmla="*/ 1457325 w 1695450"/>
              <a:gd name="connsiteY3" fmla="*/ 933450 h 1895475"/>
              <a:gd name="connsiteX4" fmla="*/ 1695450 w 1695450"/>
              <a:gd name="connsiteY4" fmla="*/ 1895475 h 1895475"/>
              <a:gd name="connsiteX0" fmla="*/ 0 w 1695450"/>
              <a:gd name="connsiteY0" fmla="*/ 1762125 h 1895475"/>
              <a:gd name="connsiteX1" fmla="*/ 390525 w 1695450"/>
              <a:gd name="connsiteY1" fmla="*/ 904875 h 1895475"/>
              <a:gd name="connsiteX2" fmla="*/ 447675 w 1695450"/>
              <a:gd name="connsiteY2" fmla="*/ 0 h 1895475"/>
              <a:gd name="connsiteX3" fmla="*/ 1457325 w 1695450"/>
              <a:gd name="connsiteY3" fmla="*/ 933450 h 1895475"/>
              <a:gd name="connsiteX4" fmla="*/ 1695450 w 1695450"/>
              <a:gd name="connsiteY4" fmla="*/ 1895475 h 1895475"/>
              <a:gd name="connsiteX0" fmla="*/ 0 w 1695450"/>
              <a:gd name="connsiteY0" fmla="*/ 1762125 h 1895475"/>
              <a:gd name="connsiteX1" fmla="*/ 390525 w 1695450"/>
              <a:gd name="connsiteY1" fmla="*/ 904875 h 1895475"/>
              <a:gd name="connsiteX2" fmla="*/ 447675 w 1695450"/>
              <a:gd name="connsiteY2" fmla="*/ 0 h 1895475"/>
              <a:gd name="connsiteX3" fmla="*/ 1457325 w 1695450"/>
              <a:gd name="connsiteY3" fmla="*/ 971550 h 1895475"/>
              <a:gd name="connsiteX4" fmla="*/ 1695450 w 1695450"/>
              <a:gd name="connsiteY4" fmla="*/ 1895475 h 1895475"/>
              <a:gd name="connsiteX0" fmla="*/ 0 w 1695450"/>
              <a:gd name="connsiteY0" fmla="*/ 1762125 h 1895475"/>
              <a:gd name="connsiteX1" fmla="*/ 390525 w 1695450"/>
              <a:gd name="connsiteY1" fmla="*/ 904875 h 1895475"/>
              <a:gd name="connsiteX2" fmla="*/ 447675 w 1695450"/>
              <a:gd name="connsiteY2" fmla="*/ 0 h 1895475"/>
              <a:gd name="connsiteX3" fmla="*/ 1457325 w 1695450"/>
              <a:gd name="connsiteY3" fmla="*/ 971550 h 1895475"/>
              <a:gd name="connsiteX4" fmla="*/ 1695450 w 1695450"/>
              <a:gd name="connsiteY4" fmla="*/ 1895475 h 1895475"/>
              <a:gd name="connsiteX0" fmla="*/ 0 w 1695450"/>
              <a:gd name="connsiteY0" fmla="*/ 1762125 h 1895475"/>
              <a:gd name="connsiteX1" fmla="*/ 390525 w 1695450"/>
              <a:gd name="connsiteY1" fmla="*/ 904875 h 1895475"/>
              <a:gd name="connsiteX2" fmla="*/ 447675 w 1695450"/>
              <a:gd name="connsiteY2" fmla="*/ 0 h 1895475"/>
              <a:gd name="connsiteX3" fmla="*/ 1428750 w 1695450"/>
              <a:gd name="connsiteY3" fmla="*/ 1028700 h 1895475"/>
              <a:gd name="connsiteX4" fmla="*/ 1695450 w 1695450"/>
              <a:gd name="connsiteY4" fmla="*/ 1895475 h 1895475"/>
              <a:gd name="connsiteX0" fmla="*/ 0 w 1695450"/>
              <a:gd name="connsiteY0" fmla="*/ 1762125 h 1895475"/>
              <a:gd name="connsiteX1" fmla="*/ 390525 w 1695450"/>
              <a:gd name="connsiteY1" fmla="*/ 904875 h 1895475"/>
              <a:gd name="connsiteX2" fmla="*/ 447675 w 1695450"/>
              <a:gd name="connsiteY2" fmla="*/ 0 h 1895475"/>
              <a:gd name="connsiteX3" fmla="*/ 1419225 w 1695450"/>
              <a:gd name="connsiteY3" fmla="*/ 971550 h 1895475"/>
              <a:gd name="connsiteX4" fmla="*/ 1695450 w 1695450"/>
              <a:gd name="connsiteY4" fmla="*/ 1895475 h 1895475"/>
              <a:gd name="connsiteX0" fmla="*/ 0 w 1695450"/>
              <a:gd name="connsiteY0" fmla="*/ 1815247 h 1948597"/>
              <a:gd name="connsiteX1" fmla="*/ 390525 w 1695450"/>
              <a:gd name="connsiteY1" fmla="*/ 957997 h 1948597"/>
              <a:gd name="connsiteX2" fmla="*/ 447675 w 1695450"/>
              <a:gd name="connsiteY2" fmla="*/ 53122 h 1948597"/>
              <a:gd name="connsiteX3" fmla="*/ 1457325 w 1695450"/>
              <a:gd name="connsiteY3" fmla="*/ 119797 h 1948597"/>
              <a:gd name="connsiteX4" fmla="*/ 1695450 w 1695450"/>
              <a:gd name="connsiteY4" fmla="*/ 1948597 h 1948597"/>
              <a:gd name="connsiteX0" fmla="*/ 0 w 1695450"/>
              <a:gd name="connsiteY0" fmla="*/ 1762125 h 1895475"/>
              <a:gd name="connsiteX1" fmla="*/ 390525 w 1695450"/>
              <a:gd name="connsiteY1" fmla="*/ 904875 h 1895475"/>
              <a:gd name="connsiteX2" fmla="*/ 447675 w 1695450"/>
              <a:gd name="connsiteY2" fmla="*/ 0 h 1895475"/>
              <a:gd name="connsiteX3" fmla="*/ 1457325 w 1695450"/>
              <a:gd name="connsiteY3" fmla="*/ 66675 h 1895475"/>
              <a:gd name="connsiteX4" fmla="*/ 1457325 w 1695450"/>
              <a:gd name="connsiteY4" fmla="*/ 904875 h 1895475"/>
              <a:gd name="connsiteX5" fmla="*/ 1695450 w 1695450"/>
              <a:gd name="connsiteY5" fmla="*/ 1895475 h 1895475"/>
              <a:gd name="connsiteX0" fmla="*/ 0 w 1695450"/>
              <a:gd name="connsiteY0" fmla="*/ 1787222 h 1920572"/>
              <a:gd name="connsiteX1" fmla="*/ 390525 w 1695450"/>
              <a:gd name="connsiteY1" fmla="*/ 929972 h 1920572"/>
              <a:gd name="connsiteX2" fmla="*/ 447675 w 1695450"/>
              <a:gd name="connsiteY2" fmla="*/ 25097 h 1920572"/>
              <a:gd name="connsiteX3" fmla="*/ 1457325 w 1695450"/>
              <a:gd name="connsiteY3" fmla="*/ 91772 h 1920572"/>
              <a:gd name="connsiteX4" fmla="*/ 1457325 w 1695450"/>
              <a:gd name="connsiteY4" fmla="*/ 929972 h 1920572"/>
              <a:gd name="connsiteX5" fmla="*/ 1695450 w 1695450"/>
              <a:gd name="connsiteY5" fmla="*/ 1920572 h 1920572"/>
              <a:gd name="connsiteX0" fmla="*/ 0 w 1695450"/>
              <a:gd name="connsiteY0" fmla="*/ 1787222 h 1920572"/>
              <a:gd name="connsiteX1" fmla="*/ 390525 w 1695450"/>
              <a:gd name="connsiteY1" fmla="*/ 929972 h 1920572"/>
              <a:gd name="connsiteX2" fmla="*/ 447675 w 1695450"/>
              <a:gd name="connsiteY2" fmla="*/ 25097 h 1920572"/>
              <a:gd name="connsiteX3" fmla="*/ 1457325 w 1695450"/>
              <a:gd name="connsiteY3" fmla="*/ 91772 h 1920572"/>
              <a:gd name="connsiteX4" fmla="*/ 1457325 w 1695450"/>
              <a:gd name="connsiteY4" fmla="*/ 929972 h 1920572"/>
              <a:gd name="connsiteX5" fmla="*/ 1695450 w 1695450"/>
              <a:gd name="connsiteY5" fmla="*/ 1920572 h 1920572"/>
              <a:gd name="connsiteX0" fmla="*/ 0 w 1695450"/>
              <a:gd name="connsiteY0" fmla="*/ 1787222 h 1920572"/>
              <a:gd name="connsiteX1" fmla="*/ 390525 w 1695450"/>
              <a:gd name="connsiteY1" fmla="*/ 929972 h 1920572"/>
              <a:gd name="connsiteX2" fmla="*/ 447675 w 1695450"/>
              <a:gd name="connsiteY2" fmla="*/ 25097 h 1920572"/>
              <a:gd name="connsiteX3" fmla="*/ 1457325 w 1695450"/>
              <a:gd name="connsiteY3" fmla="*/ 91772 h 1920572"/>
              <a:gd name="connsiteX4" fmla="*/ 1457325 w 1695450"/>
              <a:gd name="connsiteY4" fmla="*/ 929972 h 1920572"/>
              <a:gd name="connsiteX5" fmla="*/ 1695450 w 1695450"/>
              <a:gd name="connsiteY5" fmla="*/ 1920572 h 1920572"/>
              <a:gd name="connsiteX0" fmla="*/ 0 w 1695450"/>
              <a:gd name="connsiteY0" fmla="*/ 1767837 h 1901187"/>
              <a:gd name="connsiteX1" fmla="*/ 390525 w 1695450"/>
              <a:gd name="connsiteY1" fmla="*/ 910587 h 1901187"/>
              <a:gd name="connsiteX2" fmla="*/ 447675 w 1695450"/>
              <a:gd name="connsiteY2" fmla="*/ 5712 h 1901187"/>
              <a:gd name="connsiteX3" fmla="*/ 1457325 w 1695450"/>
              <a:gd name="connsiteY3" fmla="*/ 72387 h 1901187"/>
              <a:gd name="connsiteX4" fmla="*/ 1457325 w 1695450"/>
              <a:gd name="connsiteY4" fmla="*/ 910587 h 1901187"/>
              <a:gd name="connsiteX5" fmla="*/ 1695450 w 1695450"/>
              <a:gd name="connsiteY5" fmla="*/ 1901187 h 1901187"/>
              <a:gd name="connsiteX0" fmla="*/ 0 w 1695450"/>
              <a:gd name="connsiteY0" fmla="*/ 1767837 h 1901187"/>
              <a:gd name="connsiteX1" fmla="*/ 390525 w 1695450"/>
              <a:gd name="connsiteY1" fmla="*/ 910587 h 1901187"/>
              <a:gd name="connsiteX2" fmla="*/ 447675 w 1695450"/>
              <a:gd name="connsiteY2" fmla="*/ 5712 h 1901187"/>
              <a:gd name="connsiteX3" fmla="*/ 1457325 w 1695450"/>
              <a:gd name="connsiteY3" fmla="*/ 72387 h 1901187"/>
              <a:gd name="connsiteX4" fmla="*/ 1457325 w 1695450"/>
              <a:gd name="connsiteY4" fmla="*/ 910587 h 1901187"/>
              <a:gd name="connsiteX5" fmla="*/ 1695450 w 1695450"/>
              <a:gd name="connsiteY5" fmla="*/ 1901187 h 1901187"/>
              <a:gd name="connsiteX0" fmla="*/ 0 w 1695450"/>
              <a:gd name="connsiteY0" fmla="*/ 1804831 h 1938181"/>
              <a:gd name="connsiteX1" fmla="*/ 390525 w 1695450"/>
              <a:gd name="connsiteY1" fmla="*/ 947581 h 1938181"/>
              <a:gd name="connsiteX2" fmla="*/ 447675 w 1695450"/>
              <a:gd name="connsiteY2" fmla="*/ 42706 h 1938181"/>
              <a:gd name="connsiteX3" fmla="*/ 1466850 w 1695450"/>
              <a:gd name="connsiteY3" fmla="*/ 42706 h 1938181"/>
              <a:gd name="connsiteX4" fmla="*/ 1457325 w 1695450"/>
              <a:gd name="connsiteY4" fmla="*/ 947581 h 1938181"/>
              <a:gd name="connsiteX5" fmla="*/ 1695450 w 1695450"/>
              <a:gd name="connsiteY5" fmla="*/ 1938181 h 1938181"/>
              <a:gd name="connsiteX0" fmla="*/ 0 w 1695450"/>
              <a:gd name="connsiteY0" fmla="*/ 1780133 h 1913483"/>
              <a:gd name="connsiteX1" fmla="*/ 390525 w 1695450"/>
              <a:gd name="connsiteY1" fmla="*/ 922883 h 1913483"/>
              <a:gd name="connsiteX2" fmla="*/ 447675 w 1695450"/>
              <a:gd name="connsiteY2" fmla="*/ 18008 h 1913483"/>
              <a:gd name="connsiteX3" fmla="*/ 1466850 w 1695450"/>
              <a:gd name="connsiteY3" fmla="*/ 56108 h 1913483"/>
              <a:gd name="connsiteX4" fmla="*/ 1457325 w 1695450"/>
              <a:gd name="connsiteY4" fmla="*/ 922883 h 1913483"/>
              <a:gd name="connsiteX5" fmla="*/ 1695450 w 1695450"/>
              <a:gd name="connsiteY5" fmla="*/ 1913483 h 1913483"/>
              <a:gd name="connsiteX0" fmla="*/ 0 w 1695450"/>
              <a:gd name="connsiteY0" fmla="*/ 1735960 h 1869310"/>
              <a:gd name="connsiteX1" fmla="*/ 390525 w 1695450"/>
              <a:gd name="connsiteY1" fmla="*/ 878710 h 1869310"/>
              <a:gd name="connsiteX2" fmla="*/ 842786 w 1695450"/>
              <a:gd name="connsiteY2" fmla="*/ 411280 h 1869310"/>
              <a:gd name="connsiteX3" fmla="*/ 1466850 w 1695450"/>
              <a:gd name="connsiteY3" fmla="*/ 11935 h 1869310"/>
              <a:gd name="connsiteX4" fmla="*/ 1457325 w 1695450"/>
              <a:gd name="connsiteY4" fmla="*/ 878710 h 1869310"/>
              <a:gd name="connsiteX5" fmla="*/ 1695450 w 1695450"/>
              <a:gd name="connsiteY5" fmla="*/ 1869310 h 1869310"/>
              <a:gd name="connsiteX0" fmla="*/ 0 w 1695450"/>
              <a:gd name="connsiteY0" fmla="*/ 1724025 h 1857375"/>
              <a:gd name="connsiteX1" fmla="*/ 390525 w 1695450"/>
              <a:gd name="connsiteY1" fmla="*/ 866775 h 1857375"/>
              <a:gd name="connsiteX2" fmla="*/ 1466850 w 1695450"/>
              <a:gd name="connsiteY2" fmla="*/ 0 h 1857375"/>
              <a:gd name="connsiteX3" fmla="*/ 1457325 w 1695450"/>
              <a:gd name="connsiteY3" fmla="*/ 866775 h 1857375"/>
              <a:gd name="connsiteX4" fmla="*/ 1695450 w 1695450"/>
              <a:gd name="connsiteY4" fmla="*/ 1857375 h 1857375"/>
              <a:gd name="connsiteX0" fmla="*/ 0 w 1695450"/>
              <a:gd name="connsiteY0" fmla="*/ 1724025 h 1857375"/>
              <a:gd name="connsiteX1" fmla="*/ 404636 w 1695450"/>
              <a:gd name="connsiteY1" fmla="*/ 909108 h 1857375"/>
              <a:gd name="connsiteX2" fmla="*/ 1466850 w 1695450"/>
              <a:gd name="connsiteY2" fmla="*/ 0 h 1857375"/>
              <a:gd name="connsiteX3" fmla="*/ 1457325 w 1695450"/>
              <a:gd name="connsiteY3" fmla="*/ 866775 h 1857375"/>
              <a:gd name="connsiteX4" fmla="*/ 1695450 w 1695450"/>
              <a:gd name="connsiteY4" fmla="*/ 1857375 h 18573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5450" h="1857375">
                <a:moveTo>
                  <a:pt x="0" y="1724025"/>
                </a:moveTo>
                <a:cubicBezTo>
                  <a:pt x="180181" y="1462881"/>
                  <a:pt x="160161" y="1196445"/>
                  <a:pt x="404636" y="909108"/>
                </a:cubicBezTo>
                <a:cubicBezTo>
                  <a:pt x="649111" y="621771"/>
                  <a:pt x="1289050" y="0"/>
                  <a:pt x="1466850" y="0"/>
                </a:cubicBezTo>
                <a:cubicBezTo>
                  <a:pt x="1492250" y="265113"/>
                  <a:pt x="1417638" y="561975"/>
                  <a:pt x="1457325" y="866775"/>
                </a:cubicBezTo>
                <a:cubicBezTo>
                  <a:pt x="1497012" y="1171575"/>
                  <a:pt x="1681163" y="1693863"/>
                  <a:pt x="1695450" y="1857375"/>
                </a:cubicBezTo>
              </a:path>
            </a:pathLst>
          </a:custGeom>
          <a:ln w="63500">
            <a:solidFill>
              <a:srgbClr val="FF0000"/>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6" name="TextBox 132"/>
              <p:cNvSpPr txBox="1"/>
              <p:nvPr/>
            </p:nvSpPr>
            <p:spPr>
              <a:xfrm>
                <a:off x="327712" y="2160268"/>
                <a:ext cx="2203822" cy="461665"/>
              </a:xfrm>
              <a:prstGeom prst="rect">
                <a:avLst/>
              </a:prstGeom>
              <a:ln/>
            </p:spPr>
            <p:style>
              <a:lnRef idx="0">
                <a:schemeClr val="accent2"/>
              </a:lnRef>
              <a:fillRef idx="3">
                <a:schemeClr val="accent2"/>
              </a:fillRef>
              <a:effectRef idx="3">
                <a:schemeClr val="accent2"/>
              </a:effectRef>
              <a:fontRef idx="minor">
                <a:schemeClr val="lt1"/>
              </a:fontRef>
            </p:style>
            <p:txBody>
              <a:bodyPr wrap="square" rtlCol="0">
                <a:spAutoFit/>
              </a:bodyPr>
              <a:lstStyle/>
              <a:p>
                <a14:m>
                  <m:oMath xmlns:m="http://schemas.openxmlformats.org/officeDocument/2006/math">
                    <m:r>
                      <a:rPr lang="en-US" sz="2400" b="1" i="1" smtClean="0">
                        <a:latin typeface="Cambria Math" panose="02040503050406030204" pitchFamily="18" charset="0"/>
                        <a:ea typeface="Cambria Math" panose="02040503050406030204" pitchFamily="18" charset="0"/>
                      </a:rPr>
                      <m:t>≥</m:t>
                    </m:r>
                  </m:oMath>
                </a14:m>
                <a:r>
                  <a:rPr lang="en-US" sz="2400" b="1" dirty="0"/>
                  <a:t> 75% of traffic</a:t>
                </a:r>
              </a:p>
            </p:txBody>
          </p:sp>
        </mc:Choice>
        <mc:Fallback xmlns="">
          <p:sp>
            <p:nvSpPr>
              <p:cNvPr id="126" name="TextBox 132"/>
              <p:cNvSpPr txBox="1">
                <a:spLocks noRot="1" noChangeAspect="1" noMove="1" noResize="1" noEditPoints="1" noAdjustHandles="1" noChangeArrowheads="1" noChangeShapeType="1" noTextEdit="1"/>
              </p:cNvSpPr>
              <p:nvPr/>
            </p:nvSpPr>
            <p:spPr>
              <a:xfrm>
                <a:off x="327712" y="2160268"/>
                <a:ext cx="2203822" cy="461665"/>
              </a:xfrm>
              <a:prstGeom prst="rect">
                <a:avLst/>
              </a:prstGeom>
              <a:blipFill>
                <a:blip r:embed="rId6"/>
                <a:stretch>
                  <a:fillRect/>
                </a:stretch>
              </a:blipFill>
              <a:ln/>
            </p:spPr>
            <p:txBody>
              <a:bodyPr/>
              <a:lstStyle/>
              <a:p>
                <a:r>
                  <a:rPr lang="zh-CN" altLang="en-US">
                    <a:noFill/>
                  </a:rPr>
                  <a:t> </a:t>
                </a:r>
              </a:p>
            </p:txBody>
          </p:sp>
        </mc:Fallback>
      </mc:AlternateContent>
    </p:spTree>
    <p:extLst>
      <p:ext uri="{BB962C8B-B14F-4D97-AF65-F5344CB8AC3E}">
        <p14:creationId xmlns:p14="http://schemas.microsoft.com/office/powerpoint/2010/main" val="4102916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0"/>
                                        </p:tgtEl>
                                        <p:attrNameLst>
                                          <p:attrName>style.visibility</p:attrName>
                                        </p:attrNameLst>
                                      </p:cBhvr>
                                      <p:to>
                                        <p:strVal val="visible"/>
                                      </p:to>
                                    </p:set>
                                    <p:animEffect transition="in" filter="fade">
                                      <p:cBhvr>
                                        <p:cTn id="7" dur="500"/>
                                        <p:tgtEl>
                                          <p:spTgt spid="12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5"/>
                                        </p:tgtEl>
                                        <p:attrNameLst>
                                          <p:attrName>style.visibility</p:attrName>
                                        </p:attrNameLst>
                                      </p:cBhvr>
                                      <p:to>
                                        <p:strVal val="visible"/>
                                      </p:to>
                                    </p:set>
                                    <p:animEffect transition="in" filter="fade">
                                      <p:cBhvr>
                                        <p:cTn id="10" dur="500"/>
                                        <p:tgtEl>
                                          <p:spTgt spid="125"/>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126"/>
                                        </p:tgtEl>
                                        <p:attrNameLst>
                                          <p:attrName>style.visibility</p:attrName>
                                        </p:attrNameLst>
                                      </p:cBhvr>
                                      <p:to>
                                        <p:strVal val="visible"/>
                                      </p:to>
                                    </p:set>
                                    <p:animEffect transition="in" filter="fade">
                                      <p:cBhvr>
                                        <p:cTn id="14" dur="500"/>
                                        <p:tgtEl>
                                          <p:spTgt spid="1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0" grpId="0" animBg="1"/>
      <p:bldP spid="125" grpId="0" animBg="1"/>
      <p:bldP spid="126"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en-US" altLang="zh-CN" dirty="0">
                <a:solidFill>
                  <a:srgbClr val="0000CC"/>
                </a:solidFill>
                <a:cs typeface="Times New Roman" panose="02020603050405020304" pitchFamily="18" charset="0"/>
              </a:rPr>
              <a:t>ECN-based Transports</a:t>
            </a:r>
            <a:endParaRPr lang="zh-CN" altLang="en-US" dirty="0">
              <a:solidFill>
                <a:srgbClr val="0000CC"/>
              </a:solidFill>
              <a:cs typeface="Times New Roman" panose="02020603050405020304" pitchFamily="18" charset="0"/>
            </a:endParaRPr>
          </a:p>
        </p:txBody>
      </p:sp>
      <p:sp>
        <p:nvSpPr>
          <p:cNvPr id="3" name="内容占位符 2"/>
          <p:cNvSpPr>
            <a:spLocks noGrp="1"/>
          </p:cNvSpPr>
          <p:nvPr>
            <p:ph idx="1"/>
          </p:nvPr>
        </p:nvSpPr>
        <p:spPr/>
        <p:txBody>
          <a:bodyPr/>
          <a:lstStyle/>
          <a:p>
            <a:r>
              <a:rPr lang="en-US" altLang="zh-CN" dirty="0"/>
              <a:t>ECN-enabled end-hosts</a:t>
            </a:r>
          </a:p>
          <a:p>
            <a:pPr lvl="1"/>
            <a:r>
              <a:rPr lang="en-US" altLang="zh-CN" dirty="0"/>
              <a:t>React to ECN</a:t>
            </a:r>
            <a:r>
              <a:rPr lang="zh-CN" altLang="en-US" dirty="0"/>
              <a:t> </a:t>
            </a:r>
            <a:r>
              <a:rPr lang="en-US" altLang="zh-CN" dirty="0"/>
              <a:t>by adjusting sending rates</a:t>
            </a:r>
          </a:p>
        </p:txBody>
      </p:sp>
      <p:pic>
        <p:nvPicPr>
          <p:cNvPr id="7" name="Picture 87" descr="server-gray.png"/>
          <p:cNvPicPr>
            <a:picLocks noChangeAspect="1"/>
          </p:cNvPicPr>
          <p:nvPr/>
        </p:nvPicPr>
        <p:blipFill>
          <a:blip r:embed="rId3" cstate="print"/>
          <a:stretch>
            <a:fillRect/>
          </a:stretch>
        </p:blipFill>
        <p:spPr>
          <a:xfrm>
            <a:off x="899592" y="4686920"/>
            <a:ext cx="915278" cy="974328"/>
          </a:xfrm>
          <a:prstGeom prst="rect">
            <a:avLst/>
          </a:prstGeom>
        </p:spPr>
      </p:pic>
      <p:pic>
        <p:nvPicPr>
          <p:cNvPr id="8" name="Picture 87" descr="server-gray.png"/>
          <p:cNvPicPr>
            <a:picLocks noChangeAspect="1"/>
          </p:cNvPicPr>
          <p:nvPr/>
        </p:nvPicPr>
        <p:blipFill>
          <a:blip r:embed="rId3" cstate="print"/>
          <a:stretch>
            <a:fillRect/>
          </a:stretch>
        </p:blipFill>
        <p:spPr>
          <a:xfrm>
            <a:off x="7380312" y="4686920"/>
            <a:ext cx="915278" cy="974328"/>
          </a:xfrm>
          <a:prstGeom prst="rect">
            <a:avLst/>
          </a:prstGeom>
        </p:spPr>
      </p:pic>
      <p:sp>
        <p:nvSpPr>
          <p:cNvPr id="4" name="灯片编号占位符 3"/>
          <p:cNvSpPr>
            <a:spLocks noGrp="1"/>
          </p:cNvSpPr>
          <p:nvPr>
            <p:ph type="sldNum" sz="quarter" idx="12"/>
          </p:nvPr>
        </p:nvSpPr>
        <p:spPr/>
        <p:txBody>
          <a:bodyPr/>
          <a:lstStyle/>
          <a:p>
            <a:fld id="{0C913308-F349-4B6D-A68A-DD1791B4A57B}" type="slidenum">
              <a:rPr lang="zh-CN" altLang="en-US" smtClean="0"/>
              <a:t>40</a:t>
            </a:fld>
            <a:endParaRPr lang="zh-CN" altLang="en-US"/>
          </a:p>
        </p:txBody>
      </p:sp>
    </p:spTree>
    <p:extLst>
      <p:ext uri="{BB962C8B-B14F-4D97-AF65-F5344CB8AC3E}">
        <p14:creationId xmlns:p14="http://schemas.microsoft.com/office/powerpoint/2010/main" val="55092639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直接连接符 12"/>
          <p:cNvCxnSpPr/>
          <p:nvPr/>
        </p:nvCxnSpPr>
        <p:spPr>
          <a:xfrm flipH="1" flipV="1">
            <a:off x="6300192" y="5242767"/>
            <a:ext cx="1152128" cy="1"/>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flipH="1" flipV="1">
            <a:off x="3995936" y="5242767"/>
            <a:ext cx="1152128" cy="1"/>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a:stCxn id="6" idx="3"/>
          </p:cNvCxnSpPr>
          <p:nvPr/>
        </p:nvCxnSpPr>
        <p:spPr>
          <a:xfrm flipH="1" flipV="1">
            <a:off x="1619672" y="5242767"/>
            <a:ext cx="1152128" cy="1"/>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nvPr>
        </p:nvSpPr>
        <p:spPr/>
        <p:txBody>
          <a:bodyPr>
            <a:noAutofit/>
          </a:bodyPr>
          <a:lstStyle/>
          <a:p>
            <a:r>
              <a:rPr lang="en-US" altLang="zh-CN" dirty="0">
                <a:solidFill>
                  <a:srgbClr val="0000CC"/>
                </a:solidFill>
                <a:cs typeface="Times New Roman" panose="02020603050405020304" pitchFamily="18" charset="0"/>
              </a:rPr>
              <a:t>ECN-based Transports</a:t>
            </a:r>
            <a:endParaRPr lang="zh-CN" altLang="en-US" dirty="0">
              <a:solidFill>
                <a:srgbClr val="0000CC"/>
              </a:solidFill>
              <a:cs typeface="Times New Roman" panose="02020603050405020304" pitchFamily="18" charset="0"/>
            </a:endParaRPr>
          </a:p>
        </p:txBody>
      </p:sp>
      <p:sp>
        <p:nvSpPr>
          <p:cNvPr id="3" name="内容占位符 2"/>
          <p:cNvSpPr>
            <a:spLocks noGrp="1"/>
          </p:cNvSpPr>
          <p:nvPr>
            <p:ph idx="1"/>
          </p:nvPr>
        </p:nvSpPr>
        <p:spPr/>
        <p:txBody>
          <a:bodyPr/>
          <a:lstStyle/>
          <a:p>
            <a:r>
              <a:rPr lang="en-US" altLang="zh-CN" dirty="0"/>
              <a:t>ECN-enabled end-hosts</a:t>
            </a:r>
          </a:p>
          <a:p>
            <a:pPr lvl="1"/>
            <a:r>
              <a:rPr lang="en-US" altLang="zh-CN" dirty="0"/>
              <a:t>React to ECN</a:t>
            </a:r>
            <a:r>
              <a:rPr lang="zh-CN" altLang="en-US" dirty="0"/>
              <a:t> </a:t>
            </a:r>
            <a:r>
              <a:rPr lang="en-US" altLang="zh-CN" dirty="0"/>
              <a:t>by adjusting sending rates</a:t>
            </a:r>
          </a:p>
          <a:p>
            <a:r>
              <a:rPr lang="en-US" altLang="zh-CN" dirty="0"/>
              <a:t>ECN-aware switches </a:t>
            </a:r>
          </a:p>
          <a:p>
            <a:pPr lvl="1"/>
            <a:r>
              <a:rPr lang="en-US" altLang="zh-CN" dirty="0"/>
              <a:t>Perform ECN marking based on Active Queue Management (AQM) policies </a:t>
            </a:r>
          </a:p>
        </p:txBody>
      </p:sp>
      <p:pic>
        <p:nvPicPr>
          <p:cNvPr id="6" name="Content Placeholder 9" descr="switch.png"/>
          <p:cNvPicPr>
            <a:picLocks noChangeAspect="1"/>
          </p:cNvPicPr>
          <p:nvPr/>
        </p:nvPicPr>
        <p:blipFill>
          <a:blip r:embed="rId3" cstate="print"/>
          <a:stretch>
            <a:fillRect/>
          </a:stretch>
        </p:blipFill>
        <p:spPr>
          <a:xfrm flipH="1">
            <a:off x="2771800" y="4896295"/>
            <a:ext cx="1643349" cy="692945"/>
          </a:xfrm>
          <a:prstGeom prst="rect">
            <a:avLst/>
          </a:prstGeom>
        </p:spPr>
      </p:pic>
      <p:pic>
        <p:nvPicPr>
          <p:cNvPr id="7" name="Content Placeholder 9" descr="switch.png"/>
          <p:cNvPicPr>
            <a:picLocks noChangeAspect="1"/>
          </p:cNvPicPr>
          <p:nvPr/>
        </p:nvPicPr>
        <p:blipFill>
          <a:blip r:embed="rId3" cstate="print"/>
          <a:stretch>
            <a:fillRect/>
          </a:stretch>
        </p:blipFill>
        <p:spPr>
          <a:xfrm flipH="1">
            <a:off x="4932039" y="4896295"/>
            <a:ext cx="1643349" cy="692945"/>
          </a:xfrm>
          <a:prstGeom prst="rect">
            <a:avLst/>
          </a:prstGeom>
        </p:spPr>
      </p:pic>
      <p:pic>
        <p:nvPicPr>
          <p:cNvPr id="8" name="Picture 87" descr="server-gray.png"/>
          <p:cNvPicPr>
            <a:picLocks noChangeAspect="1"/>
          </p:cNvPicPr>
          <p:nvPr/>
        </p:nvPicPr>
        <p:blipFill>
          <a:blip r:embed="rId4" cstate="print"/>
          <a:stretch>
            <a:fillRect/>
          </a:stretch>
        </p:blipFill>
        <p:spPr>
          <a:xfrm>
            <a:off x="899592" y="4686920"/>
            <a:ext cx="915278" cy="974328"/>
          </a:xfrm>
          <a:prstGeom prst="rect">
            <a:avLst/>
          </a:prstGeom>
        </p:spPr>
      </p:pic>
      <p:pic>
        <p:nvPicPr>
          <p:cNvPr id="9" name="Picture 87" descr="server-gray.png"/>
          <p:cNvPicPr>
            <a:picLocks noChangeAspect="1"/>
          </p:cNvPicPr>
          <p:nvPr/>
        </p:nvPicPr>
        <p:blipFill>
          <a:blip r:embed="rId4" cstate="print"/>
          <a:stretch>
            <a:fillRect/>
          </a:stretch>
        </p:blipFill>
        <p:spPr>
          <a:xfrm>
            <a:off x="7380312" y="4686920"/>
            <a:ext cx="915278" cy="974328"/>
          </a:xfrm>
          <a:prstGeom prst="rect">
            <a:avLst/>
          </a:prstGeom>
        </p:spPr>
      </p:pic>
      <p:sp>
        <p:nvSpPr>
          <p:cNvPr id="4" name="灯片编号占位符 3"/>
          <p:cNvSpPr>
            <a:spLocks noGrp="1"/>
          </p:cNvSpPr>
          <p:nvPr>
            <p:ph type="sldNum" sz="quarter" idx="12"/>
          </p:nvPr>
        </p:nvSpPr>
        <p:spPr/>
        <p:txBody>
          <a:bodyPr/>
          <a:lstStyle/>
          <a:p>
            <a:fld id="{0C913308-F349-4B6D-A68A-DD1791B4A57B}" type="slidenum">
              <a:rPr lang="zh-CN" altLang="en-US" smtClean="0"/>
              <a:t>41</a:t>
            </a:fld>
            <a:endParaRPr lang="zh-CN" altLang="en-US"/>
          </a:p>
        </p:txBody>
      </p:sp>
    </p:spTree>
    <p:extLst>
      <p:ext uri="{BB962C8B-B14F-4D97-AF65-F5344CB8AC3E}">
        <p14:creationId xmlns:p14="http://schemas.microsoft.com/office/powerpoint/2010/main" val="3413310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直接连接符 12"/>
          <p:cNvCxnSpPr/>
          <p:nvPr/>
        </p:nvCxnSpPr>
        <p:spPr>
          <a:xfrm flipH="1" flipV="1">
            <a:off x="6300192" y="5242767"/>
            <a:ext cx="1152128" cy="1"/>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flipH="1" flipV="1">
            <a:off x="3995936" y="5242767"/>
            <a:ext cx="1152128" cy="1"/>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a:stCxn id="6" idx="3"/>
          </p:cNvCxnSpPr>
          <p:nvPr/>
        </p:nvCxnSpPr>
        <p:spPr>
          <a:xfrm flipH="1" flipV="1">
            <a:off x="1619672" y="5242767"/>
            <a:ext cx="1152128" cy="1"/>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nvPr>
        </p:nvSpPr>
        <p:spPr/>
        <p:txBody>
          <a:bodyPr>
            <a:noAutofit/>
          </a:bodyPr>
          <a:lstStyle/>
          <a:p>
            <a:r>
              <a:rPr lang="en-US" altLang="zh-CN" dirty="0">
                <a:solidFill>
                  <a:srgbClr val="0000CC"/>
                </a:solidFill>
                <a:cs typeface="Times New Roman" panose="02020603050405020304" pitchFamily="18" charset="0"/>
              </a:rPr>
              <a:t>ECN-based Transports</a:t>
            </a:r>
            <a:endParaRPr lang="zh-CN" altLang="en-US" dirty="0">
              <a:solidFill>
                <a:srgbClr val="0000CC"/>
              </a:solidFill>
              <a:cs typeface="Times New Roman" panose="02020603050405020304" pitchFamily="18" charset="0"/>
            </a:endParaRPr>
          </a:p>
        </p:txBody>
      </p:sp>
      <p:sp>
        <p:nvSpPr>
          <p:cNvPr id="3" name="内容占位符 2"/>
          <p:cNvSpPr>
            <a:spLocks noGrp="1"/>
          </p:cNvSpPr>
          <p:nvPr>
            <p:ph idx="1"/>
          </p:nvPr>
        </p:nvSpPr>
        <p:spPr/>
        <p:txBody>
          <a:bodyPr/>
          <a:lstStyle/>
          <a:p>
            <a:r>
              <a:rPr lang="en-US" altLang="zh-CN" dirty="0"/>
              <a:t>ECN-enabled end-hosts</a:t>
            </a:r>
          </a:p>
          <a:p>
            <a:pPr lvl="1"/>
            <a:r>
              <a:rPr lang="en-US" altLang="zh-CN" dirty="0"/>
              <a:t>React to ECN</a:t>
            </a:r>
            <a:r>
              <a:rPr lang="zh-CN" altLang="en-US" dirty="0"/>
              <a:t> </a:t>
            </a:r>
            <a:r>
              <a:rPr lang="en-US" altLang="zh-CN" dirty="0"/>
              <a:t>by adjusting sending rates</a:t>
            </a:r>
          </a:p>
          <a:p>
            <a:r>
              <a:rPr lang="en-US" altLang="zh-CN" dirty="0"/>
              <a:t>ECN-aware switches </a:t>
            </a:r>
          </a:p>
          <a:p>
            <a:pPr lvl="1"/>
            <a:r>
              <a:rPr lang="en-US" altLang="zh-CN" dirty="0"/>
              <a:t>Perform ECN marking based on Active Queue Management (AQM) policies </a:t>
            </a:r>
          </a:p>
        </p:txBody>
      </p:sp>
      <p:pic>
        <p:nvPicPr>
          <p:cNvPr id="6" name="Content Placeholder 9" descr="switch.png"/>
          <p:cNvPicPr>
            <a:picLocks noChangeAspect="1"/>
          </p:cNvPicPr>
          <p:nvPr/>
        </p:nvPicPr>
        <p:blipFill>
          <a:blip r:embed="rId3" cstate="print"/>
          <a:stretch>
            <a:fillRect/>
          </a:stretch>
        </p:blipFill>
        <p:spPr>
          <a:xfrm flipH="1">
            <a:off x="2771800" y="4896295"/>
            <a:ext cx="1643349" cy="692945"/>
          </a:xfrm>
          <a:prstGeom prst="rect">
            <a:avLst/>
          </a:prstGeom>
        </p:spPr>
      </p:pic>
      <p:pic>
        <p:nvPicPr>
          <p:cNvPr id="7" name="Content Placeholder 9" descr="switch.png"/>
          <p:cNvPicPr>
            <a:picLocks noChangeAspect="1"/>
          </p:cNvPicPr>
          <p:nvPr/>
        </p:nvPicPr>
        <p:blipFill>
          <a:blip r:embed="rId3" cstate="print"/>
          <a:stretch>
            <a:fillRect/>
          </a:stretch>
        </p:blipFill>
        <p:spPr>
          <a:xfrm flipH="1">
            <a:off x="4932039" y="4896295"/>
            <a:ext cx="1643349" cy="692945"/>
          </a:xfrm>
          <a:prstGeom prst="rect">
            <a:avLst/>
          </a:prstGeom>
        </p:spPr>
      </p:pic>
      <p:pic>
        <p:nvPicPr>
          <p:cNvPr id="8" name="Picture 87" descr="server-gray.png"/>
          <p:cNvPicPr>
            <a:picLocks noChangeAspect="1"/>
          </p:cNvPicPr>
          <p:nvPr/>
        </p:nvPicPr>
        <p:blipFill>
          <a:blip r:embed="rId4" cstate="print"/>
          <a:stretch>
            <a:fillRect/>
          </a:stretch>
        </p:blipFill>
        <p:spPr>
          <a:xfrm>
            <a:off x="899592" y="4686920"/>
            <a:ext cx="915278" cy="974328"/>
          </a:xfrm>
          <a:prstGeom prst="rect">
            <a:avLst/>
          </a:prstGeom>
        </p:spPr>
      </p:pic>
      <p:pic>
        <p:nvPicPr>
          <p:cNvPr id="9" name="Picture 87" descr="server-gray.png"/>
          <p:cNvPicPr>
            <a:picLocks noChangeAspect="1"/>
          </p:cNvPicPr>
          <p:nvPr/>
        </p:nvPicPr>
        <p:blipFill>
          <a:blip r:embed="rId4" cstate="print"/>
          <a:stretch>
            <a:fillRect/>
          </a:stretch>
        </p:blipFill>
        <p:spPr>
          <a:xfrm>
            <a:off x="7380312" y="4686920"/>
            <a:ext cx="915278" cy="974328"/>
          </a:xfrm>
          <a:prstGeom prst="rect">
            <a:avLst/>
          </a:prstGeom>
        </p:spPr>
      </p:pic>
      <p:sp useBgFill="1">
        <p:nvSpPr>
          <p:cNvPr id="15" name="Rounded Rectangle 51"/>
          <p:cNvSpPr/>
          <p:nvPr/>
        </p:nvSpPr>
        <p:spPr>
          <a:xfrm>
            <a:off x="3131840" y="4653136"/>
            <a:ext cx="2952328" cy="1114165"/>
          </a:xfrm>
          <a:prstGeom prst="roundRect">
            <a:avLst/>
          </a:prstGeom>
          <a:ln w="63500" cap="flat" cmpd="sng" algn="ctr">
            <a:noFill/>
            <a:prstDash val="solid"/>
          </a:ln>
          <a:effectLst>
            <a:innerShdw blurRad="215900">
              <a:prstClr val="black"/>
            </a:innerShdw>
          </a:effectLst>
          <a:scene3d>
            <a:camera prst="orthographicFront">
              <a:rot lat="0" lon="0" rev="0"/>
            </a:camera>
            <a:lightRig rig="threePt" dir="tl"/>
          </a:scene3d>
          <a:sp3d prstMaterial="metal"/>
        </p:spPr>
        <p:txBody>
          <a:bodyPr wrap="square" anchor="ctr">
            <a:noAutofit/>
          </a:bodyPr>
          <a:lstStyle/>
          <a:p>
            <a:pPr marL="0" lvl="1" algn="ctr"/>
            <a:r>
              <a:rPr lang="en-US" altLang="zh-CN" sz="3200" dirty="0"/>
              <a:t>Our focus</a:t>
            </a:r>
            <a:endParaRPr lang="zh-CN" altLang="en-US" sz="3200" dirty="0"/>
          </a:p>
        </p:txBody>
      </p:sp>
      <p:sp>
        <p:nvSpPr>
          <p:cNvPr id="14" name="矩形 13"/>
          <p:cNvSpPr/>
          <p:nvPr/>
        </p:nvSpPr>
        <p:spPr>
          <a:xfrm>
            <a:off x="827585" y="2708920"/>
            <a:ext cx="7200800" cy="1656184"/>
          </a:xfrm>
          <a:prstGeom prst="rect">
            <a:avLst/>
          </a:prstGeom>
          <a:noFill/>
          <a:ln w="38100">
            <a:solidFill>
              <a:srgbClr val="0000CC"/>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42</a:t>
            </a:fld>
            <a:endParaRPr lang="zh-CN" altLang="en-US"/>
          </a:p>
        </p:txBody>
      </p:sp>
    </p:spTree>
    <p:extLst>
      <p:ext uri="{BB962C8B-B14F-4D97-AF65-F5344CB8AC3E}">
        <p14:creationId xmlns:p14="http://schemas.microsoft.com/office/powerpoint/2010/main" val="2199535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solidFill>
                  <a:srgbClr val="0000CC"/>
                </a:solidFill>
                <a:cs typeface="Times New Roman" panose="02020603050405020304" pitchFamily="18" charset="0"/>
              </a:rPr>
              <a:t>ECN-aware Switches</a:t>
            </a:r>
            <a:endParaRPr lang="zh-CN" altLang="en-US" dirty="0">
              <a:solidFill>
                <a:srgbClr val="0000CC"/>
              </a:solidFill>
              <a:cs typeface="Times New Roman" panose="02020603050405020304" pitchFamily="18" charset="0"/>
            </a:endParaRPr>
          </a:p>
        </p:txBody>
      </p:sp>
      <p:sp>
        <p:nvSpPr>
          <p:cNvPr id="3" name="内容占位符 2"/>
          <p:cNvSpPr>
            <a:spLocks noGrp="1"/>
          </p:cNvSpPr>
          <p:nvPr>
            <p:ph idx="1"/>
          </p:nvPr>
        </p:nvSpPr>
        <p:spPr/>
        <p:txBody>
          <a:bodyPr/>
          <a:lstStyle/>
          <a:p>
            <a:r>
              <a:rPr lang="en-US" altLang="zh-CN" dirty="0"/>
              <a:t>Adopt RED to perform ECN marking </a:t>
            </a:r>
            <a:endParaRPr lang="zh-CN" altLang="en-US" dirty="0"/>
          </a:p>
        </p:txBody>
      </p:sp>
      <p:sp useBgFill="1">
        <p:nvSpPr>
          <p:cNvPr id="5" name="Rounded Rectangle 51"/>
          <p:cNvSpPr/>
          <p:nvPr/>
        </p:nvSpPr>
        <p:spPr>
          <a:xfrm>
            <a:off x="1115616" y="3717032"/>
            <a:ext cx="6912768" cy="1114165"/>
          </a:xfrm>
          <a:prstGeom prst="roundRect">
            <a:avLst/>
          </a:prstGeom>
          <a:ln w="63500" cap="flat" cmpd="sng" algn="ctr">
            <a:noFill/>
            <a:prstDash val="solid"/>
          </a:ln>
          <a:effectLst>
            <a:innerShdw blurRad="215900">
              <a:prstClr val="black"/>
            </a:innerShdw>
          </a:effectLst>
          <a:scene3d>
            <a:camera prst="orthographicFront">
              <a:rot lat="0" lon="0" rev="0"/>
            </a:camera>
            <a:lightRig rig="threePt" dir="tl"/>
          </a:scene3d>
          <a:sp3d prstMaterial="metal"/>
        </p:spPr>
        <p:txBody>
          <a:bodyPr wrap="square" anchor="ctr">
            <a:noAutofit/>
          </a:bodyPr>
          <a:lstStyle/>
          <a:p>
            <a:pPr marL="0" lvl="1" algn="ctr"/>
            <a:r>
              <a:rPr lang="en-US" altLang="zh-CN" sz="3200" dirty="0"/>
              <a:t>RED = Random Early Detection</a:t>
            </a:r>
            <a:endParaRPr lang="zh-CN" altLang="en-US" sz="3200"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t>43</a:t>
            </a:fld>
            <a:endParaRPr lang="zh-CN" altLang="en-US"/>
          </a:p>
        </p:txBody>
      </p:sp>
    </p:spTree>
    <p:extLst>
      <p:ext uri="{BB962C8B-B14F-4D97-AF65-F5344CB8AC3E}">
        <p14:creationId xmlns:p14="http://schemas.microsoft.com/office/powerpoint/2010/main" val="407617268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solidFill>
                  <a:srgbClr val="0000CC"/>
                </a:solidFill>
                <a:cs typeface="Times New Roman" panose="02020603050405020304" pitchFamily="18" charset="0"/>
              </a:rPr>
              <a:t>ECN-aware Switches</a:t>
            </a:r>
            <a:endParaRPr lang="zh-CN" altLang="en-US" dirty="0">
              <a:solidFill>
                <a:srgbClr val="0000CC"/>
              </a:solidFill>
              <a:cs typeface="Times New Roman" panose="02020603050405020304" pitchFamily="18" charset="0"/>
            </a:endParaRPr>
          </a:p>
        </p:txBody>
      </p:sp>
      <p:sp>
        <p:nvSpPr>
          <p:cNvPr id="3" name="内容占位符 2"/>
          <p:cNvSpPr>
            <a:spLocks noGrp="1"/>
          </p:cNvSpPr>
          <p:nvPr>
            <p:ph idx="1"/>
          </p:nvPr>
        </p:nvSpPr>
        <p:spPr/>
        <p:txBody>
          <a:bodyPr/>
          <a:lstStyle/>
          <a:p>
            <a:r>
              <a:rPr lang="en-US" altLang="zh-CN" dirty="0"/>
              <a:t>Adopt RED to perform ECN marking</a:t>
            </a:r>
          </a:p>
          <a:p>
            <a:pPr lvl="1"/>
            <a:r>
              <a:rPr lang="en-US" altLang="zh-CN" dirty="0"/>
              <a:t>Per-queue/port/service-pool ECN/RED </a:t>
            </a:r>
            <a:endParaRPr lang="zh-CN" altLang="en-US" dirty="0"/>
          </a:p>
        </p:txBody>
      </p:sp>
      <p:sp useBgFill="1">
        <p:nvSpPr>
          <p:cNvPr id="6" name="Rounded Rectangle 51"/>
          <p:cNvSpPr/>
          <p:nvPr/>
        </p:nvSpPr>
        <p:spPr>
          <a:xfrm>
            <a:off x="251520" y="3754996"/>
            <a:ext cx="8568952" cy="1076202"/>
          </a:xfrm>
          <a:prstGeom prst="roundRect">
            <a:avLst/>
          </a:prstGeom>
          <a:ln w="63500" cap="flat" cmpd="sng" algn="ctr">
            <a:noFill/>
            <a:prstDash val="solid"/>
          </a:ln>
          <a:effectLst>
            <a:innerShdw blurRad="215900">
              <a:prstClr val="black"/>
            </a:innerShdw>
          </a:effectLst>
          <a:scene3d>
            <a:camera prst="orthographicFront">
              <a:rot lat="0" lon="0" rev="0"/>
            </a:camera>
            <a:lightRig rig="threePt" dir="tl"/>
          </a:scene3d>
          <a:sp3d prstMaterial="metal"/>
        </p:spPr>
        <p:txBody>
          <a:bodyPr wrap="square" anchor="ctr">
            <a:noAutofit/>
          </a:bodyPr>
          <a:lstStyle/>
          <a:p>
            <a:pPr marL="0" lvl="1" algn="ctr"/>
            <a:r>
              <a:rPr lang="en-US" altLang="zh-CN" sz="3200" dirty="0"/>
              <a:t>Track buffer occupancy of different egress entities</a:t>
            </a:r>
            <a:endParaRPr lang="zh-CN" altLang="en-US" sz="3200"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t>44</a:t>
            </a:fld>
            <a:endParaRPr lang="zh-CN" altLang="en-US"/>
          </a:p>
        </p:txBody>
      </p:sp>
    </p:spTree>
    <p:extLst>
      <p:ext uri="{BB962C8B-B14F-4D97-AF65-F5344CB8AC3E}">
        <p14:creationId xmlns:p14="http://schemas.microsoft.com/office/powerpoint/2010/main" val="22074781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solidFill>
                  <a:srgbClr val="0000CC"/>
                </a:solidFill>
                <a:cs typeface="Times New Roman" panose="02020603050405020304" pitchFamily="18" charset="0"/>
              </a:rPr>
              <a:t>ECN-aware Switches</a:t>
            </a:r>
            <a:endParaRPr lang="zh-CN" altLang="en-US" dirty="0">
              <a:solidFill>
                <a:srgbClr val="0000CC"/>
              </a:solidFill>
              <a:cs typeface="Times New Roman" panose="02020603050405020304" pitchFamily="18" charset="0"/>
            </a:endParaRPr>
          </a:p>
        </p:txBody>
      </p:sp>
      <p:sp>
        <p:nvSpPr>
          <p:cNvPr id="3" name="内容占位符 2"/>
          <p:cNvSpPr>
            <a:spLocks noGrp="1"/>
          </p:cNvSpPr>
          <p:nvPr>
            <p:ph idx="1"/>
          </p:nvPr>
        </p:nvSpPr>
        <p:spPr/>
        <p:txBody>
          <a:bodyPr/>
          <a:lstStyle/>
          <a:p>
            <a:r>
              <a:rPr lang="en-US" altLang="zh-CN" dirty="0"/>
              <a:t>Adopt RED to perform ECN marking</a:t>
            </a:r>
          </a:p>
          <a:p>
            <a:pPr lvl="1"/>
            <a:r>
              <a:rPr lang="en-US" altLang="zh-CN" dirty="0"/>
              <a:t>Per-</a:t>
            </a:r>
            <a:r>
              <a:rPr lang="en-US" altLang="zh-CN" b="1" dirty="0">
                <a:solidFill>
                  <a:srgbClr val="0000CC"/>
                </a:solidFill>
              </a:rPr>
              <a:t>queue</a:t>
            </a:r>
            <a:r>
              <a:rPr lang="en-US" altLang="zh-CN" dirty="0"/>
              <a:t>/port/service-pool ECN/RED </a:t>
            </a:r>
            <a:endParaRPr lang="zh-CN" altLang="en-US" dirty="0"/>
          </a:p>
        </p:txBody>
      </p:sp>
      <p:grpSp>
        <p:nvGrpSpPr>
          <p:cNvPr id="5" name="Group 40"/>
          <p:cNvGrpSpPr/>
          <p:nvPr/>
        </p:nvGrpSpPr>
        <p:grpSpPr>
          <a:xfrm>
            <a:off x="5306367" y="3825044"/>
            <a:ext cx="705793" cy="762000"/>
            <a:chOff x="6897409" y="2819400"/>
            <a:chExt cx="705793" cy="762000"/>
          </a:xfrm>
        </p:grpSpPr>
        <p:cxnSp>
          <p:nvCxnSpPr>
            <p:cNvPr id="7" name="Straight Connector 19"/>
            <p:cNvCxnSpPr/>
            <p:nvPr/>
          </p:nvCxnSpPr>
          <p:spPr>
            <a:xfrm>
              <a:off x="6897410" y="2819400"/>
              <a:ext cx="0" cy="762000"/>
            </a:xfrm>
            <a:prstGeom prst="line">
              <a:avLst/>
            </a:prstGeom>
          </p:spPr>
          <p:style>
            <a:lnRef idx="3">
              <a:schemeClr val="dk1"/>
            </a:lnRef>
            <a:fillRef idx="0">
              <a:schemeClr val="dk1"/>
            </a:fillRef>
            <a:effectRef idx="2">
              <a:schemeClr val="dk1"/>
            </a:effectRef>
            <a:fontRef idx="minor">
              <a:schemeClr val="tx1"/>
            </a:fontRef>
          </p:style>
        </p:cxnSp>
        <p:cxnSp>
          <p:nvCxnSpPr>
            <p:cNvPr id="8" name="Straight Arrow Connector 39"/>
            <p:cNvCxnSpPr/>
            <p:nvPr/>
          </p:nvCxnSpPr>
          <p:spPr>
            <a:xfrm>
              <a:off x="6897409" y="3204927"/>
              <a:ext cx="705793" cy="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grpSp>
      <p:grpSp>
        <p:nvGrpSpPr>
          <p:cNvPr id="9" name="Group 151"/>
          <p:cNvGrpSpPr>
            <a:grpSpLocks/>
          </p:cNvGrpSpPr>
          <p:nvPr/>
        </p:nvGrpSpPr>
        <p:grpSpPr bwMode="auto">
          <a:xfrm>
            <a:off x="3491880" y="3639195"/>
            <a:ext cx="1695162" cy="561144"/>
            <a:chOff x="4032" y="480"/>
            <a:chExt cx="768" cy="576"/>
          </a:xfrm>
          <a:gradFill flip="none" rotWithShape="1">
            <a:gsLst>
              <a:gs pos="0">
                <a:schemeClr val="bg1">
                  <a:lumMod val="95000"/>
                  <a:shade val="30000"/>
                  <a:satMod val="115000"/>
                </a:schemeClr>
              </a:gs>
              <a:gs pos="50000">
                <a:schemeClr val="bg1">
                  <a:lumMod val="95000"/>
                  <a:shade val="67500"/>
                  <a:satMod val="115000"/>
                </a:schemeClr>
              </a:gs>
              <a:gs pos="100000">
                <a:schemeClr val="bg1">
                  <a:lumMod val="95000"/>
                  <a:shade val="100000"/>
                  <a:satMod val="115000"/>
                </a:schemeClr>
              </a:gs>
            </a:gsLst>
            <a:lin ang="10800000" scaled="1"/>
            <a:tileRect/>
          </a:gradFill>
        </p:grpSpPr>
        <p:sp>
          <p:nvSpPr>
            <p:cNvPr id="10" name="Freeform 152"/>
            <p:cNvSpPr>
              <a:spLocks/>
            </p:cNvSpPr>
            <p:nvPr/>
          </p:nvSpPr>
          <p:spPr bwMode="auto">
            <a:xfrm>
              <a:off x="4032" y="480"/>
              <a:ext cx="768" cy="576"/>
            </a:xfrm>
            <a:custGeom>
              <a:avLst/>
              <a:gdLst>
                <a:gd name="T0" fmla="*/ 0 w 768"/>
                <a:gd name="T1" fmla="*/ 0 h 576"/>
                <a:gd name="T2" fmla="*/ 768 w 768"/>
                <a:gd name="T3" fmla="*/ 0 h 576"/>
                <a:gd name="T4" fmla="*/ 768 w 768"/>
                <a:gd name="T5" fmla="*/ 576 h 576"/>
                <a:gd name="T6" fmla="*/ 0 w 768"/>
                <a:gd name="T7" fmla="*/ 576 h 576"/>
                <a:gd name="T8" fmla="*/ 0 60000 65536"/>
                <a:gd name="T9" fmla="*/ 0 60000 65536"/>
                <a:gd name="T10" fmla="*/ 0 60000 65536"/>
                <a:gd name="T11" fmla="*/ 0 60000 65536"/>
                <a:gd name="T12" fmla="*/ 0 w 768"/>
                <a:gd name="T13" fmla="*/ 0 h 576"/>
                <a:gd name="T14" fmla="*/ 768 w 768"/>
                <a:gd name="T15" fmla="*/ 576 h 576"/>
              </a:gdLst>
              <a:ahLst/>
              <a:cxnLst>
                <a:cxn ang="T8">
                  <a:pos x="T0" y="T1"/>
                </a:cxn>
                <a:cxn ang="T9">
                  <a:pos x="T2" y="T3"/>
                </a:cxn>
                <a:cxn ang="T10">
                  <a:pos x="T4" y="T5"/>
                </a:cxn>
                <a:cxn ang="T11">
                  <a:pos x="T6" y="T7"/>
                </a:cxn>
              </a:cxnLst>
              <a:rect l="T12" t="T13" r="T14" b="T15"/>
              <a:pathLst>
                <a:path w="768" h="576">
                  <a:moveTo>
                    <a:pt x="0" y="0"/>
                  </a:moveTo>
                  <a:lnTo>
                    <a:pt x="768" y="0"/>
                  </a:lnTo>
                  <a:lnTo>
                    <a:pt x="768" y="576"/>
                  </a:lnTo>
                  <a:lnTo>
                    <a:pt x="0" y="576"/>
                  </a:lnTo>
                </a:path>
              </a:pathLst>
            </a:custGeom>
            <a:grpFill/>
            <a:ln w="28575">
              <a:solidFill>
                <a:schemeClr val="tx1"/>
              </a:solidFill>
              <a:round/>
              <a:headEnd/>
              <a:tailEnd/>
            </a:ln>
          </p:spPr>
          <p:txBody>
            <a:bodyPr/>
            <a:lstStyle/>
            <a:p>
              <a:endParaRPr lang="en-US" dirty="0">
                <a:solidFill>
                  <a:srgbClr val="333399"/>
                </a:solidFill>
              </a:endParaRPr>
            </a:p>
          </p:txBody>
        </p:sp>
        <p:sp>
          <p:nvSpPr>
            <p:cNvPr id="11" name="Line 153"/>
            <p:cNvSpPr>
              <a:spLocks noChangeShapeType="1"/>
            </p:cNvSpPr>
            <p:nvPr/>
          </p:nvSpPr>
          <p:spPr bwMode="auto">
            <a:xfrm>
              <a:off x="4664" y="653"/>
              <a:ext cx="0" cy="288"/>
            </a:xfrm>
            <a:prstGeom prst="line">
              <a:avLst/>
            </a:prstGeom>
            <a:grpFill/>
            <a:ln w="28575">
              <a:solidFill>
                <a:schemeClr val="tx1"/>
              </a:solidFill>
              <a:round/>
              <a:headEnd/>
              <a:tailEnd/>
            </a:ln>
          </p:spPr>
          <p:txBody>
            <a:bodyPr/>
            <a:lstStyle/>
            <a:p>
              <a:endParaRPr lang="en-US" dirty="0"/>
            </a:p>
          </p:txBody>
        </p:sp>
      </p:grpSp>
      <p:grpSp>
        <p:nvGrpSpPr>
          <p:cNvPr id="12" name="Group 151"/>
          <p:cNvGrpSpPr>
            <a:grpSpLocks/>
          </p:cNvGrpSpPr>
          <p:nvPr/>
        </p:nvGrpSpPr>
        <p:grpSpPr bwMode="auto">
          <a:xfrm>
            <a:off x="3491880" y="4200004"/>
            <a:ext cx="1695162" cy="561144"/>
            <a:chOff x="4032" y="480"/>
            <a:chExt cx="768" cy="576"/>
          </a:xfrm>
          <a:gradFill flip="none" rotWithShape="1">
            <a:gsLst>
              <a:gs pos="0">
                <a:schemeClr val="bg1">
                  <a:lumMod val="95000"/>
                  <a:shade val="30000"/>
                  <a:satMod val="115000"/>
                </a:schemeClr>
              </a:gs>
              <a:gs pos="50000">
                <a:schemeClr val="bg1">
                  <a:lumMod val="95000"/>
                  <a:shade val="67500"/>
                  <a:satMod val="115000"/>
                </a:schemeClr>
              </a:gs>
              <a:gs pos="100000">
                <a:schemeClr val="bg1">
                  <a:lumMod val="95000"/>
                  <a:shade val="100000"/>
                  <a:satMod val="115000"/>
                </a:schemeClr>
              </a:gs>
            </a:gsLst>
            <a:lin ang="10800000" scaled="1"/>
            <a:tileRect/>
          </a:gradFill>
        </p:grpSpPr>
        <p:sp>
          <p:nvSpPr>
            <p:cNvPr id="13" name="Freeform 152"/>
            <p:cNvSpPr>
              <a:spLocks/>
            </p:cNvSpPr>
            <p:nvPr/>
          </p:nvSpPr>
          <p:spPr bwMode="auto">
            <a:xfrm>
              <a:off x="4032" y="480"/>
              <a:ext cx="768" cy="576"/>
            </a:xfrm>
            <a:custGeom>
              <a:avLst/>
              <a:gdLst>
                <a:gd name="T0" fmla="*/ 0 w 768"/>
                <a:gd name="T1" fmla="*/ 0 h 576"/>
                <a:gd name="T2" fmla="*/ 768 w 768"/>
                <a:gd name="T3" fmla="*/ 0 h 576"/>
                <a:gd name="T4" fmla="*/ 768 w 768"/>
                <a:gd name="T5" fmla="*/ 576 h 576"/>
                <a:gd name="T6" fmla="*/ 0 w 768"/>
                <a:gd name="T7" fmla="*/ 576 h 576"/>
                <a:gd name="T8" fmla="*/ 0 60000 65536"/>
                <a:gd name="T9" fmla="*/ 0 60000 65536"/>
                <a:gd name="T10" fmla="*/ 0 60000 65536"/>
                <a:gd name="T11" fmla="*/ 0 60000 65536"/>
                <a:gd name="T12" fmla="*/ 0 w 768"/>
                <a:gd name="T13" fmla="*/ 0 h 576"/>
                <a:gd name="T14" fmla="*/ 768 w 768"/>
                <a:gd name="T15" fmla="*/ 576 h 576"/>
              </a:gdLst>
              <a:ahLst/>
              <a:cxnLst>
                <a:cxn ang="T8">
                  <a:pos x="T0" y="T1"/>
                </a:cxn>
                <a:cxn ang="T9">
                  <a:pos x="T2" y="T3"/>
                </a:cxn>
                <a:cxn ang="T10">
                  <a:pos x="T4" y="T5"/>
                </a:cxn>
                <a:cxn ang="T11">
                  <a:pos x="T6" y="T7"/>
                </a:cxn>
              </a:cxnLst>
              <a:rect l="T12" t="T13" r="T14" b="T15"/>
              <a:pathLst>
                <a:path w="768" h="576">
                  <a:moveTo>
                    <a:pt x="0" y="0"/>
                  </a:moveTo>
                  <a:lnTo>
                    <a:pt x="768" y="0"/>
                  </a:lnTo>
                  <a:lnTo>
                    <a:pt x="768" y="576"/>
                  </a:lnTo>
                  <a:lnTo>
                    <a:pt x="0" y="576"/>
                  </a:lnTo>
                </a:path>
              </a:pathLst>
            </a:custGeom>
            <a:grpFill/>
            <a:ln w="28575">
              <a:solidFill>
                <a:schemeClr val="tx1"/>
              </a:solidFill>
              <a:round/>
              <a:headEnd/>
              <a:tailEnd/>
            </a:ln>
          </p:spPr>
          <p:txBody>
            <a:bodyPr/>
            <a:lstStyle/>
            <a:p>
              <a:endParaRPr lang="en-US" dirty="0">
                <a:solidFill>
                  <a:srgbClr val="333399"/>
                </a:solidFill>
              </a:endParaRPr>
            </a:p>
          </p:txBody>
        </p:sp>
        <p:sp>
          <p:nvSpPr>
            <p:cNvPr id="14" name="Line 153"/>
            <p:cNvSpPr>
              <a:spLocks noChangeShapeType="1"/>
            </p:cNvSpPr>
            <p:nvPr/>
          </p:nvSpPr>
          <p:spPr bwMode="auto">
            <a:xfrm>
              <a:off x="4664" y="653"/>
              <a:ext cx="0" cy="288"/>
            </a:xfrm>
            <a:prstGeom prst="line">
              <a:avLst/>
            </a:prstGeom>
            <a:grpFill/>
            <a:ln w="28575">
              <a:solidFill>
                <a:schemeClr val="tx1"/>
              </a:solidFill>
              <a:round/>
              <a:headEnd/>
              <a:tailEnd/>
            </a:ln>
          </p:spPr>
          <p:txBody>
            <a:bodyPr/>
            <a:lstStyle/>
            <a:p>
              <a:endParaRPr lang="en-US" dirty="0"/>
            </a:p>
          </p:txBody>
        </p:sp>
      </p:grpSp>
      <p:sp>
        <p:nvSpPr>
          <p:cNvPr id="15" name="Rectangle 25"/>
          <p:cNvSpPr/>
          <p:nvPr/>
        </p:nvSpPr>
        <p:spPr>
          <a:xfrm>
            <a:off x="4932040" y="3639195"/>
            <a:ext cx="256907" cy="538000"/>
          </a:xfrm>
          <a:prstGeom prst="rect">
            <a:avLst/>
          </a:prstGeom>
          <a:solidFill>
            <a:srgbClr val="FFC000"/>
          </a:solidFill>
          <a:ln/>
        </p:spPr>
        <p:style>
          <a:lnRef idx="0">
            <a:schemeClr val="accent2"/>
          </a:lnRef>
          <a:fillRef idx="3">
            <a:schemeClr val="accent2"/>
          </a:fillRef>
          <a:effectRef idx="3">
            <a:schemeClr val="accent2"/>
          </a:effectRef>
          <a:fontRef idx="minor">
            <a:schemeClr val="lt1"/>
          </a:fontRef>
        </p:style>
        <p:txBody>
          <a:bodyPr vert="horz"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3600" b="1" dirty="0"/>
          </a:p>
        </p:txBody>
      </p:sp>
      <p:sp>
        <p:nvSpPr>
          <p:cNvPr id="19" name="Rectangle 25"/>
          <p:cNvSpPr/>
          <p:nvPr/>
        </p:nvSpPr>
        <p:spPr>
          <a:xfrm>
            <a:off x="4932039" y="4210571"/>
            <a:ext cx="256907" cy="536384"/>
          </a:xfrm>
          <a:prstGeom prst="rect">
            <a:avLst/>
          </a:prstGeom>
          <a:ln/>
        </p:spPr>
        <p:style>
          <a:lnRef idx="0">
            <a:schemeClr val="accent2"/>
          </a:lnRef>
          <a:fillRef idx="3">
            <a:schemeClr val="accent2"/>
          </a:fillRef>
          <a:effectRef idx="3">
            <a:schemeClr val="accent2"/>
          </a:effectRef>
          <a:fontRef idx="minor">
            <a:schemeClr val="lt1"/>
          </a:fontRef>
        </p:style>
        <p:txBody>
          <a:bodyPr vert="horz"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3600" b="1" dirty="0"/>
          </a:p>
        </p:txBody>
      </p:sp>
      <p:sp>
        <p:nvSpPr>
          <p:cNvPr id="22" name="Rectangle 25"/>
          <p:cNvSpPr/>
          <p:nvPr/>
        </p:nvSpPr>
        <p:spPr>
          <a:xfrm>
            <a:off x="4677038" y="4210571"/>
            <a:ext cx="255002" cy="536384"/>
          </a:xfrm>
          <a:prstGeom prst="rect">
            <a:avLst/>
          </a:prstGeom>
          <a:ln/>
        </p:spPr>
        <p:style>
          <a:lnRef idx="0">
            <a:schemeClr val="accent2"/>
          </a:lnRef>
          <a:fillRef idx="3">
            <a:schemeClr val="accent2"/>
          </a:fillRef>
          <a:effectRef idx="3">
            <a:schemeClr val="accent2"/>
          </a:effectRef>
          <a:fontRef idx="minor">
            <a:schemeClr val="lt1"/>
          </a:fontRef>
        </p:style>
        <p:txBody>
          <a:bodyPr vert="horz"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3600" b="1" dirty="0"/>
          </a:p>
        </p:txBody>
      </p:sp>
      <p:sp>
        <p:nvSpPr>
          <p:cNvPr id="23" name="Rectangle 25"/>
          <p:cNvSpPr/>
          <p:nvPr/>
        </p:nvSpPr>
        <p:spPr>
          <a:xfrm>
            <a:off x="4675132" y="3639195"/>
            <a:ext cx="256907" cy="538000"/>
          </a:xfrm>
          <a:prstGeom prst="rect">
            <a:avLst/>
          </a:prstGeom>
          <a:solidFill>
            <a:srgbClr val="FFC000"/>
          </a:solidFill>
          <a:ln/>
        </p:spPr>
        <p:style>
          <a:lnRef idx="0">
            <a:schemeClr val="accent2"/>
          </a:lnRef>
          <a:fillRef idx="3">
            <a:schemeClr val="accent2"/>
          </a:fillRef>
          <a:effectRef idx="3">
            <a:schemeClr val="accent2"/>
          </a:effectRef>
          <a:fontRef idx="minor">
            <a:schemeClr val="lt1"/>
          </a:fontRef>
        </p:style>
        <p:txBody>
          <a:bodyPr vert="horz"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3600" b="1" dirty="0"/>
          </a:p>
        </p:txBody>
      </p:sp>
      <p:sp>
        <p:nvSpPr>
          <p:cNvPr id="24" name="Rectangle 25"/>
          <p:cNvSpPr/>
          <p:nvPr/>
        </p:nvSpPr>
        <p:spPr>
          <a:xfrm>
            <a:off x="4420131" y="3639195"/>
            <a:ext cx="256907" cy="538000"/>
          </a:xfrm>
          <a:prstGeom prst="rect">
            <a:avLst/>
          </a:prstGeom>
          <a:solidFill>
            <a:srgbClr val="FFC000"/>
          </a:solidFill>
          <a:ln/>
        </p:spPr>
        <p:style>
          <a:lnRef idx="0">
            <a:schemeClr val="accent2"/>
          </a:lnRef>
          <a:fillRef idx="3">
            <a:schemeClr val="accent2"/>
          </a:fillRef>
          <a:effectRef idx="3">
            <a:schemeClr val="accent2"/>
          </a:effectRef>
          <a:fontRef idx="minor">
            <a:schemeClr val="lt1"/>
          </a:fontRef>
        </p:style>
        <p:txBody>
          <a:bodyPr vert="horz"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3600" b="1" dirty="0"/>
          </a:p>
        </p:txBody>
      </p:sp>
      <p:sp>
        <p:nvSpPr>
          <p:cNvPr id="4" name="TextBox 3"/>
          <p:cNvSpPr txBox="1"/>
          <p:nvPr/>
        </p:nvSpPr>
        <p:spPr>
          <a:xfrm>
            <a:off x="5868144" y="3919767"/>
            <a:ext cx="1224136" cy="523220"/>
          </a:xfrm>
          <a:prstGeom prst="rect">
            <a:avLst/>
          </a:prstGeom>
          <a:noFill/>
        </p:spPr>
        <p:txBody>
          <a:bodyPr wrap="square" rtlCol="0">
            <a:spAutoFit/>
          </a:bodyPr>
          <a:lstStyle/>
          <a:p>
            <a:pPr algn="ctr"/>
            <a:r>
              <a:rPr lang="en-US" altLang="zh-CN" sz="2800"/>
              <a:t>port</a:t>
            </a:r>
            <a:endParaRPr lang="zh-CN" altLang="en-US" sz="2800" dirty="0"/>
          </a:p>
        </p:txBody>
      </p:sp>
      <p:sp>
        <p:nvSpPr>
          <p:cNvPr id="25" name="TextBox 24"/>
          <p:cNvSpPr txBox="1"/>
          <p:nvPr/>
        </p:nvSpPr>
        <p:spPr>
          <a:xfrm>
            <a:off x="1835696" y="3639195"/>
            <a:ext cx="1656184" cy="523220"/>
          </a:xfrm>
          <a:prstGeom prst="rect">
            <a:avLst/>
          </a:prstGeom>
          <a:noFill/>
        </p:spPr>
        <p:txBody>
          <a:bodyPr wrap="square" rtlCol="0">
            <a:spAutoFit/>
          </a:bodyPr>
          <a:lstStyle/>
          <a:p>
            <a:pPr algn="ctr"/>
            <a:r>
              <a:rPr lang="en-US" altLang="zh-CN" sz="2800" dirty="0"/>
              <a:t>queue 1</a:t>
            </a:r>
            <a:endParaRPr lang="zh-CN" altLang="en-US" sz="2800" dirty="0"/>
          </a:p>
        </p:txBody>
      </p:sp>
      <p:sp>
        <p:nvSpPr>
          <p:cNvPr id="26" name="TextBox 25"/>
          <p:cNvSpPr txBox="1"/>
          <p:nvPr/>
        </p:nvSpPr>
        <p:spPr>
          <a:xfrm>
            <a:off x="1835696" y="4218966"/>
            <a:ext cx="1656184" cy="523220"/>
          </a:xfrm>
          <a:prstGeom prst="rect">
            <a:avLst/>
          </a:prstGeom>
          <a:noFill/>
        </p:spPr>
        <p:txBody>
          <a:bodyPr wrap="square" rtlCol="0">
            <a:spAutoFit/>
          </a:bodyPr>
          <a:lstStyle/>
          <a:p>
            <a:pPr algn="ctr"/>
            <a:r>
              <a:rPr lang="en-US" altLang="zh-CN" sz="2800" dirty="0"/>
              <a:t>queue 2</a:t>
            </a:r>
            <a:endParaRPr lang="zh-CN" altLang="en-US" sz="2800" dirty="0"/>
          </a:p>
        </p:txBody>
      </p:sp>
      <p:sp>
        <p:nvSpPr>
          <p:cNvPr id="27" name="矩形 26"/>
          <p:cNvSpPr/>
          <p:nvPr/>
        </p:nvSpPr>
        <p:spPr>
          <a:xfrm>
            <a:off x="4283968" y="3501008"/>
            <a:ext cx="966906" cy="867534"/>
          </a:xfrm>
          <a:prstGeom prst="rect">
            <a:avLst/>
          </a:prstGeom>
          <a:noFill/>
          <a:ln w="38100">
            <a:solidFill>
              <a:srgbClr val="0000CC"/>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45</a:t>
            </a:fld>
            <a:endParaRPr lang="zh-CN" altLang="en-US"/>
          </a:p>
        </p:txBody>
      </p:sp>
    </p:spTree>
    <p:extLst>
      <p:ext uri="{BB962C8B-B14F-4D97-AF65-F5344CB8AC3E}">
        <p14:creationId xmlns:p14="http://schemas.microsoft.com/office/powerpoint/2010/main" val="4216254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9" grpId="0" animBg="1"/>
      <p:bldP spid="22" grpId="0" animBg="1"/>
      <p:bldP spid="23" grpId="0" animBg="1"/>
      <p:bldP spid="24"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solidFill>
                  <a:srgbClr val="0000CC"/>
                </a:solidFill>
                <a:cs typeface="Times New Roman" panose="02020603050405020304" pitchFamily="18" charset="0"/>
              </a:rPr>
              <a:t>ECN-aware Switches</a:t>
            </a:r>
            <a:endParaRPr lang="zh-CN" altLang="en-US" dirty="0">
              <a:solidFill>
                <a:srgbClr val="0000CC"/>
              </a:solidFill>
              <a:cs typeface="Times New Roman" panose="02020603050405020304" pitchFamily="18" charset="0"/>
            </a:endParaRPr>
          </a:p>
        </p:txBody>
      </p:sp>
      <p:sp>
        <p:nvSpPr>
          <p:cNvPr id="3" name="内容占位符 2"/>
          <p:cNvSpPr>
            <a:spLocks noGrp="1"/>
          </p:cNvSpPr>
          <p:nvPr>
            <p:ph idx="1"/>
          </p:nvPr>
        </p:nvSpPr>
        <p:spPr/>
        <p:txBody>
          <a:bodyPr/>
          <a:lstStyle/>
          <a:p>
            <a:r>
              <a:rPr lang="en-US" altLang="zh-CN" dirty="0"/>
              <a:t>Adopt RED to perform ECN marking</a:t>
            </a:r>
          </a:p>
          <a:p>
            <a:pPr lvl="1"/>
            <a:r>
              <a:rPr lang="en-US" altLang="zh-CN" dirty="0"/>
              <a:t>Per-queue/</a:t>
            </a:r>
            <a:r>
              <a:rPr lang="en-US" altLang="zh-CN" b="1" dirty="0">
                <a:solidFill>
                  <a:srgbClr val="0000CC"/>
                </a:solidFill>
              </a:rPr>
              <a:t>port</a:t>
            </a:r>
            <a:r>
              <a:rPr lang="en-US" altLang="zh-CN" dirty="0"/>
              <a:t>/service-pool ECN/RED </a:t>
            </a:r>
            <a:endParaRPr lang="zh-CN" altLang="en-US" dirty="0"/>
          </a:p>
        </p:txBody>
      </p:sp>
      <p:grpSp>
        <p:nvGrpSpPr>
          <p:cNvPr id="5" name="Group 40"/>
          <p:cNvGrpSpPr/>
          <p:nvPr/>
        </p:nvGrpSpPr>
        <p:grpSpPr>
          <a:xfrm>
            <a:off x="5306367" y="3825045"/>
            <a:ext cx="705793" cy="762000"/>
            <a:chOff x="6897409" y="2819400"/>
            <a:chExt cx="705793" cy="762000"/>
          </a:xfrm>
        </p:grpSpPr>
        <p:cxnSp>
          <p:nvCxnSpPr>
            <p:cNvPr id="7" name="Straight Connector 19"/>
            <p:cNvCxnSpPr/>
            <p:nvPr/>
          </p:nvCxnSpPr>
          <p:spPr>
            <a:xfrm>
              <a:off x="6897410" y="2819400"/>
              <a:ext cx="0" cy="762000"/>
            </a:xfrm>
            <a:prstGeom prst="line">
              <a:avLst/>
            </a:prstGeom>
          </p:spPr>
          <p:style>
            <a:lnRef idx="3">
              <a:schemeClr val="dk1"/>
            </a:lnRef>
            <a:fillRef idx="0">
              <a:schemeClr val="dk1"/>
            </a:fillRef>
            <a:effectRef idx="2">
              <a:schemeClr val="dk1"/>
            </a:effectRef>
            <a:fontRef idx="minor">
              <a:schemeClr val="tx1"/>
            </a:fontRef>
          </p:style>
        </p:cxnSp>
        <p:cxnSp>
          <p:nvCxnSpPr>
            <p:cNvPr id="8" name="Straight Arrow Connector 39"/>
            <p:cNvCxnSpPr/>
            <p:nvPr/>
          </p:nvCxnSpPr>
          <p:spPr>
            <a:xfrm>
              <a:off x="6897409" y="3204927"/>
              <a:ext cx="705793" cy="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grpSp>
      <p:grpSp>
        <p:nvGrpSpPr>
          <p:cNvPr id="9" name="Group 151"/>
          <p:cNvGrpSpPr>
            <a:grpSpLocks/>
          </p:cNvGrpSpPr>
          <p:nvPr/>
        </p:nvGrpSpPr>
        <p:grpSpPr bwMode="auto">
          <a:xfrm>
            <a:off x="3491880" y="3639196"/>
            <a:ext cx="1695162" cy="561144"/>
            <a:chOff x="4032" y="480"/>
            <a:chExt cx="768" cy="576"/>
          </a:xfrm>
          <a:gradFill flip="none" rotWithShape="1">
            <a:gsLst>
              <a:gs pos="0">
                <a:schemeClr val="bg1">
                  <a:lumMod val="95000"/>
                  <a:shade val="30000"/>
                  <a:satMod val="115000"/>
                </a:schemeClr>
              </a:gs>
              <a:gs pos="50000">
                <a:schemeClr val="bg1">
                  <a:lumMod val="95000"/>
                  <a:shade val="67500"/>
                  <a:satMod val="115000"/>
                </a:schemeClr>
              </a:gs>
              <a:gs pos="100000">
                <a:schemeClr val="bg1">
                  <a:lumMod val="95000"/>
                  <a:shade val="100000"/>
                  <a:satMod val="115000"/>
                </a:schemeClr>
              </a:gs>
            </a:gsLst>
            <a:lin ang="10800000" scaled="1"/>
            <a:tileRect/>
          </a:gradFill>
        </p:grpSpPr>
        <p:sp>
          <p:nvSpPr>
            <p:cNvPr id="10" name="Freeform 152"/>
            <p:cNvSpPr>
              <a:spLocks/>
            </p:cNvSpPr>
            <p:nvPr/>
          </p:nvSpPr>
          <p:spPr bwMode="auto">
            <a:xfrm>
              <a:off x="4032" y="480"/>
              <a:ext cx="768" cy="576"/>
            </a:xfrm>
            <a:custGeom>
              <a:avLst/>
              <a:gdLst>
                <a:gd name="T0" fmla="*/ 0 w 768"/>
                <a:gd name="T1" fmla="*/ 0 h 576"/>
                <a:gd name="T2" fmla="*/ 768 w 768"/>
                <a:gd name="T3" fmla="*/ 0 h 576"/>
                <a:gd name="T4" fmla="*/ 768 w 768"/>
                <a:gd name="T5" fmla="*/ 576 h 576"/>
                <a:gd name="T6" fmla="*/ 0 w 768"/>
                <a:gd name="T7" fmla="*/ 576 h 576"/>
                <a:gd name="T8" fmla="*/ 0 60000 65536"/>
                <a:gd name="T9" fmla="*/ 0 60000 65536"/>
                <a:gd name="T10" fmla="*/ 0 60000 65536"/>
                <a:gd name="T11" fmla="*/ 0 60000 65536"/>
                <a:gd name="T12" fmla="*/ 0 w 768"/>
                <a:gd name="T13" fmla="*/ 0 h 576"/>
                <a:gd name="T14" fmla="*/ 768 w 768"/>
                <a:gd name="T15" fmla="*/ 576 h 576"/>
              </a:gdLst>
              <a:ahLst/>
              <a:cxnLst>
                <a:cxn ang="T8">
                  <a:pos x="T0" y="T1"/>
                </a:cxn>
                <a:cxn ang="T9">
                  <a:pos x="T2" y="T3"/>
                </a:cxn>
                <a:cxn ang="T10">
                  <a:pos x="T4" y="T5"/>
                </a:cxn>
                <a:cxn ang="T11">
                  <a:pos x="T6" y="T7"/>
                </a:cxn>
              </a:cxnLst>
              <a:rect l="T12" t="T13" r="T14" b="T15"/>
              <a:pathLst>
                <a:path w="768" h="576">
                  <a:moveTo>
                    <a:pt x="0" y="0"/>
                  </a:moveTo>
                  <a:lnTo>
                    <a:pt x="768" y="0"/>
                  </a:lnTo>
                  <a:lnTo>
                    <a:pt x="768" y="576"/>
                  </a:lnTo>
                  <a:lnTo>
                    <a:pt x="0" y="576"/>
                  </a:lnTo>
                </a:path>
              </a:pathLst>
            </a:custGeom>
            <a:grpFill/>
            <a:ln w="28575">
              <a:solidFill>
                <a:schemeClr val="tx1"/>
              </a:solidFill>
              <a:round/>
              <a:headEnd/>
              <a:tailEnd/>
            </a:ln>
          </p:spPr>
          <p:txBody>
            <a:bodyPr/>
            <a:lstStyle/>
            <a:p>
              <a:endParaRPr lang="en-US" dirty="0">
                <a:solidFill>
                  <a:srgbClr val="333399"/>
                </a:solidFill>
              </a:endParaRPr>
            </a:p>
          </p:txBody>
        </p:sp>
        <p:sp>
          <p:nvSpPr>
            <p:cNvPr id="11" name="Line 153"/>
            <p:cNvSpPr>
              <a:spLocks noChangeShapeType="1"/>
            </p:cNvSpPr>
            <p:nvPr/>
          </p:nvSpPr>
          <p:spPr bwMode="auto">
            <a:xfrm>
              <a:off x="4664" y="653"/>
              <a:ext cx="0" cy="288"/>
            </a:xfrm>
            <a:prstGeom prst="line">
              <a:avLst/>
            </a:prstGeom>
            <a:grpFill/>
            <a:ln w="28575">
              <a:solidFill>
                <a:schemeClr val="tx1"/>
              </a:solidFill>
              <a:round/>
              <a:headEnd/>
              <a:tailEnd/>
            </a:ln>
          </p:spPr>
          <p:txBody>
            <a:bodyPr/>
            <a:lstStyle/>
            <a:p>
              <a:endParaRPr lang="en-US" dirty="0"/>
            </a:p>
          </p:txBody>
        </p:sp>
      </p:grpSp>
      <p:grpSp>
        <p:nvGrpSpPr>
          <p:cNvPr id="12" name="Group 151"/>
          <p:cNvGrpSpPr>
            <a:grpSpLocks/>
          </p:cNvGrpSpPr>
          <p:nvPr/>
        </p:nvGrpSpPr>
        <p:grpSpPr bwMode="auto">
          <a:xfrm>
            <a:off x="3491880" y="4200005"/>
            <a:ext cx="1695162" cy="561144"/>
            <a:chOff x="4032" y="480"/>
            <a:chExt cx="768" cy="576"/>
          </a:xfrm>
          <a:gradFill flip="none" rotWithShape="1">
            <a:gsLst>
              <a:gs pos="0">
                <a:schemeClr val="bg1">
                  <a:lumMod val="95000"/>
                  <a:shade val="30000"/>
                  <a:satMod val="115000"/>
                </a:schemeClr>
              </a:gs>
              <a:gs pos="50000">
                <a:schemeClr val="bg1">
                  <a:lumMod val="95000"/>
                  <a:shade val="67500"/>
                  <a:satMod val="115000"/>
                </a:schemeClr>
              </a:gs>
              <a:gs pos="100000">
                <a:schemeClr val="bg1">
                  <a:lumMod val="95000"/>
                  <a:shade val="100000"/>
                  <a:satMod val="115000"/>
                </a:schemeClr>
              </a:gs>
            </a:gsLst>
            <a:lin ang="10800000" scaled="1"/>
            <a:tileRect/>
          </a:gradFill>
        </p:grpSpPr>
        <p:sp>
          <p:nvSpPr>
            <p:cNvPr id="13" name="Freeform 152"/>
            <p:cNvSpPr>
              <a:spLocks/>
            </p:cNvSpPr>
            <p:nvPr/>
          </p:nvSpPr>
          <p:spPr bwMode="auto">
            <a:xfrm>
              <a:off x="4032" y="480"/>
              <a:ext cx="768" cy="576"/>
            </a:xfrm>
            <a:custGeom>
              <a:avLst/>
              <a:gdLst>
                <a:gd name="T0" fmla="*/ 0 w 768"/>
                <a:gd name="T1" fmla="*/ 0 h 576"/>
                <a:gd name="T2" fmla="*/ 768 w 768"/>
                <a:gd name="T3" fmla="*/ 0 h 576"/>
                <a:gd name="T4" fmla="*/ 768 w 768"/>
                <a:gd name="T5" fmla="*/ 576 h 576"/>
                <a:gd name="T6" fmla="*/ 0 w 768"/>
                <a:gd name="T7" fmla="*/ 576 h 576"/>
                <a:gd name="T8" fmla="*/ 0 60000 65536"/>
                <a:gd name="T9" fmla="*/ 0 60000 65536"/>
                <a:gd name="T10" fmla="*/ 0 60000 65536"/>
                <a:gd name="T11" fmla="*/ 0 60000 65536"/>
                <a:gd name="T12" fmla="*/ 0 w 768"/>
                <a:gd name="T13" fmla="*/ 0 h 576"/>
                <a:gd name="T14" fmla="*/ 768 w 768"/>
                <a:gd name="T15" fmla="*/ 576 h 576"/>
              </a:gdLst>
              <a:ahLst/>
              <a:cxnLst>
                <a:cxn ang="T8">
                  <a:pos x="T0" y="T1"/>
                </a:cxn>
                <a:cxn ang="T9">
                  <a:pos x="T2" y="T3"/>
                </a:cxn>
                <a:cxn ang="T10">
                  <a:pos x="T4" y="T5"/>
                </a:cxn>
                <a:cxn ang="T11">
                  <a:pos x="T6" y="T7"/>
                </a:cxn>
              </a:cxnLst>
              <a:rect l="T12" t="T13" r="T14" b="T15"/>
              <a:pathLst>
                <a:path w="768" h="576">
                  <a:moveTo>
                    <a:pt x="0" y="0"/>
                  </a:moveTo>
                  <a:lnTo>
                    <a:pt x="768" y="0"/>
                  </a:lnTo>
                  <a:lnTo>
                    <a:pt x="768" y="576"/>
                  </a:lnTo>
                  <a:lnTo>
                    <a:pt x="0" y="576"/>
                  </a:lnTo>
                </a:path>
              </a:pathLst>
            </a:custGeom>
            <a:grpFill/>
            <a:ln w="28575">
              <a:solidFill>
                <a:schemeClr val="tx1"/>
              </a:solidFill>
              <a:round/>
              <a:headEnd/>
              <a:tailEnd/>
            </a:ln>
          </p:spPr>
          <p:txBody>
            <a:bodyPr/>
            <a:lstStyle/>
            <a:p>
              <a:endParaRPr lang="en-US" dirty="0">
                <a:solidFill>
                  <a:srgbClr val="333399"/>
                </a:solidFill>
              </a:endParaRPr>
            </a:p>
          </p:txBody>
        </p:sp>
        <p:sp>
          <p:nvSpPr>
            <p:cNvPr id="14" name="Line 153"/>
            <p:cNvSpPr>
              <a:spLocks noChangeShapeType="1"/>
            </p:cNvSpPr>
            <p:nvPr/>
          </p:nvSpPr>
          <p:spPr bwMode="auto">
            <a:xfrm>
              <a:off x="4664" y="653"/>
              <a:ext cx="0" cy="288"/>
            </a:xfrm>
            <a:prstGeom prst="line">
              <a:avLst/>
            </a:prstGeom>
            <a:grpFill/>
            <a:ln w="28575">
              <a:solidFill>
                <a:schemeClr val="tx1"/>
              </a:solidFill>
              <a:round/>
              <a:headEnd/>
              <a:tailEnd/>
            </a:ln>
          </p:spPr>
          <p:txBody>
            <a:bodyPr/>
            <a:lstStyle/>
            <a:p>
              <a:endParaRPr lang="en-US" dirty="0"/>
            </a:p>
          </p:txBody>
        </p:sp>
      </p:grpSp>
      <p:sp>
        <p:nvSpPr>
          <p:cNvPr id="15" name="Rectangle 25"/>
          <p:cNvSpPr/>
          <p:nvPr/>
        </p:nvSpPr>
        <p:spPr>
          <a:xfrm>
            <a:off x="4932040" y="3639196"/>
            <a:ext cx="256907" cy="538000"/>
          </a:xfrm>
          <a:prstGeom prst="rect">
            <a:avLst/>
          </a:prstGeom>
          <a:solidFill>
            <a:srgbClr val="FFC000"/>
          </a:solidFill>
          <a:ln/>
        </p:spPr>
        <p:style>
          <a:lnRef idx="0">
            <a:schemeClr val="accent2"/>
          </a:lnRef>
          <a:fillRef idx="3">
            <a:schemeClr val="accent2"/>
          </a:fillRef>
          <a:effectRef idx="3">
            <a:schemeClr val="accent2"/>
          </a:effectRef>
          <a:fontRef idx="minor">
            <a:schemeClr val="lt1"/>
          </a:fontRef>
        </p:style>
        <p:txBody>
          <a:bodyPr vert="horz"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3600" b="1" dirty="0"/>
          </a:p>
        </p:txBody>
      </p:sp>
      <p:sp>
        <p:nvSpPr>
          <p:cNvPr id="19" name="Rectangle 25"/>
          <p:cNvSpPr/>
          <p:nvPr/>
        </p:nvSpPr>
        <p:spPr>
          <a:xfrm>
            <a:off x="4932039" y="4210572"/>
            <a:ext cx="256907" cy="536384"/>
          </a:xfrm>
          <a:prstGeom prst="rect">
            <a:avLst/>
          </a:prstGeom>
          <a:ln/>
        </p:spPr>
        <p:style>
          <a:lnRef idx="0">
            <a:schemeClr val="accent2"/>
          </a:lnRef>
          <a:fillRef idx="3">
            <a:schemeClr val="accent2"/>
          </a:fillRef>
          <a:effectRef idx="3">
            <a:schemeClr val="accent2"/>
          </a:effectRef>
          <a:fontRef idx="minor">
            <a:schemeClr val="lt1"/>
          </a:fontRef>
        </p:style>
        <p:txBody>
          <a:bodyPr vert="horz"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3600" b="1" dirty="0"/>
          </a:p>
        </p:txBody>
      </p:sp>
      <p:sp>
        <p:nvSpPr>
          <p:cNvPr id="22" name="Rectangle 25"/>
          <p:cNvSpPr/>
          <p:nvPr/>
        </p:nvSpPr>
        <p:spPr>
          <a:xfrm>
            <a:off x="4677038" y="4210572"/>
            <a:ext cx="255002" cy="536384"/>
          </a:xfrm>
          <a:prstGeom prst="rect">
            <a:avLst/>
          </a:prstGeom>
          <a:ln/>
        </p:spPr>
        <p:style>
          <a:lnRef idx="0">
            <a:schemeClr val="accent2"/>
          </a:lnRef>
          <a:fillRef idx="3">
            <a:schemeClr val="accent2"/>
          </a:fillRef>
          <a:effectRef idx="3">
            <a:schemeClr val="accent2"/>
          </a:effectRef>
          <a:fontRef idx="minor">
            <a:schemeClr val="lt1"/>
          </a:fontRef>
        </p:style>
        <p:txBody>
          <a:bodyPr vert="horz"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3600" b="1" dirty="0"/>
          </a:p>
        </p:txBody>
      </p:sp>
      <p:sp>
        <p:nvSpPr>
          <p:cNvPr id="23" name="Rectangle 25"/>
          <p:cNvSpPr/>
          <p:nvPr/>
        </p:nvSpPr>
        <p:spPr>
          <a:xfrm>
            <a:off x="4675132" y="3639196"/>
            <a:ext cx="256907" cy="538000"/>
          </a:xfrm>
          <a:prstGeom prst="rect">
            <a:avLst/>
          </a:prstGeom>
          <a:solidFill>
            <a:srgbClr val="FFC000"/>
          </a:solidFill>
          <a:ln/>
        </p:spPr>
        <p:style>
          <a:lnRef idx="0">
            <a:schemeClr val="accent2"/>
          </a:lnRef>
          <a:fillRef idx="3">
            <a:schemeClr val="accent2"/>
          </a:fillRef>
          <a:effectRef idx="3">
            <a:schemeClr val="accent2"/>
          </a:effectRef>
          <a:fontRef idx="minor">
            <a:schemeClr val="lt1"/>
          </a:fontRef>
        </p:style>
        <p:txBody>
          <a:bodyPr vert="horz"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3600" b="1" dirty="0"/>
          </a:p>
        </p:txBody>
      </p:sp>
      <p:sp>
        <p:nvSpPr>
          <p:cNvPr id="24" name="Rectangle 25"/>
          <p:cNvSpPr/>
          <p:nvPr/>
        </p:nvSpPr>
        <p:spPr>
          <a:xfrm>
            <a:off x="4420131" y="3639196"/>
            <a:ext cx="256907" cy="538000"/>
          </a:xfrm>
          <a:prstGeom prst="rect">
            <a:avLst/>
          </a:prstGeom>
          <a:solidFill>
            <a:srgbClr val="FFC000"/>
          </a:solidFill>
          <a:ln/>
        </p:spPr>
        <p:style>
          <a:lnRef idx="0">
            <a:schemeClr val="accent2"/>
          </a:lnRef>
          <a:fillRef idx="3">
            <a:schemeClr val="accent2"/>
          </a:fillRef>
          <a:effectRef idx="3">
            <a:schemeClr val="accent2"/>
          </a:effectRef>
          <a:fontRef idx="minor">
            <a:schemeClr val="lt1"/>
          </a:fontRef>
        </p:style>
        <p:txBody>
          <a:bodyPr vert="horz"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3600" b="1" dirty="0"/>
          </a:p>
        </p:txBody>
      </p:sp>
      <p:sp>
        <p:nvSpPr>
          <p:cNvPr id="4" name="TextBox 3"/>
          <p:cNvSpPr txBox="1"/>
          <p:nvPr/>
        </p:nvSpPr>
        <p:spPr>
          <a:xfrm>
            <a:off x="5868144" y="3919768"/>
            <a:ext cx="1224136" cy="523220"/>
          </a:xfrm>
          <a:prstGeom prst="rect">
            <a:avLst/>
          </a:prstGeom>
          <a:noFill/>
        </p:spPr>
        <p:txBody>
          <a:bodyPr wrap="square" rtlCol="0">
            <a:spAutoFit/>
          </a:bodyPr>
          <a:lstStyle/>
          <a:p>
            <a:pPr algn="ctr"/>
            <a:r>
              <a:rPr lang="en-US" altLang="zh-CN" sz="2800" dirty="0"/>
              <a:t>port</a:t>
            </a:r>
            <a:endParaRPr lang="zh-CN" altLang="en-US" sz="2800" dirty="0"/>
          </a:p>
        </p:txBody>
      </p:sp>
      <p:sp>
        <p:nvSpPr>
          <p:cNvPr id="25" name="TextBox 24"/>
          <p:cNvSpPr txBox="1"/>
          <p:nvPr/>
        </p:nvSpPr>
        <p:spPr>
          <a:xfrm>
            <a:off x="1835696" y="3639196"/>
            <a:ext cx="1656184" cy="523220"/>
          </a:xfrm>
          <a:prstGeom prst="rect">
            <a:avLst/>
          </a:prstGeom>
          <a:noFill/>
        </p:spPr>
        <p:txBody>
          <a:bodyPr wrap="square" rtlCol="0">
            <a:spAutoFit/>
          </a:bodyPr>
          <a:lstStyle/>
          <a:p>
            <a:pPr algn="ctr"/>
            <a:r>
              <a:rPr lang="en-US" altLang="zh-CN" sz="2800" dirty="0"/>
              <a:t>queue 1</a:t>
            </a:r>
            <a:endParaRPr lang="zh-CN" altLang="en-US" sz="2800" dirty="0"/>
          </a:p>
        </p:txBody>
      </p:sp>
      <p:sp>
        <p:nvSpPr>
          <p:cNvPr id="26" name="TextBox 25"/>
          <p:cNvSpPr txBox="1"/>
          <p:nvPr/>
        </p:nvSpPr>
        <p:spPr>
          <a:xfrm>
            <a:off x="1835696" y="4218967"/>
            <a:ext cx="1656184" cy="523220"/>
          </a:xfrm>
          <a:prstGeom prst="rect">
            <a:avLst/>
          </a:prstGeom>
          <a:noFill/>
        </p:spPr>
        <p:txBody>
          <a:bodyPr wrap="square" rtlCol="0">
            <a:spAutoFit/>
          </a:bodyPr>
          <a:lstStyle/>
          <a:p>
            <a:pPr algn="ctr"/>
            <a:r>
              <a:rPr lang="en-US" altLang="zh-CN" sz="2800" dirty="0"/>
              <a:t>queue 2</a:t>
            </a:r>
            <a:endParaRPr lang="zh-CN" altLang="en-US" sz="2800" dirty="0"/>
          </a:p>
        </p:txBody>
      </p:sp>
      <p:sp>
        <p:nvSpPr>
          <p:cNvPr id="27" name="矩形 26"/>
          <p:cNvSpPr/>
          <p:nvPr/>
        </p:nvSpPr>
        <p:spPr>
          <a:xfrm>
            <a:off x="4283968" y="3501008"/>
            <a:ext cx="966906" cy="1362323"/>
          </a:xfrm>
          <a:prstGeom prst="rect">
            <a:avLst/>
          </a:prstGeom>
          <a:noFill/>
          <a:ln w="38100">
            <a:solidFill>
              <a:srgbClr val="0000CC"/>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46</a:t>
            </a:fld>
            <a:endParaRPr lang="zh-CN" altLang="en-US"/>
          </a:p>
        </p:txBody>
      </p:sp>
    </p:spTree>
    <p:extLst>
      <p:ext uri="{BB962C8B-B14F-4D97-AF65-F5344CB8AC3E}">
        <p14:creationId xmlns:p14="http://schemas.microsoft.com/office/powerpoint/2010/main" val="1420652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9" grpId="0" animBg="1"/>
      <p:bldP spid="22" grpId="0" animBg="1"/>
      <p:bldP spid="23" grpId="0" animBg="1"/>
      <p:bldP spid="24"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Group 151"/>
          <p:cNvGrpSpPr>
            <a:grpSpLocks/>
          </p:cNvGrpSpPr>
          <p:nvPr/>
        </p:nvGrpSpPr>
        <p:grpSpPr bwMode="auto">
          <a:xfrm>
            <a:off x="3493786" y="3649428"/>
            <a:ext cx="1695162" cy="561144"/>
            <a:chOff x="4032" y="480"/>
            <a:chExt cx="768" cy="576"/>
          </a:xfrm>
          <a:gradFill flip="none" rotWithShape="1">
            <a:gsLst>
              <a:gs pos="0">
                <a:schemeClr val="bg1">
                  <a:lumMod val="95000"/>
                  <a:shade val="30000"/>
                  <a:satMod val="115000"/>
                </a:schemeClr>
              </a:gs>
              <a:gs pos="50000">
                <a:schemeClr val="bg1">
                  <a:lumMod val="95000"/>
                  <a:shade val="67500"/>
                  <a:satMod val="115000"/>
                </a:schemeClr>
              </a:gs>
              <a:gs pos="100000">
                <a:schemeClr val="bg1">
                  <a:lumMod val="95000"/>
                  <a:shade val="100000"/>
                  <a:satMod val="115000"/>
                </a:schemeClr>
              </a:gs>
            </a:gsLst>
            <a:lin ang="10800000" scaled="1"/>
            <a:tileRect/>
          </a:gradFill>
        </p:grpSpPr>
        <p:sp>
          <p:nvSpPr>
            <p:cNvPr id="48" name="Freeform 152"/>
            <p:cNvSpPr>
              <a:spLocks/>
            </p:cNvSpPr>
            <p:nvPr/>
          </p:nvSpPr>
          <p:spPr bwMode="auto">
            <a:xfrm>
              <a:off x="4032" y="480"/>
              <a:ext cx="768" cy="576"/>
            </a:xfrm>
            <a:custGeom>
              <a:avLst/>
              <a:gdLst>
                <a:gd name="T0" fmla="*/ 0 w 768"/>
                <a:gd name="T1" fmla="*/ 0 h 576"/>
                <a:gd name="T2" fmla="*/ 768 w 768"/>
                <a:gd name="T3" fmla="*/ 0 h 576"/>
                <a:gd name="T4" fmla="*/ 768 w 768"/>
                <a:gd name="T5" fmla="*/ 576 h 576"/>
                <a:gd name="T6" fmla="*/ 0 w 768"/>
                <a:gd name="T7" fmla="*/ 576 h 576"/>
                <a:gd name="T8" fmla="*/ 0 60000 65536"/>
                <a:gd name="T9" fmla="*/ 0 60000 65536"/>
                <a:gd name="T10" fmla="*/ 0 60000 65536"/>
                <a:gd name="T11" fmla="*/ 0 60000 65536"/>
                <a:gd name="T12" fmla="*/ 0 w 768"/>
                <a:gd name="T13" fmla="*/ 0 h 576"/>
                <a:gd name="T14" fmla="*/ 768 w 768"/>
                <a:gd name="T15" fmla="*/ 576 h 576"/>
              </a:gdLst>
              <a:ahLst/>
              <a:cxnLst>
                <a:cxn ang="T8">
                  <a:pos x="T0" y="T1"/>
                </a:cxn>
                <a:cxn ang="T9">
                  <a:pos x="T2" y="T3"/>
                </a:cxn>
                <a:cxn ang="T10">
                  <a:pos x="T4" y="T5"/>
                </a:cxn>
                <a:cxn ang="T11">
                  <a:pos x="T6" y="T7"/>
                </a:cxn>
              </a:cxnLst>
              <a:rect l="T12" t="T13" r="T14" b="T15"/>
              <a:pathLst>
                <a:path w="768" h="576">
                  <a:moveTo>
                    <a:pt x="0" y="0"/>
                  </a:moveTo>
                  <a:lnTo>
                    <a:pt x="768" y="0"/>
                  </a:lnTo>
                  <a:lnTo>
                    <a:pt x="768" y="576"/>
                  </a:lnTo>
                  <a:lnTo>
                    <a:pt x="0" y="576"/>
                  </a:lnTo>
                </a:path>
              </a:pathLst>
            </a:custGeom>
            <a:grpFill/>
            <a:ln w="28575">
              <a:solidFill>
                <a:schemeClr val="tx1"/>
              </a:solidFill>
              <a:round/>
              <a:headEnd/>
              <a:tailEnd/>
            </a:ln>
          </p:spPr>
          <p:txBody>
            <a:bodyPr/>
            <a:lstStyle/>
            <a:p>
              <a:endParaRPr lang="en-US" dirty="0">
                <a:solidFill>
                  <a:srgbClr val="333399"/>
                </a:solidFill>
              </a:endParaRPr>
            </a:p>
          </p:txBody>
        </p:sp>
        <p:sp>
          <p:nvSpPr>
            <p:cNvPr id="49" name="Line 153"/>
            <p:cNvSpPr>
              <a:spLocks noChangeShapeType="1"/>
            </p:cNvSpPr>
            <p:nvPr/>
          </p:nvSpPr>
          <p:spPr bwMode="auto">
            <a:xfrm>
              <a:off x="4664" y="653"/>
              <a:ext cx="0" cy="288"/>
            </a:xfrm>
            <a:prstGeom prst="line">
              <a:avLst/>
            </a:prstGeom>
            <a:grpFill/>
            <a:ln w="28575">
              <a:solidFill>
                <a:schemeClr val="tx1"/>
              </a:solidFill>
              <a:round/>
              <a:headEnd/>
              <a:tailEnd/>
            </a:ln>
          </p:spPr>
          <p:txBody>
            <a:bodyPr/>
            <a:lstStyle/>
            <a:p>
              <a:endParaRPr lang="en-US" dirty="0"/>
            </a:p>
          </p:txBody>
        </p:sp>
      </p:grpSp>
      <p:sp>
        <p:nvSpPr>
          <p:cNvPr id="2" name="标题 1"/>
          <p:cNvSpPr>
            <a:spLocks noGrp="1"/>
          </p:cNvSpPr>
          <p:nvPr>
            <p:ph type="title"/>
          </p:nvPr>
        </p:nvSpPr>
        <p:spPr/>
        <p:txBody>
          <a:bodyPr>
            <a:normAutofit/>
          </a:bodyPr>
          <a:lstStyle/>
          <a:p>
            <a:r>
              <a:rPr lang="en-US" altLang="zh-CN" dirty="0">
                <a:solidFill>
                  <a:srgbClr val="0000CC"/>
                </a:solidFill>
                <a:cs typeface="Times New Roman" panose="02020603050405020304" pitchFamily="18" charset="0"/>
              </a:rPr>
              <a:t>ECN-aware Switches</a:t>
            </a:r>
            <a:endParaRPr lang="zh-CN" altLang="en-US" dirty="0">
              <a:solidFill>
                <a:srgbClr val="0000CC"/>
              </a:solidFill>
              <a:cs typeface="Times New Roman" panose="02020603050405020304" pitchFamily="18" charset="0"/>
            </a:endParaRPr>
          </a:p>
        </p:txBody>
      </p:sp>
      <p:sp>
        <p:nvSpPr>
          <p:cNvPr id="3" name="内容占位符 2"/>
          <p:cNvSpPr>
            <a:spLocks noGrp="1"/>
          </p:cNvSpPr>
          <p:nvPr>
            <p:ph idx="1"/>
          </p:nvPr>
        </p:nvSpPr>
        <p:spPr/>
        <p:txBody>
          <a:bodyPr/>
          <a:lstStyle/>
          <a:p>
            <a:r>
              <a:rPr lang="en-US" altLang="zh-CN" dirty="0"/>
              <a:t>Adopt RED to perform ECN marking</a:t>
            </a:r>
          </a:p>
          <a:p>
            <a:pPr lvl="1"/>
            <a:r>
              <a:rPr lang="en-US" altLang="zh-CN" dirty="0"/>
              <a:t>Per-queue/port/</a:t>
            </a:r>
            <a:r>
              <a:rPr lang="en-US" altLang="zh-CN" b="1" dirty="0">
                <a:solidFill>
                  <a:srgbClr val="0000CC"/>
                </a:solidFill>
              </a:rPr>
              <a:t>service-pool</a:t>
            </a:r>
            <a:r>
              <a:rPr lang="en-US" altLang="zh-CN" dirty="0"/>
              <a:t> ECN/RED </a:t>
            </a:r>
            <a:endParaRPr lang="zh-CN" altLang="en-US" dirty="0"/>
          </a:p>
        </p:txBody>
      </p:sp>
      <p:grpSp>
        <p:nvGrpSpPr>
          <p:cNvPr id="5" name="Group 40"/>
          <p:cNvGrpSpPr/>
          <p:nvPr/>
        </p:nvGrpSpPr>
        <p:grpSpPr>
          <a:xfrm>
            <a:off x="5306367" y="3825045"/>
            <a:ext cx="705793" cy="762000"/>
            <a:chOff x="6897409" y="2819400"/>
            <a:chExt cx="705793" cy="762000"/>
          </a:xfrm>
        </p:grpSpPr>
        <p:cxnSp>
          <p:nvCxnSpPr>
            <p:cNvPr id="7" name="Straight Connector 19"/>
            <p:cNvCxnSpPr/>
            <p:nvPr/>
          </p:nvCxnSpPr>
          <p:spPr>
            <a:xfrm>
              <a:off x="6897410" y="2819400"/>
              <a:ext cx="0" cy="762000"/>
            </a:xfrm>
            <a:prstGeom prst="line">
              <a:avLst/>
            </a:prstGeom>
          </p:spPr>
          <p:style>
            <a:lnRef idx="3">
              <a:schemeClr val="dk1"/>
            </a:lnRef>
            <a:fillRef idx="0">
              <a:schemeClr val="dk1"/>
            </a:fillRef>
            <a:effectRef idx="2">
              <a:schemeClr val="dk1"/>
            </a:effectRef>
            <a:fontRef idx="minor">
              <a:schemeClr val="tx1"/>
            </a:fontRef>
          </p:style>
        </p:cxnSp>
        <p:cxnSp>
          <p:nvCxnSpPr>
            <p:cNvPr id="8" name="Straight Arrow Connector 39"/>
            <p:cNvCxnSpPr/>
            <p:nvPr/>
          </p:nvCxnSpPr>
          <p:spPr>
            <a:xfrm>
              <a:off x="6897409" y="3204927"/>
              <a:ext cx="705793" cy="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grpSp>
      <p:grpSp>
        <p:nvGrpSpPr>
          <p:cNvPr id="12" name="Group 151"/>
          <p:cNvGrpSpPr>
            <a:grpSpLocks/>
          </p:cNvGrpSpPr>
          <p:nvPr/>
        </p:nvGrpSpPr>
        <p:grpSpPr bwMode="auto">
          <a:xfrm>
            <a:off x="3491880" y="4200005"/>
            <a:ext cx="1695162" cy="561144"/>
            <a:chOff x="4032" y="480"/>
            <a:chExt cx="768" cy="576"/>
          </a:xfrm>
          <a:gradFill flip="none" rotWithShape="1">
            <a:gsLst>
              <a:gs pos="0">
                <a:schemeClr val="bg1">
                  <a:lumMod val="95000"/>
                  <a:shade val="30000"/>
                  <a:satMod val="115000"/>
                </a:schemeClr>
              </a:gs>
              <a:gs pos="50000">
                <a:schemeClr val="bg1">
                  <a:lumMod val="95000"/>
                  <a:shade val="67500"/>
                  <a:satMod val="115000"/>
                </a:schemeClr>
              </a:gs>
              <a:gs pos="100000">
                <a:schemeClr val="bg1">
                  <a:lumMod val="95000"/>
                  <a:shade val="100000"/>
                  <a:satMod val="115000"/>
                </a:schemeClr>
              </a:gs>
            </a:gsLst>
            <a:lin ang="10800000" scaled="1"/>
            <a:tileRect/>
          </a:gradFill>
        </p:grpSpPr>
        <p:sp>
          <p:nvSpPr>
            <p:cNvPr id="13" name="Freeform 152"/>
            <p:cNvSpPr>
              <a:spLocks/>
            </p:cNvSpPr>
            <p:nvPr/>
          </p:nvSpPr>
          <p:spPr bwMode="auto">
            <a:xfrm>
              <a:off x="4032" y="480"/>
              <a:ext cx="768" cy="576"/>
            </a:xfrm>
            <a:custGeom>
              <a:avLst/>
              <a:gdLst>
                <a:gd name="T0" fmla="*/ 0 w 768"/>
                <a:gd name="T1" fmla="*/ 0 h 576"/>
                <a:gd name="T2" fmla="*/ 768 w 768"/>
                <a:gd name="T3" fmla="*/ 0 h 576"/>
                <a:gd name="T4" fmla="*/ 768 w 768"/>
                <a:gd name="T5" fmla="*/ 576 h 576"/>
                <a:gd name="T6" fmla="*/ 0 w 768"/>
                <a:gd name="T7" fmla="*/ 576 h 576"/>
                <a:gd name="T8" fmla="*/ 0 60000 65536"/>
                <a:gd name="T9" fmla="*/ 0 60000 65536"/>
                <a:gd name="T10" fmla="*/ 0 60000 65536"/>
                <a:gd name="T11" fmla="*/ 0 60000 65536"/>
                <a:gd name="T12" fmla="*/ 0 w 768"/>
                <a:gd name="T13" fmla="*/ 0 h 576"/>
                <a:gd name="T14" fmla="*/ 768 w 768"/>
                <a:gd name="T15" fmla="*/ 576 h 576"/>
              </a:gdLst>
              <a:ahLst/>
              <a:cxnLst>
                <a:cxn ang="T8">
                  <a:pos x="T0" y="T1"/>
                </a:cxn>
                <a:cxn ang="T9">
                  <a:pos x="T2" y="T3"/>
                </a:cxn>
                <a:cxn ang="T10">
                  <a:pos x="T4" y="T5"/>
                </a:cxn>
                <a:cxn ang="T11">
                  <a:pos x="T6" y="T7"/>
                </a:cxn>
              </a:cxnLst>
              <a:rect l="T12" t="T13" r="T14" b="T15"/>
              <a:pathLst>
                <a:path w="768" h="576">
                  <a:moveTo>
                    <a:pt x="0" y="0"/>
                  </a:moveTo>
                  <a:lnTo>
                    <a:pt x="768" y="0"/>
                  </a:lnTo>
                  <a:lnTo>
                    <a:pt x="768" y="576"/>
                  </a:lnTo>
                  <a:lnTo>
                    <a:pt x="0" y="576"/>
                  </a:lnTo>
                </a:path>
              </a:pathLst>
            </a:custGeom>
            <a:grpFill/>
            <a:ln w="28575">
              <a:solidFill>
                <a:schemeClr val="tx1"/>
              </a:solidFill>
              <a:round/>
              <a:headEnd/>
              <a:tailEnd/>
            </a:ln>
          </p:spPr>
          <p:txBody>
            <a:bodyPr/>
            <a:lstStyle/>
            <a:p>
              <a:endParaRPr lang="en-US" dirty="0">
                <a:solidFill>
                  <a:srgbClr val="333399"/>
                </a:solidFill>
              </a:endParaRPr>
            </a:p>
          </p:txBody>
        </p:sp>
        <p:sp>
          <p:nvSpPr>
            <p:cNvPr id="14" name="Line 153"/>
            <p:cNvSpPr>
              <a:spLocks noChangeShapeType="1"/>
            </p:cNvSpPr>
            <p:nvPr/>
          </p:nvSpPr>
          <p:spPr bwMode="auto">
            <a:xfrm>
              <a:off x="4664" y="653"/>
              <a:ext cx="0" cy="288"/>
            </a:xfrm>
            <a:prstGeom prst="line">
              <a:avLst/>
            </a:prstGeom>
            <a:grpFill/>
            <a:ln w="28575">
              <a:solidFill>
                <a:schemeClr val="tx1"/>
              </a:solidFill>
              <a:round/>
              <a:headEnd/>
              <a:tailEnd/>
            </a:ln>
          </p:spPr>
          <p:txBody>
            <a:bodyPr/>
            <a:lstStyle/>
            <a:p>
              <a:endParaRPr lang="en-US" dirty="0"/>
            </a:p>
          </p:txBody>
        </p:sp>
      </p:grpSp>
      <p:sp>
        <p:nvSpPr>
          <p:cNvPr id="15" name="Rectangle 25"/>
          <p:cNvSpPr/>
          <p:nvPr/>
        </p:nvSpPr>
        <p:spPr>
          <a:xfrm>
            <a:off x="4932040" y="3639196"/>
            <a:ext cx="256907" cy="538000"/>
          </a:xfrm>
          <a:prstGeom prst="rect">
            <a:avLst/>
          </a:prstGeom>
          <a:solidFill>
            <a:srgbClr val="FFC000"/>
          </a:solidFill>
          <a:ln/>
        </p:spPr>
        <p:style>
          <a:lnRef idx="0">
            <a:schemeClr val="accent2"/>
          </a:lnRef>
          <a:fillRef idx="3">
            <a:schemeClr val="accent2"/>
          </a:fillRef>
          <a:effectRef idx="3">
            <a:schemeClr val="accent2"/>
          </a:effectRef>
          <a:fontRef idx="minor">
            <a:schemeClr val="lt1"/>
          </a:fontRef>
        </p:style>
        <p:txBody>
          <a:bodyPr vert="horz"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3600" b="1" dirty="0"/>
          </a:p>
        </p:txBody>
      </p:sp>
      <p:sp>
        <p:nvSpPr>
          <p:cNvPr id="19" name="Rectangle 25"/>
          <p:cNvSpPr/>
          <p:nvPr/>
        </p:nvSpPr>
        <p:spPr>
          <a:xfrm>
            <a:off x="4932039" y="4210572"/>
            <a:ext cx="256907" cy="536384"/>
          </a:xfrm>
          <a:prstGeom prst="rect">
            <a:avLst/>
          </a:prstGeom>
          <a:ln/>
        </p:spPr>
        <p:style>
          <a:lnRef idx="0">
            <a:schemeClr val="accent2"/>
          </a:lnRef>
          <a:fillRef idx="3">
            <a:schemeClr val="accent2"/>
          </a:fillRef>
          <a:effectRef idx="3">
            <a:schemeClr val="accent2"/>
          </a:effectRef>
          <a:fontRef idx="minor">
            <a:schemeClr val="lt1"/>
          </a:fontRef>
        </p:style>
        <p:txBody>
          <a:bodyPr vert="horz"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3600" b="1" dirty="0"/>
          </a:p>
        </p:txBody>
      </p:sp>
      <p:sp>
        <p:nvSpPr>
          <p:cNvPr id="22" name="Rectangle 25"/>
          <p:cNvSpPr/>
          <p:nvPr/>
        </p:nvSpPr>
        <p:spPr>
          <a:xfrm>
            <a:off x="4677038" y="4210572"/>
            <a:ext cx="255002" cy="536384"/>
          </a:xfrm>
          <a:prstGeom prst="rect">
            <a:avLst/>
          </a:prstGeom>
          <a:ln/>
        </p:spPr>
        <p:style>
          <a:lnRef idx="0">
            <a:schemeClr val="accent2"/>
          </a:lnRef>
          <a:fillRef idx="3">
            <a:schemeClr val="accent2"/>
          </a:fillRef>
          <a:effectRef idx="3">
            <a:schemeClr val="accent2"/>
          </a:effectRef>
          <a:fontRef idx="minor">
            <a:schemeClr val="lt1"/>
          </a:fontRef>
        </p:style>
        <p:txBody>
          <a:bodyPr vert="horz"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3600" b="1" dirty="0"/>
          </a:p>
        </p:txBody>
      </p:sp>
      <p:sp>
        <p:nvSpPr>
          <p:cNvPr id="23" name="Rectangle 25"/>
          <p:cNvSpPr/>
          <p:nvPr/>
        </p:nvSpPr>
        <p:spPr>
          <a:xfrm>
            <a:off x="4675132" y="3639196"/>
            <a:ext cx="256907" cy="538000"/>
          </a:xfrm>
          <a:prstGeom prst="rect">
            <a:avLst/>
          </a:prstGeom>
          <a:solidFill>
            <a:srgbClr val="FFC000"/>
          </a:solidFill>
          <a:ln/>
        </p:spPr>
        <p:style>
          <a:lnRef idx="0">
            <a:schemeClr val="accent2"/>
          </a:lnRef>
          <a:fillRef idx="3">
            <a:schemeClr val="accent2"/>
          </a:fillRef>
          <a:effectRef idx="3">
            <a:schemeClr val="accent2"/>
          </a:effectRef>
          <a:fontRef idx="minor">
            <a:schemeClr val="lt1"/>
          </a:fontRef>
        </p:style>
        <p:txBody>
          <a:bodyPr vert="horz"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3600" b="1" dirty="0"/>
          </a:p>
        </p:txBody>
      </p:sp>
      <p:sp>
        <p:nvSpPr>
          <p:cNvPr id="24" name="Rectangle 25"/>
          <p:cNvSpPr/>
          <p:nvPr/>
        </p:nvSpPr>
        <p:spPr>
          <a:xfrm>
            <a:off x="4420131" y="3639196"/>
            <a:ext cx="256907" cy="538000"/>
          </a:xfrm>
          <a:prstGeom prst="rect">
            <a:avLst/>
          </a:prstGeom>
          <a:solidFill>
            <a:srgbClr val="FFC000"/>
          </a:solidFill>
          <a:ln/>
        </p:spPr>
        <p:style>
          <a:lnRef idx="0">
            <a:schemeClr val="accent2"/>
          </a:lnRef>
          <a:fillRef idx="3">
            <a:schemeClr val="accent2"/>
          </a:fillRef>
          <a:effectRef idx="3">
            <a:schemeClr val="accent2"/>
          </a:effectRef>
          <a:fontRef idx="minor">
            <a:schemeClr val="lt1"/>
          </a:fontRef>
        </p:style>
        <p:txBody>
          <a:bodyPr vert="horz"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3600" b="1" dirty="0"/>
          </a:p>
        </p:txBody>
      </p:sp>
      <p:sp>
        <p:nvSpPr>
          <p:cNvPr id="4" name="TextBox 3"/>
          <p:cNvSpPr txBox="1"/>
          <p:nvPr/>
        </p:nvSpPr>
        <p:spPr>
          <a:xfrm>
            <a:off x="5868144" y="3919768"/>
            <a:ext cx="1224136" cy="523220"/>
          </a:xfrm>
          <a:prstGeom prst="rect">
            <a:avLst/>
          </a:prstGeom>
          <a:noFill/>
        </p:spPr>
        <p:txBody>
          <a:bodyPr wrap="square" rtlCol="0">
            <a:spAutoFit/>
          </a:bodyPr>
          <a:lstStyle/>
          <a:p>
            <a:pPr algn="ctr"/>
            <a:r>
              <a:rPr lang="en-US" altLang="zh-CN" sz="2800" dirty="0"/>
              <a:t>port</a:t>
            </a:r>
            <a:endParaRPr lang="zh-CN" altLang="en-US" sz="2800" dirty="0"/>
          </a:p>
        </p:txBody>
      </p:sp>
      <p:sp>
        <p:nvSpPr>
          <p:cNvPr id="25" name="TextBox 24"/>
          <p:cNvSpPr txBox="1"/>
          <p:nvPr/>
        </p:nvSpPr>
        <p:spPr>
          <a:xfrm>
            <a:off x="1835696" y="3639196"/>
            <a:ext cx="1656184" cy="523220"/>
          </a:xfrm>
          <a:prstGeom prst="rect">
            <a:avLst/>
          </a:prstGeom>
          <a:noFill/>
        </p:spPr>
        <p:txBody>
          <a:bodyPr wrap="square" rtlCol="0">
            <a:spAutoFit/>
          </a:bodyPr>
          <a:lstStyle/>
          <a:p>
            <a:pPr algn="ctr"/>
            <a:r>
              <a:rPr lang="en-US" altLang="zh-CN" sz="2800" dirty="0"/>
              <a:t>queue 1</a:t>
            </a:r>
            <a:endParaRPr lang="zh-CN" altLang="en-US" sz="2800" dirty="0"/>
          </a:p>
        </p:txBody>
      </p:sp>
      <p:sp>
        <p:nvSpPr>
          <p:cNvPr id="26" name="TextBox 25"/>
          <p:cNvSpPr txBox="1"/>
          <p:nvPr/>
        </p:nvSpPr>
        <p:spPr>
          <a:xfrm>
            <a:off x="1835696" y="4218967"/>
            <a:ext cx="1656184" cy="523220"/>
          </a:xfrm>
          <a:prstGeom prst="rect">
            <a:avLst/>
          </a:prstGeom>
          <a:noFill/>
        </p:spPr>
        <p:txBody>
          <a:bodyPr wrap="square" rtlCol="0">
            <a:spAutoFit/>
          </a:bodyPr>
          <a:lstStyle/>
          <a:p>
            <a:pPr algn="ctr"/>
            <a:r>
              <a:rPr lang="en-US" altLang="zh-CN" sz="2800" dirty="0"/>
              <a:t>queue 2</a:t>
            </a:r>
            <a:endParaRPr lang="zh-CN" altLang="en-US" sz="2800" dirty="0"/>
          </a:p>
        </p:txBody>
      </p:sp>
      <p:grpSp>
        <p:nvGrpSpPr>
          <p:cNvPr id="28" name="Group 40"/>
          <p:cNvGrpSpPr/>
          <p:nvPr/>
        </p:nvGrpSpPr>
        <p:grpSpPr>
          <a:xfrm>
            <a:off x="5306368" y="5182098"/>
            <a:ext cx="705793" cy="762000"/>
            <a:chOff x="6897409" y="2819400"/>
            <a:chExt cx="705793" cy="762000"/>
          </a:xfrm>
        </p:grpSpPr>
        <p:cxnSp>
          <p:nvCxnSpPr>
            <p:cNvPr id="29" name="Straight Connector 19"/>
            <p:cNvCxnSpPr/>
            <p:nvPr/>
          </p:nvCxnSpPr>
          <p:spPr>
            <a:xfrm>
              <a:off x="6897410" y="2819400"/>
              <a:ext cx="0" cy="762000"/>
            </a:xfrm>
            <a:prstGeom prst="line">
              <a:avLst/>
            </a:prstGeom>
          </p:spPr>
          <p:style>
            <a:lnRef idx="3">
              <a:schemeClr val="dk1"/>
            </a:lnRef>
            <a:fillRef idx="0">
              <a:schemeClr val="dk1"/>
            </a:fillRef>
            <a:effectRef idx="2">
              <a:schemeClr val="dk1"/>
            </a:effectRef>
            <a:fontRef idx="minor">
              <a:schemeClr val="tx1"/>
            </a:fontRef>
          </p:style>
        </p:cxnSp>
        <p:cxnSp>
          <p:nvCxnSpPr>
            <p:cNvPr id="30" name="Straight Arrow Connector 39"/>
            <p:cNvCxnSpPr/>
            <p:nvPr/>
          </p:nvCxnSpPr>
          <p:spPr>
            <a:xfrm>
              <a:off x="6897409" y="3204927"/>
              <a:ext cx="705793" cy="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grpSp>
      <p:grpSp>
        <p:nvGrpSpPr>
          <p:cNvPr id="31" name="Group 151"/>
          <p:cNvGrpSpPr>
            <a:grpSpLocks/>
          </p:cNvGrpSpPr>
          <p:nvPr/>
        </p:nvGrpSpPr>
        <p:grpSpPr bwMode="auto">
          <a:xfrm>
            <a:off x="3491881" y="4996249"/>
            <a:ext cx="1695162" cy="561144"/>
            <a:chOff x="4032" y="480"/>
            <a:chExt cx="768" cy="576"/>
          </a:xfrm>
          <a:gradFill flip="none" rotWithShape="1">
            <a:gsLst>
              <a:gs pos="0">
                <a:schemeClr val="bg1">
                  <a:lumMod val="95000"/>
                  <a:shade val="30000"/>
                  <a:satMod val="115000"/>
                </a:schemeClr>
              </a:gs>
              <a:gs pos="50000">
                <a:schemeClr val="bg1">
                  <a:lumMod val="95000"/>
                  <a:shade val="67500"/>
                  <a:satMod val="115000"/>
                </a:schemeClr>
              </a:gs>
              <a:gs pos="100000">
                <a:schemeClr val="bg1">
                  <a:lumMod val="95000"/>
                  <a:shade val="100000"/>
                  <a:satMod val="115000"/>
                </a:schemeClr>
              </a:gs>
            </a:gsLst>
            <a:lin ang="10800000" scaled="1"/>
            <a:tileRect/>
          </a:gradFill>
        </p:grpSpPr>
        <p:sp>
          <p:nvSpPr>
            <p:cNvPr id="32" name="Freeform 152"/>
            <p:cNvSpPr>
              <a:spLocks/>
            </p:cNvSpPr>
            <p:nvPr/>
          </p:nvSpPr>
          <p:spPr bwMode="auto">
            <a:xfrm>
              <a:off x="4032" y="480"/>
              <a:ext cx="768" cy="576"/>
            </a:xfrm>
            <a:custGeom>
              <a:avLst/>
              <a:gdLst>
                <a:gd name="T0" fmla="*/ 0 w 768"/>
                <a:gd name="T1" fmla="*/ 0 h 576"/>
                <a:gd name="T2" fmla="*/ 768 w 768"/>
                <a:gd name="T3" fmla="*/ 0 h 576"/>
                <a:gd name="T4" fmla="*/ 768 w 768"/>
                <a:gd name="T5" fmla="*/ 576 h 576"/>
                <a:gd name="T6" fmla="*/ 0 w 768"/>
                <a:gd name="T7" fmla="*/ 576 h 576"/>
                <a:gd name="T8" fmla="*/ 0 60000 65536"/>
                <a:gd name="T9" fmla="*/ 0 60000 65536"/>
                <a:gd name="T10" fmla="*/ 0 60000 65536"/>
                <a:gd name="T11" fmla="*/ 0 60000 65536"/>
                <a:gd name="T12" fmla="*/ 0 w 768"/>
                <a:gd name="T13" fmla="*/ 0 h 576"/>
                <a:gd name="T14" fmla="*/ 768 w 768"/>
                <a:gd name="T15" fmla="*/ 576 h 576"/>
              </a:gdLst>
              <a:ahLst/>
              <a:cxnLst>
                <a:cxn ang="T8">
                  <a:pos x="T0" y="T1"/>
                </a:cxn>
                <a:cxn ang="T9">
                  <a:pos x="T2" y="T3"/>
                </a:cxn>
                <a:cxn ang="T10">
                  <a:pos x="T4" y="T5"/>
                </a:cxn>
                <a:cxn ang="T11">
                  <a:pos x="T6" y="T7"/>
                </a:cxn>
              </a:cxnLst>
              <a:rect l="T12" t="T13" r="T14" b="T15"/>
              <a:pathLst>
                <a:path w="768" h="576">
                  <a:moveTo>
                    <a:pt x="0" y="0"/>
                  </a:moveTo>
                  <a:lnTo>
                    <a:pt x="768" y="0"/>
                  </a:lnTo>
                  <a:lnTo>
                    <a:pt x="768" y="576"/>
                  </a:lnTo>
                  <a:lnTo>
                    <a:pt x="0" y="576"/>
                  </a:lnTo>
                </a:path>
              </a:pathLst>
            </a:custGeom>
            <a:grpFill/>
            <a:ln w="28575">
              <a:solidFill>
                <a:schemeClr val="tx1"/>
              </a:solidFill>
              <a:round/>
              <a:headEnd/>
              <a:tailEnd/>
            </a:ln>
          </p:spPr>
          <p:txBody>
            <a:bodyPr/>
            <a:lstStyle/>
            <a:p>
              <a:endParaRPr lang="en-US" dirty="0">
                <a:solidFill>
                  <a:srgbClr val="333399"/>
                </a:solidFill>
              </a:endParaRPr>
            </a:p>
          </p:txBody>
        </p:sp>
        <p:sp>
          <p:nvSpPr>
            <p:cNvPr id="33" name="Line 153"/>
            <p:cNvSpPr>
              <a:spLocks noChangeShapeType="1"/>
            </p:cNvSpPr>
            <p:nvPr/>
          </p:nvSpPr>
          <p:spPr bwMode="auto">
            <a:xfrm>
              <a:off x="4664" y="653"/>
              <a:ext cx="0" cy="288"/>
            </a:xfrm>
            <a:prstGeom prst="line">
              <a:avLst/>
            </a:prstGeom>
            <a:grpFill/>
            <a:ln w="28575">
              <a:solidFill>
                <a:schemeClr val="tx1"/>
              </a:solidFill>
              <a:round/>
              <a:headEnd/>
              <a:tailEnd/>
            </a:ln>
          </p:spPr>
          <p:txBody>
            <a:bodyPr/>
            <a:lstStyle/>
            <a:p>
              <a:endParaRPr lang="en-US" dirty="0"/>
            </a:p>
          </p:txBody>
        </p:sp>
      </p:grpSp>
      <p:grpSp>
        <p:nvGrpSpPr>
          <p:cNvPr id="34" name="Group 151"/>
          <p:cNvGrpSpPr>
            <a:grpSpLocks/>
          </p:cNvGrpSpPr>
          <p:nvPr/>
        </p:nvGrpSpPr>
        <p:grpSpPr bwMode="auto">
          <a:xfrm>
            <a:off x="3491881" y="5557058"/>
            <a:ext cx="1695162" cy="561144"/>
            <a:chOff x="4032" y="480"/>
            <a:chExt cx="768" cy="576"/>
          </a:xfrm>
          <a:gradFill flip="none" rotWithShape="1">
            <a:gsLst>
              <a:gs pos="0">
                <a:schemeClr val="bg1">
                  <a:lumMod val="95000"/>
                  <a:shade val="30000"/>
                  <a:satMod val="115000"/>
                </a:schemeClr>
              </a:gs>
              <a:gs pos="50000">
                <a:schemeClr val="bg1">
                  <a:lumMod val="95000"/>
                  <a:shade val="67500"/>
                  <a:satMod val="115000"/>
                </a:schemeClr>
              </a:gs>
              <a:gs pos="100000">
                <a:schemeClr val="bg1">
                  <a:lumMod val="95000"/>
                  <a:shade val="100000"/>
                  <a:satMod val="115000"/>
                </a:schemeClr>
              </a:gs>
            </a:gsLst>
            <a:lin ang="10800000" scaled="1"/>
            <a:tileRect/>
          </a:gradFill>
        </p:grpSpPr>
        <p:sp>
          <p:nvSpPr>
            <p:cNvPr id="35" name="Freeform 152"/>
            <p:cNvSpPr>
              <a:spLocks/>
            </p:cNvSpPr>
            <p:nvPr/>
          </p:nvSpPr>
          <p:spPr bwMode="auto">
            <a:xfrm>
              <a:off x="4032" y="480"/>
              <a:ext cx="768" cy="576"/>
            </a:xfrm>
            <a:custGeom>
              <a:avLst/>
              <a:gdLst>
                <a:gd name="T0" fmla="*/ 0 w 768"/>
                <a:gd name="T1" fmla="*/ 0 h 576"/>
                <a:gd name="T2" fmla="*/ 768 w 768"/>
                <a:gd name="T3" fmla="*/ 0 h 576"/>
                <a:gd name="T4" fmla="*/ 768 w 768"/>
                <a:gd name="T5" fmla="*/ 576 h 576"/>
                <a:gd name="T6" fmla="*/ 0 w 768"/>
                <a:gd name="T7" fmla="*/ 576 h 576"/>
                <a:gd name="T8" fmla="*/ 0 60000 65536"/>
                <a:gd name="T9" fmla="*/ 0 60000 65536"/>
                <a:gd name="T10" fmla="*/ 0 60000 65536"/>
                <a:gd name="T11" fmla="*/ 0 60000 65536"/>
                <a:gd name="T12" fmla="*/ 0 w 768"/>
                <a:gd name="T13" fmla="*/ 0 h 576"/>
                <a:gd name="T14" fmla="*/ 768 w 768"/>
                <a:gd name="T15" fmla="*/ 576 h 576"/>
              </a:gdLst>
              <a:ahLst/>
              <a:cxnLst>
                <a:cxn ang="T8">
                  <a:pos x="T0" y="T1"/>
                </a:cxn>
                <a:cxn ang="T9">
                  <a:pos x="T2" y="T3"/>
                </a:cxn>
                <a:cxn ang="T10">
                  <a:pos x="T4" y="T5"/>
                </a:cxn>
                <a:cxn ang="T11">
                  <a:pos x="T6" y="T7"/>
                </a:cxn>
              </a:cxnLst>
              <a:rect l="T12" t="T13" r="T14" b="T15"/>
              <a:pathLst>
                <a:path w="768" h="576">
                  <a:moveTo>
                    <a:pt x="0" y="0"/>
                  </a:moveTo>
                  <a:lnTo>
                    <a:pt x="768" y="0"/>
                  </a:lnTo>
                  <a:lnTo>
                    <a:pt x="768" y="576"/>
                  </a:lnTo>
                  <a:lnTo>
                    <a:pt x="0" y="576"/>
                  </a:lnTo>
                </a:path>
              </a:pathLst>
            </a:custGeom>
            <a:grpFill/>
            <a:ln w="28575">
              <a:solidFill>
                <a:schemeClr val="tx1"/>
              </a:solidFill>
              <a:round/>
              <a:headEnd/>
              <a:tailEnd/>
            </a:ln>
          </p:spPr>
          <p:txBody>
            <a:bodyPr/>
            <a:lstStyle/>
            <a:p>
              <a:endParaRPr lang="en-US" dirty="0">
                <a:solidFill>
                  <a:srgbClr val="333399"/>
                </a:solidFill>
              </a:endParaRPr>
            </a:p>
          </p:txBody>
        </p:sp>
        <p:sp>
          <p:nvSpPr>
            <p:cNvPr id="36" name="Line 153"/>
            <p:cNvSpPr>
              <a:spLocks noChangeShapeType="1"/>
            </p:cNvSpPr>
            <p:nvPr/>
          </p:nvSpPr>
          <p:spPr bwMode="auto">
            <a:xfrm>
              <a:off x="4664" y="653"/>
              <a:ext cx="0" cy="288"/>
            </a:xfrm>
            <a:prstGeom prst="line">
              <a:avLst/>
            </a:prstGeom>
            <a:grpFill/>
            <a:ln w="28575">
              <a:solidFill>
                <a:schemeClr val="tx1"/>
              </a:solidFill>
              <a:round/>
              <a:headEnd/>
              <a:tailEnd/>
            </a:ln>
          </p:spPr>
          <p:txBody>
            <a:bodyPr/>
            <a:lstStyle/>
            <a:p>
              <a:endParaRPr lang="en-US" dirty="0"/>
            </a:p>
          </p:txBody>
        </p:sp>
      </p:grpSp>
      <p:sp>
        <p:nvSpPr>
          <p:cNvPr id="37" name="Rectangle 25"/>
          <p:cNvSpPr/>
          <p:nvPr/>
        </p:nvSpPr>
        <p:spPr>
          <a:xfrm>
            <a:off x="4932041" y="4996249"/>
            <a:ext cx="256907" cy="538000"/>
          </a:xfrm>
          <a:prstGeom prst="rect">
            <a:avLst/>
          </a:prstGeom>
          <a:solidFill>
            <a:srgbClr val="FFC000"/>
          </a:solidFill>
          <a:ln/>
        </p:spPr>
        <p:style>
          <a:lnRef idx="0">
            <a:schemeClr val="accent2"/>
          </a:lnRef>
          <a:fillRef idx="3">
            <a:schemeClr val="accent2"/>
          </a:fillRef>
          <a:effectRef idx="3">
            <a:schemeClr val="accent2"/>
          </a:effectRef>
          <a:fontRef idx="minor">
            <a:schemeClr val="lt1"/>
          </a:fontRef>
        </p:style>
        <p:txBody>
          <a:bodyPr vert="horz"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3600" b="1" dirty="0"/>
          </a:p>
        </p:txBody>
      </p:sp>
      <p:sp>
        <p:nvSpPr>
          <p:cNvPr id="38" name="Rectangle 25"/>
          <p:cNvSpPr/>
          <p:nvPr/>
        </p:nvSpPr>
        <p:spPr>
          <a:xfrm>
            <a:off x="4932040" y="5567625"/>
            <a:ext cx="256907" cy="536384"/>
          </a:xfrm>
          <a:prstGeom prst="rect">
            <a:avLst/>
          </a:prstGeom>
          <a:ln/>
        </p:spPr>
        <p:style>
          <a:lnRef idx="0">
            <a:schemeClr val="accent2"/>
          </a:lnRef>
          <a:fillRef idx="3">
            <a:schemeClr val="accent2"/>
          </a:fillRef>
          <a:effectRef idx="3">
            <a:schemeClr val="accent2"/>
          </a:effectRef>
          <a:fontRef idx="minor">
            <a:schemeClr val="lt1"/>
          </a:fontRef>
        </p:style>
        <p:txBody>
          <a:bodyPr vert="horz"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3600" b="1" dirty="0"/>
          </a:p>
        </p:txBody>
      </p:sp>
      <p:sp>
        <p:nvSpPr>
          <p:cNvPr id="39" name="Rectangle 25"/>
          <p:cNvSpPr/>
          <p:nvPr/>
        </p:nvSpPr>
        <p:spPr>
          <a:xfrm>
            <a:off x="4677039" y="5567625"/>
            <a:ext cx="255002" cy="536384"/>
          </a:xfrm>
          <a:prstGeom prst="rect">
            <a:avLst/>
          </a:prstGeom>
          <a:ln/>
        </p:spPr>
        <p:style>
          <a:lnRef idx="0">
            <a:schemeClr val="accent2"/>
          </a:lnRef>
          <a:fillRef idx="3">
            <a:schemeClr val="accent2"/>
          </a:fillRef>
          <a:effectRef idx="3">
            <a:schemeClr val="accent2"/>
          </a:effectRef>
          <a:fontRef idx="minor">
            <a:schemeClr val="lt1"/>
          </a:fontRef>
        </p:style>
        <p:txBody>
          <a:bodyPr vert="horz"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3600" b="1" dirty="0"/>
          </a:p>
        </p:txBody>
      </p:sp>
      <p:sp>
        <p:nvSpPr>
          <p:cNvPr id="40" name="Rectangle 25"/>
          <p:cNvSpPr/>
          <p:nvPr/>
        </p:nvSpPr>
        <p:spPr>
          <a:xfrm>
            <a:off x="4675133" y="4996249"/>
            <a:ext cx="256907" cy="538000"/>
          </a:xfrm>
          <a:prstGeom prst="rect">
            <a:avLst/>
          </a:prstGeom>
          <a:solidFill>
            <a:srgbClr val="FFC000"/>
          </a:solidFill>
          <a:ln/>
        </p:spPr>
        <p:style>
          <a:lnRef idx="0">
            <a:schemeClr val="accent2"/>
          </a:lnRef>
          <a:fillRef idx="3">
            <a:schemeClr val="accent2"/>
          </a:fillRef>
          <a:effectRef idx="3">
            <a:schemeClr val="accent2"/>
          </a:effectRef>
          <a:fontRef idx="minor">
            <a:schemeClr val="lt1"/>
          </a:fontRef>
        </p:style>
        <p:txBody>
          <a:bodyPr vert="horz"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3600" b="1" dirty="0"/>
          </a:p>
        </p:txBody>
      </p:sp>
      <p:sp>
        <p:nvSpPr>
          <p:cNvPr id="41" name="Rectangle 25"/>
          <p:cNvSpPr/>
          <p:nvPr/>
        </p:nvSpPr>
        <p:spPr>
          <a:xfrm>
            <a:off x="4420132" y="4996249"/>
            <a:ext cx="256907" cy="538000"/>
          </a:xfrm>
          <a:prstGeom prst="rect">
            <a:avLst/>
          </a:prstGeom>
          <a:solidFill>
            <a:srgbClr val="FFC000"/>
          </a:solidFill>
          <a:ln/>
        </p:spPr>
        <p:style>
          <a:lnRef idx="0">
            <a:schemeClr val="accent2"/>
          </a:lnRef>
          <a:fillRef idx="3">
            <a:schemeClr val="accent2"/>
          </a:fillRef>
          <a:effectRef idx="3">
            <a:schemeClr val="accent2"/>
          </a:effectRef>
          <a:fontRef idx="minor">
            <a:schemeClr val="lt1"/>
          </a:fontRef>
        </p:style>
        <p:txBody>
          <a:bodyPr vert="horz"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3600" b="1" dirty="0"/>
          </a:p>
        </p:txBody>
      </p:sp>
      <p:sp>
        <p:nvSpPr>
          <p:cNvPr id="42" name="TextBox 41"/>
          <p:cNvSpPr txBox="1"/>
          <p:nvPr/>
        </p:nvSpPr>
        <p:spPr>
          <a:xfrm>
            <a:off x="5868145" y="5276821"/>
            <a:ext cx="1224136" cy="523220"/>
          </a:xfrm>
          <a:prstGeom prst="rect">
            <a:avLst/>
          </a:prstGeom>
          <a:noFill/>
        </p:spPr>
        <p:txBody>
          <a:bodyPr wrap="square" rtlCol="0">
            <a:spAutoFit/>
          </a:bodyPr>
          <a:lstStyle/>
          <a:p>
            <a:pPr algn="ctr"/>
            <a:r>
              <a:rPr lang="en-US" altLang="zh-CN" sz="2800" dirty="0"/>
              <a:t>port</a:t>
            </a:r>
            <a:endParaRPr lang="zh-CN" altLang="en-US" sz="2800" dirty="0"/>
          </a:p>
        </p:txBody>
      </p:sp>
      <p:sp>
        <p:nvSpPr>
          <p:cNvPr id="43" name="TextBox 42"/>
          <p:cNvSpPr txBox="1"/>
          <p:nvPr/>
        </p:nvSpPr>
        <p:spPr>
          <a:xfrm>
            <a:off x="1835697" y="4996249"/>
            <a:ext cx="1656184" cy="523220"/>
          </a:xfrm>
          <a:prstGeom prst="rect">
            <a:avLst/>
          </a:prstGeom>
          <a:noFill/>
        </p:spPr>
        <p:txBody>
          <a:bodyPr wrap="square" rtlCol="0">
            <a:spAutoFit/>
          </a:bodyPr>
          <a:lstStyle/>
          <a:p>
            <a:pPr algn="ctr"/>
            <a:r>
              <a:rPr lang="en-US" altLang="zh-CN" sz="2800" dirty="0"/>
              <a:t>queue 3</a:t>
            </a:r>
            <a:endParaRPr lang="zh-CN" altLang="en-US" sz="2800" dirty="0"/>
          </a:p>
        </p:txBody>
      </p:sp>
      <p:sp>
        <p:nvSpPr>
          <p:cNvPr id="44" name="TextBox 43"/>
          <p:cNvSpPr txBox="1"/>
          <p:nvPr/>
        </p:nvSpPr>
        <p:spPr>
          <a:xfrm>
            <a:off x="1835697" y="5576020"/>
            <a:ext cx="1656184" cy="523220"/>
          </a:xfrm>
          <a:prstGeom prst="rect">
            <a:avLst/>
          </a:prstGeom>
          <a:noFill/>
        </p:spPr>
        <p:txBody>
          <a:bodyPr wrap="square" rtlCol="0">
            <a:spAutoFit/>
          </a:bodyPr>
          <a:lstStyle/>
          <a:p>
            <a:pPr algn="ctr"/>
            <a:r>
              <a:rPr lang="en-US" altLang="zh-CN" sz="2800" dirty="0"/>
              <a:t>queue 4</a:t>
            </a:r>
            <a:endParaRPr lang="zh-CN" altLang="en-US" sz="2800" dirty="0"/>
          </a:p>
        </p:txBody>
      </p:sp>
      <p:sp>
        <p:nvSpPr>
          <p:cNvPr id="27" name="矩形 26"/>
          <p:cNvSpPr/>
          <p:nvPr/>
        </p:nvSpPr>
        <p:spPr>
          <a:xfrm>
            <a:off x="4283968" y="3501008"/>
            <a:ext cx="966906" cy="2730476"/>
          </a:xfrm>
          <a:prstGeom prst="rect">
            <a:avLst/>
          </a:prstGeom>
          <a:noFill/>
          <a:ln w="38100">
            <a:solidFill>
              <a:srgbClr val="0000CC"/>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TextBox 45"/>
          <p:cNvSpPr txBox="1"/>
          <p:nvPr/>
        </p:nvSpPr>
        <p:spPr>
          <a:xfrm>
            <a:off x="3399269" y="2924944"/>
            <a:ext cx="2736303" cy="523220"/>
          </a:xfrm>
          <a:prstGeom prst="rect">
            <a:avLst/>
          </a:prstGeom>
          <a:noFill/>
        </p:spPr>
        <p:txBody>
          <a:bodyPr wrap="square" rtlCol="0">
            <a:spAutoFit/>
          </a:bodyPr>
          <a:lstStyle/>
          <a:p>
            <a:pPr algn="ctr"/>
            <a:r>
              <a:rPr lang="en-US" altLang="zh-CN" sz="2800" dirty="0"/>
              <a:t>shared buffer </a:t>
            </a:r>
            <a:endParaRPr lang="zh-CN" altLang="en-US" sz="2800" dirty="0"/>
          </a:p>
        </p:txBody>
      </p:sp>
      <p:sp>
        <p:nvSpPr>
          <p:cNvPr id="6" name="灯片编号占位符 5"/>
          <p:cNvSpPr>
            <a:spLocks noGrp="1"/>
          </p:cNvSpPr>
          <p:nvPr>
            <p:ph type="sldNum" sz="quarter" idx="12"/>
          </p:nvPr>
        </p:nvSpPr>
        <p:spPr/>
        <p:txBody>
          <a:bodyPr/>
          <a:lstStyle/>
          <a:p>
            <a:fld id="{0C913308-F349-4B6D-A68A-DD1791B4A57B}" type="slidenum">
              <a:rPr lang="zh-CN" altLang="en-US" smtClean="0"/>
              <a:t>47</a:t>
            </a:fld>
            <a:endParaRPr lang="zh-CN" altLang="en-US"/>
          </a:p>
        </p:txBody>
      </p:sp>
    </p:spTree>
    <p:extLst>
      <p:ext uri="{BB962C8B-B14F-4D97-AF65-F5344CB8AC3E}">
        <p14:creationId xmlns:p14="http://schemas.microsoft.com/office/powerpoint/2010/main" val="4159482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9" grpId="0" animBg="1"/>
      <p:bldP spid="22" grpId="0" animBg="1"/>
      <p:bldP spid="23" grpId="0" animBg="1"/>
      <p:bldP spid="24" grpId="0" animBg="1"/>
      <p:bldP spid="37" grpId="0" animBg="1"/>
      <p:bldP spid="38" grpId="0" animBg="1"/>
      <p:bldP spid="39" grpId="0" animBg="1"/>
      <p:bldP spid="40" grpId="0" animBg="1"/>
      <p:bldP spid="41"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solidFill>
                  <a:srgbClr val="0000CC"/>
                </a:solidFill>
                <a:cs typeface="Times New Roman" panose="02020603050405020304" pitchFamily="18" charset="0"/>
              </a:rPr>
              <a:t>ECN-aware Switches</a:t>
            </a:r>
            <a:endParaRPr lang="zh-CN" altLang="en-US" dirty="0">
              <a:solidFill>
                <a:srgbClr val="0000CC"/>
              </a:solidFill>
              <a:cs typeface="Times New Roman" panose="02020603050405020304" pitchFamily="18" charset="0"/>
            </a:endParaRPr>
          </a:p>
        </p:txBody>
      </p:sp>
      <p:sp>
        <p:nvSpPr>
          <p:cNvPr id="3" name="内容占位符 2"/>
          <p:cNvSpPr>
            <a:spLocks noGrp="1"/>
          </p:cNvSpPr>
          <p:nvPr>
            <p:ph idx="1"/>
          </p:nvPr>
        </p:nvSpPr>
        <p:spPr/>
        <p:txBody>
          <a:bodyPr/>
          <a:lstStyle/>
          <a:p>
            <a:r>
              <a:rPr lang="en-US" altLang="zh-CN" dirty="0"/>
              <a:t>Adopt RED to perform ECN marking</a:t>
            </a:r>
          </a:p>
          <a:p>
            <a:pPr lvl="1"/>
            <a:r>
              <a:rPr lang="en-US" altLang="zh-CN" dirty="0"/>
              <a:t>Per-queue/port/service-pool ECN/RED </a:t>
            </a:r>
          </a:p>
          <a:p>
            <a:r>
              <a:rPr lang="en-US" altLang="zh-CN" dirty="0"/>
              <a:t>Leverage multiple queues to classify traffic</a:t>
            </a:r>
          </a:p>
          <a:p>
            <a:pPr lvl="1"/>
            <a:r>
              <a:rPr lang="en-US" altLang="zh-CN" dirty="0"/>
              <a:t>Isolate traffic from different services/applications</a:t>
            </a:r>
          </a:p>
          <a:p>
            <a:pPr marL="457200" lvl="1" indent="0">
              <a:buNone/>
            </a:pPr>
            <a:endParaRPr lang="en-US" altLang="zh-CN" dirty="0"/>
          </a:p>
        </p:txBody>
      </p:sp>
      <p:grpSp>
        <p:nvGrpSpPr>
          <p:cNvPr id="4" name="Group 151"/>
          <p:cNvGrpSpPr>
            <a:grpSpLocks/>
          </p:cNvGrpSpPr>
          <p:nvPr/>
        </p:nvGrpSpPr>
        <p:grpSpPr bwMode="auto">
          <a:xfrm>
            <a:off x="3635896" y="4554215"/>
            <a:ext cx="1695162" cy="561144"/>
            <a:chOff x="4032" y="480"/>
            <a:chExt cx="768" cy="576"/>
          </a:xfrm>
          <a:gradFill flip="none" rotWithShape="1">
            <a:gsLst>
              <a:gs pos="0">
                <a:schemeClr val="bg1">
                  <a:lumMod val="95000"/>
                  <a:shade val="30000"/>
                  <a:satMod val="115000"/>
                </a:schemeClr>
              </a:gs>
              <a:gs pos="50000">
                <a:schemeClr val="bg1">
                  <a:lumMod val="95000"/>
                  <a:shade val="67500"/>
                  <a:satMod val="115000"/>
                </a:schemeClr>
              </a:gs>
              <a:gs pos="100000">
                <a:schemeClr val="bg1">
                  <a:lumMod val="95000"/>
                  <a:shade val="100000"/>
                  <a:satMod val="115000"/>
                </a:schemeClr>
              </a:gs>
            </a:gsLst>
            <a:lin ang="10800000" scaled="1"/>
            <a:tileRect/>
          </a:gradFill>
        </p:grpSpPr>
        <p:sp>
          <p:nvSpPr>
            <p:cNvPr id="5" name="Freeform 152"/>
            <p:cNvSpPr>
              <a:spLocks/>
            </p:cNvSpPr>
            <p:nvPr/>
          </p:nvSpPr>
          <p:spPr bwMode="auto">
            <a:xfrm>
              <a:off x="4032" y="480"/>
              <a:ext cx="768" cy="576"/>
            </a:xfrm>
            <a:custGeom>
              <a:avLst/>
              <a:gdLst>
                <a:gd name="T0" fmla="*/ 0 w 768"/>
                <a:gd name="T1" fmla="*/ 0 h 576"/>
                <a:gd name="T2" fmla="*/ 768 w 768"/>
                <a:gd name="T3" fmla="*/ 0 h 576"/>
                <a:gd name="T4" fmla="*/ 768 w 768"/>
                <a:gd name="T5" fmla="*/ 576 h 576"/>
                <a:gd name="T6" fmla="*/ 0 w 768"/>
                <a:gd name="T7" fmla="*/ 576 h 576"/>
                <a:gd name="T8" fmla="*/ 0 60000 65536"/>
                <a:gd name="T9" fmla="*/ 0 60000 65536"/>
                <a:gd name="T10" fmla="*/ 0 60000 65536"/>
                <a:gd name="T11" fmla="*/ 0 60000 65536"/>
                <a:gd name="T12" fmla="*/ 0 w 768"/>
                <a:gd name="T13" fmla="*/ 0 h 576"/>
                <a:gd name="T14" fmla="*/ 768 w 768"/>
                <a:gd name="T15" fmla="*/ 576 h 576"/>
              </a:gdLst>
              <a:ahLst/>
              <a:cxnLst>
                <a:cxn ang="T8">
                  <a:pos x="T0" y="T1"/>
                </a:cxn>
                <a:cxn ang="T9">
                  <a:pos x="T2" y="T3"/>
                </a:cxn>
                <a:cxn ang="T10">
                  <a:pos x="T4" y="T5"/>
                </a:cxn>
                <a:cxn ang="T11">
                  <a:pos x="T6" y="T7"/>
                </a:cxn>
              </a:cxnLst>
              <a:rect l="T12" t="T13" r="T14" b="T15"/>
              <a:pathLst>
                <a:path w="768" h="576">
                  <a:moveTo>
                    <a:pt x="0" y="0"/>
                  </a:moveTo>
                  <a:lnTo>
                    <a:pt x="768" y="0"/>
                  </a:lnTo>
                  <a:lnTo>
                    <a:pt x="768" y="576"/>
                  </a:lnTo>
                  <a:lnTo>
                    <a:pt x="0" y="576"/>
                  </a:lnTo>
                </a:path>
              </a:pathLst>
            </a:custGeom>
            <a:grpFill/>
            <a:ln w="28575">
              <a:solidFill>
                <a:schemeClr val="tx1"/>
              </a:solidFill>
              <a:round/>
              <a:headEnd/>
              <a:tailEnd/>
            </a:ln>
          </p:spPr>
          <p:txBody>
            <a:bodyPr/>
            <a:lstStyle/>
            <a:p>
              <a:endParaRPr lang="en-US" dirty="0">
                <a:solidFill>
                  <a:srgbClr val="333399"/>
                </a:solidFill>
              </a:endParaRPr>
            </a:p>
          </p:txBody>
        </p:sp>
        <p:sp>
          <p:nvSpPr>
            <p:cNvPr id="6" name="Line 153"/>
            <p:cNvSpPr>
              <a:spLocks noChangeShapeType="1"/>
            </p:cNvSpPr>
            <p:nvPr/>
          </p:nvSpPr>
          <p:spPr bwMode="auto">
            <a:xfrm>
              <a:off x="4664" y="653"/>
              <a:ext cx="0" cy="288"/>
            </a:xfrm>
            <a:prstGeom prst="line">
              <a:avLst/>
            </a:prstGeom>
            <a:grpFill/>
            <a:ln w="28575">
              <a:solidFill>
                <a:schemeClr val="tx1"/>
              </a:solidFill>
              <a:round/>
              <a:headEnd/>
              <a:tailEnd/>
            </a:ln>
          </p:spPr>
          <p:txBody>
            <a:bodyPr/>
            <a:lstStyle/>
            <a:p>
              <a:endParaRPr lang="en-US" dirty="0"/>
            </a:p>
          </p:txBody>
        </p:sp>
      </p:grpSp>
      <p:grpSp>
        <p:nvGrpSpPr>
          <p:cNvPr id="7" name="Group 40"/>
          <p:cNvGrpSpPr/>
          <p:nvPr/>
        </p:nvGrpSpPr>
        <p:grpSpPr>
          <a:xfrm>
            <a:off x="5450383" y="5023073"/>
            <a:ext cx="705793" cy="762000"/>
            <a:chOff x="6897409" y="2819400"/>
            <a:chExt cx="705793" cy="762000"/>
          </a:xfrm>
        </p:grpSpPr>
        <p:cxnSp>
          <p:nvCxnSpPr>
            <p:cNvPr id="8" name="Straight Connector 19"/>
            <p:cNvCxnSpPr/>
            <p:nvPr/>
          </p:nvCxnSpPr>
          <p:spPr>
            <a:xfrm>
              <a:off x="6897410" y="2819400"/>
              <a:ext cx="0" cy="762000"/>
            </a:xfrm>
            <a:prstGeom prst="line">
              <a:avLst/>
            </a:prstGeom>
          </p:spPr>
          <p:style>
            <a:lnRef idx="3">
              <a:schemeClr val="dk1"/>
            </a:lnRef>
            <a:fillRef idx="0">
              <a:schemeClr val="dk1"/>
            </a:fillRef>
            <a:effectRef idx="2">
              <a:schemeClr val="dk1"/>
            </a:effectRef>
            <a:fontRef idx="minor">
              <a:schemeClr val="tx1"/>
            </a:fontRef>
          </p:style>
        </p:cxnSp>
        <p:cxnSp>
          <p:nvCxnSpPr>
            <p:cNvPr id="9" name="Straight Arrow Connector 39"/>
            <p:cNvCxnSpPr/>
            <p:nvPr/>
          </p:nvCxnSpPr>
          <p:spPr>
            <a:xfrm>
              <a:off x="6897409" y="3204927"/>
              <a:ext cx="705793" cy="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grpSp>
      <p:grpSp>
        <p:nvGrpSpPr>
          <p:cNvPr id="10" name="Group 151"/>
          <p:cNvGrpSpPr>
            <a:grpSpLocks/>
          </p:cNvGrpSpPr>
          <p:nvPr/>
        </p:nvGrpSpPr>
        <p:grpSpPr bwMode="auto">
          <a:xfrm>
            <a:off x="3635896" y="5115359"/>
            <a:ext cx="1695162" cy="561144"/>
            <a:chOff x="4032" y="480"/>
            <a:chExt cx="768" cy="576"/>
          </a:xfrm>
          <a:gradFill flip="none" rotWithShape="1">
            <a:gsLst>
              <a:gs pos="0">
                <a:schemeClr val="bg1">
                  <a:lumMod val="95000"/>
                  <a:shade val="30000"/>
                  <a:satMod val="115000"/>
                </a:schemeClr>
              </a:gs>
              <a:gs pos="50000">
                <a:schemeClr val="bg1">
                  <a:lumMod val="95000"/>
                  <a:shade val="67500"/>
                  <a:satMod val="115000"/>
                </a:schemeClr>
              </a:gs>
              <a:gs pos="100000">
                <a:schemeClr val="bg1">
                  <a:lumMod val="95000"/>
                  <a:shade val="100000"/>
                  <a:satMod val="115000"/>
                </a:schemeClr>
              </a:gs>
            </a:gsLst>
            <a:lin ang="10800000" scaled="1"/>
            <a:tileRect/>
          </a:gradFill>
        </p:grpSpPr>
        <p:sp>
          <p:nvSpPr>
            <p:cNvPr id="11" name="Freeform 152"/>
            <p:cNvSpPr>
              <a:spLocks/>
            </p:cNvSpPr>
            <p:nvPr/>
          </p:nvSpPr>
          <p:spPr bwMode="auto">
            <a:xfrm>
              <a:off x="4032" y="480"/>
              <a:ext cx="768" cy="576"/>
            </a:xfrm>
            <a:custGeom>
              <a:avLst/>
              <a:gdLst>
                <a:gd name="T0" fmla="*/ 0 w 768"/>
                <a:gd name="T1" fmla="*/ 0 h 576"/>
                <a:gd name="T2" fmla="*/ 768 w 768"/>
                <a:gd name="T3" fmla="*/ 0 h 576"/>
                <a:gd name="T4" fmla="*/ 768 w 768"/>
                <a:gd name="T5" fmla="*/ 576 h 576"/>
                <a:gd name="T6" fmla="*/ 0 w 768"/>
                <a:gd name="T7" fmla="*/ 576 h 576"/>
                <a:gd name="T8" fmla="*/ 0 60000 65536"/>
                <a:gd name="T9" fmla="*/ 0 60000 65536"/>
                <a:gd name="T10" fmla="*/ 0 60000 65536"/>
                <a:gd name="T11" fmla="*/ 0 60000 65536"/>
                <a:gd name="T12" fmla="*/ 0 w 768"/>
                <a:gd name="T13" fmla="*/ 0 h 576"/>
                <a:gd name="T14" fmla="*/ 768 w 768"/>
                <a:gd name="T15" fmla="*/ 576 h 576"/>
              </a:gdLst>
              <a:ahLst/>
              <a:cxnLst>
                <a:cxn ang="T8">
                  <a:pos x="T0" y="T1"/>
                </a:cxn>
                <a:cxn ang="T9">
                  <a:pos x="T2" y="T3"/>
                </a:cxn>
                <a:cxn ang="T10">
                  <a:pos x="T4" y="T5"/>
                </a:cxn>
                <a:cxn ang="T11">
                  <a:pos x="T6" y="T7"/>
                </a:cxn>
              </a:cxnLst>
              <a:rect l="T12" t="T13" r="T14" b="T15"/>
              <a:pathLst>
                <a:path w="768" h="576">
                  <a:moveTo>
                    <a:pt x="0" y="0"/>
                  </a:moveTo>
                  <a:lnTo>
                    <a:pt x="768" y="0"/>
                  </a:lnTo>
                  <a:lnTo>
                    <a:pt x="768" y="576"/>
                  </a:lnTo>
                  <a:lnTo>
                    <a:pt x="0" y="576"/>
                  </a:lnTo>
                </a:path>
              </a:pathLst>
            </a:custGeom>
            <a:grpFill/>
            <a:ln w="28575">
              <a:solidFill>
                <a:schemeClr val="tx1"/>
              </a:solidFill>
              <a:round/>
              <a:headEnd/>
              <a:tailEnd/>
            </a:ln>
          </p:spPr>
          <p:txBody>
            <a:bodyPr/>
            <a:lstStyle/>
            <a:p>
              <a:endParaRPr lang="en-US" dirty="0">
                <a:solidFill>
                  <a:srgbClr val="333399"/>
                </a:solidFill>
              </a:endParaRPr>
            </a:p>
          </p:txBody>
        </p:sp>
        <p:sp>
          <p:nvSpPr>
            <p:cNvPr id="12" name="Line 153"/>
            <p:cNvSpPr>
              <a:spLocks noChangeShapeType="1"/>
            </p:cNvSpPr>
            <p:nvPr/>
          </p:nvSpPr>
          <p:spPr bwMode="auto">
            <a:xfrm>
              <a:off x="4664" y="653"/>
              <a:ext cx="0" cy="288"/>
            </a:xfrm>
            <a:prstGeom prst="line">
              <a:avLst/>
            </a:prstGeom>
            <a:grpFill/>
            <a:ln w="28575">
              <a:solidFill>
                <a:schemeClr val="tx1"/>
              </a:solidFill>
              <a:round/>
              <a:headEnd/>
              <a:tailEnd/>
            </a:ln>
          </p:spPr>
          <p:txBody>
            <a:bodyPr/>
            <a:lstStyle/>
            <a:p>
              <a:endParaRPr lang="en-US" dirty="0"/>
            </a:p>
          </p:txBody>
        </p:sp>
      </p:grpSp>
      <p:grpSp>
        <p:nvGrpSpPr>
          <p:cNvPr id="13" name="Group 151"/>
          <p:cNvGrpSpPr>
            <a:grpSpLocks/>
          </p:cNvGrpSpPr>
          <p:nvPr/>
        </p:nvGrpSpPr>
        <p:grpSpPr bwMode="auto">
          <a:xfrm>
            <a:off x="3635896" y="5676168"/>
            <a:ext cx="1695162" cy="561144"/>
            <a:chOff x="4032" y="480"/>
            <a:chExt cx="768" cy="576"/>
          </a:xfrm>
          <a:gradFill flip="none" rotWithShape="1">
            <a:gsLst>
              <a:gs pos="0">
                <a:schemeClr val="bg1">
                  <a:lumMod val="95000"/>
                  <a:shade val="30000"/>
                  <a:satMod val="115000"/>
                </a:schemeClr>
              </a:gs>
              <a:gs pos="50000">
                <a:schemeClr val="bg1">
                  <a:lumMod val="95000"/>
                  <a:shade val="67500"/>
                  <a:satMod val="115000"/>
                </a:schemeClr>
              </a:gs>
              <a:gs pos="100000">
                <a:schemeClr val="bg1">
                  <a:lumMod val="95000"/>
                  <a:shade val="100000"/>
                  <a:satMod val="115000"/>
                </a:schemeClr>
              </a:gs>
            </a:gsLst>
            <a:lin ang="10800000" scaled="1"/>
            <a:tileRect/>
          </a:gradFill>
        </p:grpSpPr>
        <p:sp>
          <p:nvSpPr>
            <p:cNvPr id="14" name="Freeform 152"/>
            <p:cNvSpPr>
              <a:spLocks/>
            </p:cNvSpPr>
            <p:nvPr/>
          </p:nvSpPr>
          <p:spPr bwMode="auto">
            <a:xfrm>
              <a:off x="4032" y="480"/>
              <a:ext cx="768" cy="576"/>
            </a:xfrm>
            <a:custGeom>
              <a:avLst/>
              <a:gdLst>
                <a:gd name="T0" fmla="*/ 0 w 768"/>
                <a:gd name="T1" fmla="*/ 0 h 576"/>
                <a:gd name="T2" fmla="*/ 768 w 768"/>
                <a:gd name="T3" fmla="*/ 0 h 576"/>
                <a:gd name="T4" fmla="*/ 768 w 768"/>
                <a:gd name="T5" fmla="*/ 576 h 576"/>
                <a:gd name="T6" fmla="*/ 0 w 768"/>
                <a:gd name="T7" fmla="*/ 576 h 576"/>
                <a:gd name="T8" fmla="*/ 0 60000 65536"/>
                <a:gd name="T9" fmla="*/ 0 60000 65536"/>
                <a:gd name="T10" fmla="*/ 0 60000 65536"/>
                <a:gd name="T11" fmla="*/ 0 60000 65536"/>
                <a:gd name="T12" fmla="*/ 0 w 768"/>
                <a:gd name="T13" fmla="*/ 0 h 576"/>
                <a:gd name="T14" fmla="*/ 768 w 768"/>
                <a:gd name="T15" fmla="*/ 576 h 576"/>
              </a:gdLst>
              <a:ahLst/>
              <a:cxnLst>
                <a:cxn ang="T8">
                  <a:pos x="T0" y="T1"/>
                </a:cxn>
                <a:cxn ang="T9">
                  <a:pos x="T2" y="T3"/>
                </a:cxn>
                <a:cxn ang="T10">
                  <a:pos x="T4" y="T5"/>
                </a:cxn>
                <a:cxn ang="T11">
                  <a:pos x="T6" y="T7"/>
                </a:cxn>
              </a:cxnLst>
              <a:rect l="T12" t="T13" r="T14" b="T15"/>
              <a:pathLst>
                <a:path w="768" h="576">
                  <a:moveTo>
                    <a:pt x="0" y="0"/>
                  </a:moveTo>
                  <a:lnTo>
                    <a:pt x="768" y="0"/>
                  </a:lnTo>
                  <a:lnTo>
                    <a:pt x="768" y="576"/>
                  </a:lnTo>
                  <a:lnTo>
                    <a:pt x="0" y="576"/>
                  </a:lnTo>
                </a:path>
              </a:pathLst>
            </a:custGeom>
            <a:grpFill/>
            <a:ln w="28575">
              <a:solidFill>
                <a:schemeClr val="tx1"/>
              </a:solidFill>
              <a:round/>
              <a:headEnd/>
              <a:tailEnd/>
            </a:ln>
          </p:spPr>
          <p:txBody>
            <a:bodyPr/>
            <a:lstStyle/>
            <a:p>
              <a:endParaRPr lang="en-US" dirty="0">
                <a:solidFill>
                  <a:srgbClr val="333399"/>
                </a:solidFill>
              </a:endParaRPr>
            </a:p>
          </p:txBody>
        </p:sp>
        <p:sp>
          <p:nvSpPr>
            <p:cNvPr id="15" name="Line 153"/>
            <p:cNvSpPr>
              <a:spLocks noChangeShapeType="1"/>
            </p:cNvSpPr>
            <p:nvPr/>
          </p:nvSpPr>
          <p:spPr bwMode="auto">
            <a:xfrm>
              <a:off x="4664" y="653"/>
              <a:ext cx="0" cy="288"/>
            </a:xfrm>
            <a:prstGeom prst="line">
              <a:avLst/>
            </a:prstGeom>
            <a:grpFill/>
            <a:ln w="28575">
              <a:solidFill>
                <a:schemeClr val="tx1"/>
              </a:solidFill>
              <a:round/>
              <a:headEnd/>
              <a:tailEnd/>
            </a:ln>
          </p:spPr>
          <p:txBody>
            <a:bodyPr/>
            <a:lstStyle/>
            <a:p>
              <a:endParaRPr lang="en-US" dirty="0"/>
            </a:p>
          </p:txBody>
        </p:sp>
      </p:grpSp>
      <p:sp>
        <p:nvSpPr>
          <p:cNvPr id="16" name="灯片编号占位符 15"/>
          <p:cNvSpPr>
            <a:spLocks noGrp="1"/>
          </p:cNvSpPr>
          <p:nvPr>
            <p:ph type="sldNum" sz="quarter" idx="12"/>
          </p:nvPr>
        </p:nvSpPr>
        <p:spPr/>
        <p:txBody>
          <a:bodyPr/>
          <a:lstStyle/>
          <a:p>
            <a:fld id="{0C913308-F349-4B6D-A68A-DD1791B4A57B}" type="slidenum">
              <a:rPr lang="zh-CN" altLang="en-US" smtClean="0"/>
              <a:t>48</a:t>
            </a:fld>
            <a:endParaRPr lang="zh-CN" altLang="en-US"/>
          </a:p>
        </p:txBody>
      </p:sp>
    </p:spTree>
    <p:extLst>
      <p:ext uri="{BB962C8B-B14F-4D97-AF65-F5344CB8AC3E}">
        <p14:creationId xmlns:p14="http://schemas.microsoft.com/office/powerpoint/2010/main" val="184618707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solidFill>
                  <a:srgbClr val="0000CC"/>
                </a:solidFill>
                <a:cs typeface="Times New Roman" panose="02020603050405020304" pitchFamily="18" charset="0"/>
              </a:rPr>
              <a:t>ECN-aware Switches</a:t>
            </a:r>
            <a:endParaRPr lang="zh-CN" altLang="en-US" dirty="0">
              <a:solidFill>
                <a:srgbClr val="0000CC"/>
              </a:solidFill>
              <a:cs typeface="Times New Roman" panose="02020603050405020304" pitchFamily="18" charset="0"/>
            </a:endParaRPr>
          </a:p>
        </p:txBody>
      </p:sp>
      <p:sp>
        <p:nvSpPr>
          <p:cNvPr id="3" name="内容占位符 2"/>
          <p:cNvSpPr>
            <a:spLocks noGrp="1"/>
          </p:cNvSpPr>
          <p:nvPr>
            <p:ph idx="1"/>
          </p:nvPr>
        </p:nvSpPr>
        <p:spPr/>
        <p:txBody>
          <a:bodyPr/>
          <a:lstStyle/>
          <a:p>
            <a:r>
              <a:rPr lang="en-US" altLang="zh-CN" dirty="0"/>
              <a:t>Adopt RED to perform ECN marking</a:t>
            </a:r>
          </a:p>
          <a:p>
            <a:pPr lvl="1"/>
            <a:r>
              <a:rPr lang="en-US" altLang="zh-CN" dirty="0"/>
              <a:t>Per-queue/port/service-pool ECN/RED </a:t>
            </a:r>
          </a:p>
          <a:p>
            <a:r>
              <a:rPr lang="en-US" altLang="zh-CN" dirty="0"/>
              <a:t>Leverage multiple queues to classify traffic</a:t>
            </a:r>
          </a:p>
          <a:p>
            <a:pPr lvl="1"/>
            <a:r>
              <a:rPr lang="en-US" altLang="zh-CN" dirty="0"/>
              <a:t>Isolate traffic from different services/applications</a:t>
            </a:r>
          </a:p>
          <a:p>
            <a:pPr marL="457200" lvl="1" indent="0">
              <a:buNone/>
            </a:pPr>
            <a:endParaRPr lang="en-US" altLang="zh-CN" dirty="0"/>
          </a:p>
        </p:txBody>
      </p:sp>
      <p:sp>
        <p:nvSpPr>
          <p:cNvPr id="16" name="TextBox 15"/>
          <p:cNvSpPr txBox="1"/>
          <p:nvPr/>
        </p:nvSpPr>
        <p:spPr>
          <a:xfrm>
            <a:off x="218119" y="4546086"/>
            <a:ext cx="3312368" cy="461665"/>
          </a:xfrm>
          <a:prstGeom prst="rect">
            <a:avLst/>
          </a:prstGeom>
          <a:noFill/>
        </p:spPr>
        <p:txBody>
          <a:bodyPr wrap="square" rtlCol="0">
            <a:spAutoFit/>
          </a:bodyPr>
          <a:lstStyle/>
          <a:p>
            <a:pPr algn="r"/>
            <a:r>
              <a:rPr lang="en-US" altLang="zh-CN" sz="2400" dirty="0"/>
              <a:t>Services running </a:t>
            </a:r>
            <a:r>
              <a:rPr lang="en-US" altLang="zh-CN" sz="2400" b="1" dirty="0">
                <a:solidFill>
                  <a:srgbClr val="0000CC"/>
                </a:solidFill>
              </a:rPr>
              <a:t>DCTCP</a:t>
            </a:r>
            <a:endParaRPr lang="zh-CN" altLang="en-US" sz="2400" b="1" dirty="0">
              <a:solidFill>
                <a:srgbClr val="0000CC"/>
              </a:solidFill>
            </a:endParaRPr>
          </a:p>
        </p:txBody>
      </p:sp>
      <p:sp>
        <p:nvSpPr>
          <p:cNvPr id="17" name="TextBox 16"/>
          <p:cNvSpPr txBox="1"/>
          <p:nvPr/>
        </p:nvSpPr>
        <p:spPr>
          <a:xfrm>
            <a:off x="193169" y="5122720"/>
            <a:ext cx="3312368" cy="461665"/>
          </a:xfrm>
          <a:prstGeom prst="rect">
            <a:avLst/>
          </a:prstGeom>
          <a:noFill/>
        </p:spPr>
        <p:txBody>
          <a:bodyPr wrap="square" rtlCol="0">
            <a:spAutoFit/>
          </a:bodyPr>
          <a:lstStyle/>
          <a:p>
            <a:pPr algn="r"/>
            <a:r>
              <a:rPr lang="en-US" altLang="zh-CN" sz="2400" dirty="0"/>
              <a:t>Services running </a:t>
            </a:r>
            <a:r>
              <a:rPr lang="en-US" altLang="zh-CN" sz="2400" b="1" dirty="0">
                <a:solidFill>
                  <a:srgbClr val="0000CC"/>
                </a:solidFill>
              </a:rPr>
              <a:t>TCP</a:t>
            </a:r>
            <a:endParaRPr lang="zh-CN" altLang="en-US" sz="2400" b="1" dirty="0">
              <a:solidFill>
                <a:srgbClr val="0000CC"/>
              </a:solidFill>
            </a:endParaRPr>
          </a:p>
        </p:txBody>
      </p:sp>
      <p:sp>
        <p:nvSpPr>
          <p:cNvPr id="18" name="TextBox 17"/>
          <p:cNvSpPr txBox="1"/>
          <p:nvPr/>
        </p:nvSpPr>
        <p:spPr>
          <a:xfrm>
            <a:off x="193169" y="5703639"/>
            <a:ext cx="3312368" cy="461665"/>
          </a:xfrm>
          <a:prstGeom prst="rect">
            <a:avLst/>
          </a:prstGeom>
          <a:noFill/>
        </p:spPr>
        <p:txBody>
          <a:bodyPr wrap="square" rtlCol="0">
            <a:spAutoFit/>
          </a:bodyPr>
          <a:lstStyle/>
          <a:p>
            <a:pPr algn="r"/>
            <a:r>
              <a:rPr lang="en-US" altLang="zh-CN" sz="2400" dirty="0"/>
              <a:t>Services running </a:t>
            </a:r>
            <a:r>
              <a:rPr lang="en-US" altLang="zh-CN" sz="2400" b="1" dirty="0">
                <a:solidFill>
                  <a:srgbClr val="0000CC"/>
                </a:solidFill>
              </a:rPr>
              <a:t>UDP</a:t>
            </a:r>
            <a:endParaRPr lang="zh-CN" altLang="en-US" sz="2400" b="1" dirty="0">
              <a:solidFill>
                <a:srgbClr val="0000CC"/>
              </a:solidFill>
            </a:endParaRPr>
          </a:p>
        </p:txBody>
      </p:sp>
      <p:grpSp>
        <p:nvGrpSpPr>
          <p:cNvPr id="22" name="Group 151"/>
          <p:cNvGrpSpPr>
            <a:grpSpLocks/>
          </p:cNvGrpSpPr>
          <p:nvPr/>
        </p:nvGrpSpPr>
        <p:grpSpPr bwMode="auto">
          <a:xfrm>
            <a:off x="3635896" y="4554215"/>
            <a:ext cx="1695162" cy="561144"/>
            <a:chOff x="4032" y="480"/>
            <a:chExt cx="768" cy="576"/>
          </a:xfrm>
          <a:gradFill flip="none" rotWithShape="1">
            <a:gsLst>
              <a:gs pos="0">
                <a:schemeClr val="bg1">
                  <a:lumMod val="95000"/>
                  <a:shade val="30000"/>
                  <a:satMod val="115000"/>
                </a:schemeClr>
              </a:gs>
              <a:gs pos="50000">
                <a:schemeClr val="bg1">
                  <a:lumMod val="95000"/>
                  <a:shade val="67500"/>
                  <a:satMod val="115000"/>
                </a:schemeClr>
              </a:gs>
              <a:gs pos="100000">
                <a:schemeClr val="bg1">
                  <a:lumMod val="95000"/>
                  <a:shade val="100000"/>
                  <a:satMod val="115000"/>
                </a:schemeClr>
              </a:gs>
            </a:gsLst>
            <a:lin ang="10800000" scaled="1"/>
            <a:tileRect/>
          </a:gradFill>
        </p:grpSpPr>
        <p:sp>
          <p:nvSpPr>
            <p:cNvPr id="23" name="Freeform 152"/>
            <p:cNvSpPr>
              <a:spLocks/>
            </p:cNvSpPr>
            <p:nvPr/>
          </p:nvSpPr>
          <p:spPr bwMode="auto">
            <a:xfrm>
              <a:off x="4032" y="480"/>
              <a:ext cx="768" cy="576"/>
            </a:xfrm>
            <a:custGeom>
              <a:avLst/>
              <a:gdLst>
                <a:gd name="T0" fmla="*/ 0 w 768"/>
                <a:gd name="T1" fmla="*/ 0 h 576"/>
                <a:gd name="T2" fmla="*/ 768 w 768"/>
                <a:gd name="T3" fmla="*/ 0 h 576"/>
                <a:gd name="T4" fmla="*/ 768 w 768"/>
                <a:gd name="T5" fmla="*/ 576 h 576"/>
                <a:gd name="T6" fmla="*/ 0 w 768"/>
                <a:gd name="T7" fmla="*/ 576 h 576"/>
                <a:gd name="T8" fmla="*/ 0 60000 65536"/>
                <a:gd name="T9" fmla="*/ 0 60000 65536"/>
                <a:gd name="T10" fmla="*/ 0 60000 65536"/>
                <a:gd name="T11" fmla="*/ 0 60000 65536"/>
                <a:gd name="T12" fmla="*/ 0 w 768"/>
                <a:gd name="T13" fmla="*/ 0 h 576"/>
                <a:gd name="T14" fmla="*/ 768 w 768"/>
                <a:gd name="T15" fmla="*/ 576 h 576"/>
              </a:gdLst>
              <a:ahLst/>
              <a:cxnLst>
                <a:cxn ang="T8">
                  <a:pos x="T0" y="T1"/>
                </a:cxn>
                <a:cxn ang="T9">
                  <a:pos x="T2" y="T3"/>
                </a:cxn>
                <a:cxn ang="T10">
                  <a:pos x="T4" y="T5"/>
                </a:cxn>
                <a:cxn ang="T11">
                  <a:pos x="T6" y="T7"/>
                </a:cxn>
              </a:cxnLst>
              <a:rect l="T12" t="T13" r="T14" b="T15"/>
              <a:pathLst>
                <a:path w="768" h="576">
                  <a:moveTo>
                    <a:pt x="0" y="0"/>
                  </a:moveTo>
                  <a:lnTo>
                    <a:pt x="768" y="0"/>
                  </a:lnTo>
                  <a:lnTo>
                    <a:pt x="768" y="576"/>
                  </a:lnTo>
                  <a:lnTo>
                    <a:pt x="0" y="576"/>
                  </a:lnTo>
                </a:path>
              </a:pathLst>
            </a:custGeom>
            <a:grpFill/>
            <a:ln w="28575">
              <a:solidFill>
                <a:schemeClr val="tx1"/>
              </a:solidFill>
              <a:round/>
              <a:headEnd/>
              <a:tailEnd/>
            </a:ln>
          </p:spPr>
          <p:txBody>
            <a:bodyPr/>
            <a:lstStyle/>
            <a:p>
              <a:endParaRPr lang="en-US" dirty="0">
                <a:solidFill>
                  <a:srgbClr val="333399"/>
                </a:solidFill>
              </a:endParaRPr>
            </a:p>
          </p:txBody>
        </p:sp>
        <p:sp>
          <p:nvSpPr>
            <p:cNvPr id="24" name="Line 153"/>
            <p:cNvSpPr>
              <a:spLocks noChangeShapeType="1"/>
            </p:cNvSpPr>
            <p:nvPr/>
          </p:nvSpPr>
          <p:spPr bwMode="auto">
            <a:xfrm>
              <a:off x="4664" y="653"/>
              <a:ext cx="0" cy="288"/>
            </a:xfrm>
            <a:prstGeom prst="line">
              <a:avLst/>
            </a:prstGeom>
            <a:grpFill/>
            <a:ln w="28575">
              <a:solidFill>
                <a:schemeClr val="tx1"/>
              </a:solidFill>
              <a:round/>
              <a:headEnd/>
              <a:tailEnd/>
            </a:ln>
          </p:spPr>
          <p:txBody>
            <a:bodyPr/>
            <a:lstStyle/>
            <a:p>
              <a:endParaRPr lang="en-US" dirty="0"/>
            </a:p>
          </p:txBody>
        </p:sp>
      </p:grpSp>
      <p:grpSp>
        <p:nvGrpSpPr>
          <p:cNvPr id="25" name="Group 40"/>
          <p:cNvGrpSpPr/>
          <p:nvPr/>
        </p:nvGrpSpPr>
        <p:grpSpPr>
          <a:xfrm>
            <a:off x="5450383" y="5023073"/>
            <a:ext cx="705793" cy="762000"/>
            <a:chOff x="6897409" y="2819400"/>
            <a:chExt cx="705793" cy="762000"/>
          </a:xfrm>
        </p:grpSpPr>
        <p:cxnSp>
          <p:nvCxnSpPr>
            <p:cNvPr id="26" name="Straight Connector 19"/>
            <p:cNvCxnSpPr/>
            <p:nvPr/>
          </p:nvCxnSpPr>
          <p:spPr>
            <a:xfrm>
              <a:off x="6897410" y="2819400"/>
              <a:ext cx="0" cy="762000"/>
            </a:xfrm>
            <a:prstGeom prst="line">
              <a:avLst/>
            </a:prstGeom>
          </p:spPr>
          <p:style>
            <a:lnRef idx="3">
              <a:schemeClr val="dk1"/>
            </a:lnRef>
            <a:fillRef idx="0">
              <a:schemeClr val="dk1"/>
            </a:fillRef>
            <a:effectRef idx="2">
              <a:schemeClr val="dk1"/>
            </a:effectRef>
            <a:fontRef idx="minor">
              <a:schemeClr val="tx1"/>
            </a:fontRef>
          </p:style>
        </p:cxnSp>
        <p:cxnSp>
          <p:nvCxnSpPr>
            <p:cNvPr id="27" name="Straight Arrow Connector 39"/>
            <p:cNvCxnSpPr/>
            <p:nvPr/>
          </p:nvCxnSpPr>
          <p:spPr>
            <a:xfrm>
              <a:off x="6897409" y="3204927"/>
              <a:ext cx="705793" cy="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grpSp>
      <p:grpSp>
        <p:nvGrpSpPr>
          <p:cNvPr id="28" name="Group 151"/>
          <p:cNvGrpSpPr>
            <a:grpSpLocks/>
          </p:cNvGrpSpPr>
          <p:nvPr/>
        </p:nvGrpSpPr>
        <p:grpSpPr bwMode="auto">
          <a:xfrm>
            <a:off x="3635896" y="5115359"/>
            <a:ext cx="1695162" cy="561144"/>
            <a:chOff x="4032" y="480"/>
            <a:chExt cx="768" cy="576"/>
          </a:xfrm>
          <a:gradFill flip="none" rotWithShape="1">
            <a:gsLst>
              <a:gs pos="0">
                <a:schemeClr val="bg1">
                  <a:lumMod val="95000"/>
                  <a:shade val="30000"/>
                  <a:satMod val="115000"/>
                </a:schemeClr>
              </a:gs>
              <a:gs pos="50000">
                <a:schemeClr val="bg1">
                  <a:lumMod val="95000"/>
                  <a:shade val="67500"/>
                  <a:satMod val="115000"/>
                </a:schemeClr>
              </a:gs>
              <a:gs pos="100000">
                <a:schemeClr val="bg1">
                  <a:lumMod val="95000"/>
                  <a:shade val="100000"/>
                  <a:satMod val="115000"/>
                </a:schemeClr>
              </a:gs>
            </a:gsLst>
            <a:lin ang="10800000" scaled="1"/>
            <a:tileRect/>
          </a:gradFill>
        </p:grpSpPr>
        <p:sp>
          <p:nvSpPr>
            <p:cNvPr id="29" name="Freeform 152"/>
            <p:cNvSpPr>
              <a:spLocks/>
            </p:cNvSpPr>
            <p:nvPr/>
          </p:nvSpPr>
          <p:spPr bwMode="auto">
            <a:xfrm>
              <a:off x="4032" y="480"/>
              <a:ext cx="768" cy="576"/>
            </a:xfrm>
            <a:custGeom>
              <a:avLst/>
              <a:gdLst>
                <a:gd name="T0" fmla="*/ 0 w 768"/>
                <a:gd name="T1" fmla="*/ 0 h 576"/>
                <a:gd name="T2" fmla="*/ 768 w 768"/>
                <a:gd name="T3" fmla="*/ 0 h 576"/>
                <a:gd name="T4" fmla="*/ 768 w 768"/>
                <a:gd name="T5" fmla="*/ 576 h 576"/>
                <a:gd name="T6" fmla="*/ 0 w 768"/>
                <a:gd name="T7" fmla="*/ 576 h 576"/>
                <a:gd name="T8" fmla="*/ 0 60000 65536"/>
                <a:gd name="T9" fmla="*/ 0 60000 65536"/>
                <a:gd name="T10" fmla="*/ 0 60000 65536"/>
                <a:gd name="T11" fmla="*/ 0 60000 65536"/>
                <a:gd name="T12" fmla="*/ 0 w 768"/>
                <a:gd name="T13" fmla="*/ 0 h 576"/>
                <a:gd name="T14" fmla="*/ 768 w 768"/>
                <a:gd name="T15" fmla="*/ 576 h 576"/>
              </a:gdLst>
              <a:ahLst/>
              <a:cxnLst>
                <a:cxn ang="T8">
                  <a:pos x="T0" y="T1"/>
                </a:cxn>
                <a:cxn ang="T9">
                  <a:pos x="T2" y="T3"/>
                </a:cxn>
                <a:cxn ang="T10">
                  <a:pos x="T4" y="T5"/>
                </a:cxn>
                <a:cxn ang="T11">
                  <a:pos x="T6" y="T7"/>
                </a:cxn>
              </a:cxnLst>
              <a:rect l="T12" t="T13" r="T14" b="T15"/>
              <a:pathLst>
                <a:path w="768" h="576">
                  <a:moveTo>
                    <a:pt x="0" y="0"/>
                  </a:moveTo>
                  <a:lnTo>
                    <a:pt x="768" y="0"/>
                  </a:lnTo>
                  <a:lnTo>
                    <a:pt x="768" y="576"/>
                  </a:lnTo>
                  <a:lnTo>
                    <a:pt x="0" y="576"/>
                  </a:lnTo>
                </a:path>
              </a:pathLst>
            </a:custGeom>
            <a:grpFill/>
            <a:ln w="28575">
              <a:solidFill>
                <a:schemeClr val="tx1"/>
              </a:solidFill>
              <a:round/>
              <a:headEnd/>
              <a:tailEnd/>
            </a:ln>
          </p:spPr>
          <p:txBody>
            <a:bodyPr/>
            <a:lstStyle/>
            <a:p>
              <a:endParaRPr lang="en-US" dirty="0">
                <a:solidFill>
                  <a:srgbClr val="333399"/>
                </a:solidFill>
              </a:endParaRPr>
            </a:p>
          </p:txBody>
        </p:sp>
        <p:sp>
          <p:nvSpPr>
            <p:cNvPr id="30" name="Line 153"/>
            <p:cNvSpPr>
              <a:spLocks noChangeShapeType="1"/>
            </p:cNvSpPr>
            <p:nvPr/>
          </p:nvSpPr>
          <p:spPr bwMode="auto">
            <a:xfrm>
              <a:off x="4664" y="653"/>
              <a:ext cx="0" cy="288"/>
            </a:xfrm>
            <a:prstGeom prst="line">
              <a:avLst/>
            </a:prstGeom>
            <a:grpFill/>
            <a:ln w="28575">
              <a:solidFill>
                <a:schemeClr val="tx1"/>
              </a:solidFill>
              <a:round/>
              <a:headEnd/>
              <a:tailEnd/>
            </a:ln>
          </p:spPr>
          <p:txBody>
            <a:bodyPr/>
            <a:lstStyle/>
            <a:p>
              <a:endParaRPr lang="en-US" dirty="0"/>
            </a:p>
          </p:txBody>
        </p:sp>
      </p:grpSp>
      <p:grpSp>
        <p:nvGrpSpPr>
          <p:cNvPr id="31" name="Group 151"/>
          <p:cNvGrpSpPr>
            <a:grpSpLocks/>
          </p:cNvGrpSpPr>
          <p:nvPr/>
        </p:nvGrpSpPr>
        <p:grpSpPr bwMode="auto">
          <a:xfrm>
            <a:off x="3635896" y="5676168"/>
            <a:ext cx="1695162" cy="561144"/>
            <a:chOff x="4032" y="480"/>
            <a:chExt cx="768" cy="576"/>
          </a:xfrm>
          <a:gradFill flip="none" rotWithShape="1">
            <a:gsLst>
              <a:gs pos="0">
                <a:schemeClr val="bg1">
                  <a:lumMod val="95000"/>
                  <a:shade val="30000"/>
                  <a:satMod val="115000"/>
                </a:schemeClr>
              </a:gs>
              <a:gs pos="50000">
                <a:schemeClr val="bg1">
                  <a:lumMod val="95000"/>
                  <a:shade val="67500"/>
                  <a:satMod val="115000"/>
                </a:schemeClr>
              </a:gs>
              <a:gs pos="100000">
                <a:schemeClr val="bg1">
                  <a:lumMod val="95000"/>
                  <a:shade val="100000"/>
                  <a:satMod val="115000"/>
                </a:schemeClr>
              </a:gs>
            </a:gsLst>
            <a:lin ang="10800000" scaled="1"/>
            <a:tileRect/>
          </a:gradFill>
        </p:grpSpPr>
        <p:sp>
          <p:nvSpPr>
            <p:cNvPr id="32" name="Freeform 152"/>
            <p:cNvSpPr>
              <a:spLocks/>
            </p:cNvSpPr>
            <p:nvPr/>
          </p:nvSpPr>
          <p:spPr bwMode="auto">
            <a:xfrm>
              <a:off x="4032" y="480"/>
              <a:ext cx="768" cy="576"/>
            </a:xfrm>
            <a:custGeom>
              <a:avLst/>
              <a:gdLst>
                <a:gd name="T0" fmla="*/ 0 w 768"/>
                <a:gd name="T1" fmla="*/ 0 h 576"/>
                <a:gd name="T2" fmla="*/ 768 w 768"/>
                <a:gd name="T3" fmla="*/ 0 h 576"/>
                <a:gd name="T4" fmla="*/ 768 w 768"/>
                <a:gd name="T5" fmla="*/ 576 h 576"/>
                <a:gd name="T6" fmla="*/ 0 w 768"/>
                <a:gd name="T7" fmla="*/ 576 h 576"/>
                <a:gd name="T8" fmla="*/ 0 60000 65536"/>
                <a:gd name="T9" fmla="*/ 0 60000 65536"/>
                <a:gd name="T10" fmla="*/ 0 60000 65536"/>
                <a:gd name="T11" fmla="*/ 0 60000 65536"/>
                <a:gd name="T12" fmla="*/ 0 w 768"/>
                <a:gd name="T13" fmla="*/ 0 h 576"/>
                <a:gd name="T14" fmla="*/ 768 w 768"/>
                <a:gd name="T15" fmla="*/ 576 h 576"/>
              </a:gdLst>
              <a:ahLst/>
              <a:cxnLst>
                <a:cxn ang="T8">
                  <a:pos x="T0" y="T1"/>
                </a:cxn>
                <a:cxn ang="T9">
                  <a:pos x="T2" y="T3"/>
                </a:cxn>
                <a:cxn ang="T10">
                  <a:pos x="T4" y="T5"/>
                </a:cxn>
                <a:cxn ang="T11">
                  <a:pos x="T6" y="T7"/>
                </a:cxn>
              </a:cxnLst>
              <a:rect l="T12" t="T13" r="T14" b="T15"/>
              <a:pathLst>
                <a:path w="768" h="576">
                  <a:moveTo>
                    <a:pt x="0" y="0"/>
                  </a:moveTo>
                  <a:lnTo>
                    <a:pt x="768" y="0"/>
                  </a:lnTo>
                  <a:lnTo>
                    <a:pt x="768" y="576"/>
                  </a:lnTo>
                  <a:lnTo>
                    <a:pt x="0" y="576"/>
                  </a:lnTo>
                </a:path>
              </a:pathLst>
            </a:custGeom>
            <a:grpFill/>
            <a:ln w="28575">
              <a:solidFill>
                <a:schemeClr val="tx1"/>
              </a:solidFill>
              <a:round/>
              <a:headEnd/>
              <a:tailEnd/>
            </a:ln>
          </p:spPr>
          <p:txBody>
            <a:bodyPr/>
            <a:lstStyle/>
            <a:p>
              <a:endParaRPr lang="en-US" dirty="0">
                <a:solidFill>
                  <a:srgbClr val="333399"/>
                </a:solidFill>
              </a:endParaRPr>
            </a:p>
          </p:txBody>
        </p:sp>
        <p:sp>
          <p:nvSpPr>
            <p:cNvPr id="33" name="Line 153"/>
            <p:cNvSpPr>
              <a:spLocks noChangeShapeType="1"/>
            </p:cNvSpPr>
            <p:nvPr/>
          </p:nvSpPr>
          <p:spPr bwMode="auto">
            <a:xfrm>
              <a:off x="4664" y="653"/>
              <a:ext cx="0" cy="288"/>
            </a:xfrm>
            <a:prstGeom prst="line">
              <a:avLst/>
            </a:prstGeom>
            <a:grpFill/>
            <a:ln w="28575">
              <a:solidFill>
                <a:schemeClr val="tx1"/>
              </a:solidFill>
              <a:round/>
              <a:headEnd/>
              <a:tailEnd/>
            </a:ln>
          </p:spPr>
          <p:txBody>
            <a:bodyPr/>
            <a:lstStyle/>
            <a:p>
              <a:endParaRPr lang="en-US" dirty="0"/>
            </a:p>
          </p:txBody>
        </p:sp>
      </p:grpSp>
      <p:sp>
        <p:nvSpPr>
          <p:cNvPr id="4" name="灯片编号占位符 3"/>
          <p:cNvSpPr>
            <a:spLocks noGrp="1"/>
          </p:cNvSpPr>
          <p:nvPr>
            <p:ph type="sldNum" sz="quarter" idx="12"/>
          </p:nvPr>
        </p:nvSpPr>
        <p:spPr/>
        <p:txBody>
          <a:bodyPr/>
          <a:lstStyle/>
          <a:p>
            <a:fld id="{0C913308-F349-4B6D-A68A-DD1791B4A57B}" type="slidenum">
              <a:rPr lang="zh-CN" altLang="en-US" smtClean="0"/>
              <a:t>49</a:t>
            </a:fld>
            <a:endParaRPr lang="zh-CN" altLang="en-US"/>
          </a:p>
        </p:txBody>
      </p:sp>
    </p:spTree>
    <p:extLst>
      <p:ext uri="{BB962C8B-B14F-4D97-AF65-F5344CB8AC3E}">
        <p14:creationId xmlns:p14="http://schemas.microsoft.com/office/powerpoint/2010/main" val="30397252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 name="Rounded Rectangle 120"/>
          <p:cNvSpPr/>
          <p:nvPr/>
        </p:nvSpPr>
        <p:spPr>
          <a:xfrm>
            <a:off x="228600" y="5419354"/>
            <a:ext cx="8686800" cy="1033982"/>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1100" dirty="0"/>
          </a:p>
          <a:p>
            <a:pPr algn="ctr"/>
            <a:endParaRPr lang="en-US" sz="1200" dirty="0"/>
          </a:p>
          <a:p>
            <a:pPr algn="ctr"/>
            <a:endParaRPr lang="en-US" sz="1200" dirty="0"/>
          </a:p>
          <a:p>
            <a:pPr algn="ctr"/>
            <a:endParaRPr lang="en-US" sz="1200" dirty="0"/>
          </a:p>
          <a:p>
            <a:r>
              <a:rPr lang="en-US" sz="2400" b="1" dirty="0"/>
              <a:t>Servers</a:t>
            </a:r>
          </a:p>
        </p:txBody>
      </p:sp>
      <p:sp>
        <p:nvSpPr>
          <p:cNvPr id="138" name="Rounded Rectangle 534"/>
          <p:cNvSpPr/>
          <p:nvPr/>
        </p:nvSpPr>
        <p:spPr>
          <a:xfrm>
            <a:off x="228600" y="2445776"/>
            <a:ext cx="8686800" cy="2886706"/>
          </a:xfrm>
          <a:prstGeom prst="roundRect">
            <a:avLst>
              <a:gd name="adj" fmla="val 9902"/>
            </a:avLst>
          </a:prstGeom>
        </p:spPr>
        <p:style>
          <a:lnRef idx="1">
            <a:schemeClr val="dk1"/>
          </a:lnRef>
          <a:fillRef idx="2">
            <a:schemeClr val="dk1"/>
          </a:fillRef>
          <a:effectRef idx="1">
            <a:schemeClr val="dk1"/>
          </a:effectRef>
          <a:fontRef idx="minor">
            <a:schemeClr val="dk1"/>
          </a:fontRef>
        </p:style>
        <p:txBody>
          <a:bodyPr rtlCol="0" anchor="ctr"/>
          <a:lstStyle/>
          <a:p>
            <a:endParaRPr lang="en-US" b="1" dirty="0"/>
          </a:p>
          <a:p>
            <a:endParaRPr lang="en-US" b="1" dirty="0"/>
          </a:p>
          <a:p>
            <a:endParaRPr lang="en-US" b="1" dirty="0"/>
          </a:p>
          <a:p>
            <a:endParaRPr lang="en-US" b="1" dirty="0"/>
          </a:p>
          <a:p>
            <a:endParaRPr lang="en-US" b="1" dirty="0"/>
          </a:p>
          <a:p>
            <a:endParaRPr lang="en-US" b="1" dirty="0"/>
          </a:p>
          <a:p>
            <a:r>
              <a:rPr lang="en-US" sz="2400" b="1" dirty="0"/>
              <a:t>Fabric</a:t>
            </a:r>
          </a:p>
          <a:p>
            <a:endParaRPr lang="en-US" sz="1200" dirty="0"/>
          </a:p>
          <a:p>
            <a:endParaRPr lang="en-US" sz="1200" dirty="0"/>
          </a:p>
          <a:p>
            <a:endParaRPr lang="en-US" sz="1200" dirty="0"/>
          </a:p>
          <a:p>
            <a:endParaRPr lang="en-US" sz="1200" dirty="0"/>
          </a:p>
          <a:p>
            <a:endParaRPr lang="en-US" sz="1200" dirty="0"/>
          </a:p>
          <a:p>
            <a:endParaRPr lang="en-US" sz="1200" dirty="0"/>
          </a:p>
          <a:p>
            <a:endParaRPr lang="en-US" sz="1200" dirty="0"/>
          </a:p>
          <a:p>
            <a:endParaRPr lang="en-US" sz="1200" dirty="0"/>
          </a:p>
          <a:p>
            <a:endParaRPr lang="en-US" sz="1200" dirty="0"/>
          </a:p>
          <a:p>
            <a:endParaRPr lang="en-US" sz="1200" dirty="0"/>
          </a:p>
          <a:p>
            <a:endParaRPr lang="en-US" sz="1200" dirty="0"/>
          </a:p>
          <a:p>
            <a:endParaRPr lang="en-US" sz="1200" dirty="0"/>
          </a:p>
          <a:p>
            <a:endParaRPr lang="en-US" sz="1200" dirty="0"/>
          </a:p>
        </p:txBody>
      </p:sp>
      <p:sp>
        <p:nvSpPr>
          <p:cNvPr id="147" name="Cloud 3"/>
          <p:cNvSpPr/>
          <p:nvPr/>
        </p:nvSpPr>
        <p:spPr>
          <a:xfrm>
            <a:off x="1524000" y="1124744"/>
            <a:ext cx="6096000" cy="1053255"/>
          </a:xfrm>
          <a:prstGeom prst="cloud">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2000" b="1" dirty="0"/>
              <a:t>      </a:t>
            </a:r>
            <a:r>
              <a:rPr lang="en-US" sz="2400" b="1" dirty="0"/>
              <a:t>INTERNET</a:t>
            </a:r>
          </a:p>
        </p:txBody>
      </p:sp>
      <p:grpSp>
        <p:nvGrpSpPr>
          <p:cNvPr id="15" name="Group 6"/>
          <p:cNvGrpSpPr/>
          <p:nvPr/>
        </p:nvGrpSpPr>
        <p:grpSpPr>
          <a:xfrm>
            <a:off x="367583" y="1749887"/>
            <a:ext cx="8359205" cy="4343409"/>
            <a:chOff x="367583" y="1801491"/>
            <a:chExt cx="8359205" cy="4343409"/>
          </a:xfrm>
        </p:grpSpPr>
        <p:grpSp>
          <p:nvGrpSpPr>
            <p:cNvPr id="16" name="Group 182"/>
            <p:cNvGrpSpPr/>
            <p:nvPr/>
          </p:nvGrpSpPr>
          <p:grpSpPr>
            <a:xfrm>
              <a:off x="367583" y="2116456"/>
              <a:ext cx="8359205" cy="4028444"/>
              <a:chOff x="367583" y="2116456"/>
              <a:chExt cx="8359205" cy="4028444"/>
            </a:xfrm>
          </p:grpSpPr>
          <p:cxnSp>
            <p:nvCxnSpPr>
              <p:cNvPr id="30" name="Straight Connector 17"/>
              <p:cNvCxnSpPr/>
              <p:nvPr/>
            </p:nvCxnSpPr>
            <p:spPr>
              <a:xfrm flipH="1" flipV="1">
                <a:off x="3659648" y="2157420"/>
                <a:ext cx="235020" cy="622470"/>
              </a:xfrm>
              <a:prstGeom prst="line">
                <a:avLst/>
              </a:prstGeom>
              <a:ln w="635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18"/>
              <p:cNvCxnSpPr/>
              <p:nvPr/>
            </p:nvCxnSpPr>
            <p:spPr>
              <a:xfrm flipH="1" flipV="1">
                <a:off x="3741581" y="2171074"/>
                <a:ext cx="1338421" cy="690660"/>
              </a:xfrm>
              <a:prstGeom prst="line">
                <a:avLst/>
              </a:prstGeom>
              <a:ln w="635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247"/>
              <p:cNvCxnSpPr>
                <a:stCxn id="76" idx="0"/>
              </p:cNvCxnSpPr>
              <p:nvPr/>
            </p:nvCxnSpPr>
            <p:spPr>
              <a:xfrm flipH="1" flipV="1">
                <a:off x="2438400" y="3048000"/>
                <a:ext cx="584024" cy="923668"/>
              </a:xfrm>
              <a:prstGeom prst="line">
                <a:avLst/>
              </a:prstGeom>
              <a:ln w="254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248"/>
              <p:cNvCxnSpPr>
                <a:stCxn id="77" idx="1"/>
              </p:cNvCxnSpPr>
              <p:nvPr/>
            </p:nvCxnSpPr>
            <p:spPr>
              <a:xfrm flipV="1">
                <a:off x="4030808" y="3076222"/>
                <a:ext cx="2192192" cy="906605"/>
              </a:xfrm>
              <a:prstGeom prst="line">
                <a:avLst/>
              </a:prstGeom>
              <a:ln w="254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249"/>
              <p:cNvCxnSpPr>
                <a:stCxn id="76" idx="7"/>
              </p:cNvCxnSpPr>
              <p:nvPr/>
            </p:nvCxnSpPr>
            <p:spPr>
              <a:xfrm flipV="1">
                <a:off x="3049365" y="3022600"/>
                <a:ext cx="650568" cy="960227"/>
              </a:xfrm>
              <a:prstGeom prst="line">
                <a:avLst/>
              </a:prstGeom>
              <a:ln w="254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250"/>
              <p:cNvCxnSpPr>
                <a:stCxn id="77" idx="0"/>
              </p:cNvCxnSpPr>
              <p:nvPr/>
            </p:nvCxnSpPr>
            <p:spPr>
              <a:xfrm flipV="1">
                <a:off x="4057749" y="3062111"/>
                <a:ext cx="824695" cy="909557"/>
              </a:xfrm>
              <a:prstGeom prst="line">
                <a:avLst/>
              </a:prstGeom>
              <a:ln w="254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251"/>
              <p:cNvCxnSpPr>
                <a:stCxn id="80" idx="0"/>
              </p:cNvCxnSpPr>
              <p:nvPr/>
            </p:nvCxnSpPr>
            <p:spPr>
              <a:xfrm flipH="1" flipV="1">
                <a:off x="2497667" y="3014133"/>
                <a:ext cx="2591682" cy="957535"/>
              </a:xfrm>
              <a:prstGeom prst="line">
                <a:avLst/>
              </a:prstGeom>
              <a:ln w="254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252"/>
              <p:cNvCxnSpPr>
                <a:stCxn id="81" idx="1"/>
              </p:cNvCxnSpPr>
              <p:nvPr/>
            </p:nvCxnSpPr>
            <p:spPr>
              <a:xfrm flipH="1" flipV="1">
                <a:off x="5029200" y="3048000"/>
                <a:ext cx="1064805" cy="934827"/>
              </a:xfrm>
              <a:prstGeom prst="line">
                <a:avLst/>
              </a:prstGeom>
              <a:ln w="254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253"/>
              <p:cNvCxnSpPr>
                <a:stCxn id="80" idx="7"/>
              </p:cNvCxnSpPr>
              <p:nvPr/>
            </p:nvCxnSpPr>
            <p:spPr>
              <a:xfrm flipH="1" flipV="1">
                <a:off x="3793067" y="2988733"/>
                <a:ext cx="1323223" cy="994094"/>
              </a:xfrm>
              <a:prstGeom prst="line">
                <a:avLst/>
              </a:prstGeom>
              <a:ln w="254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254"/>
              <p:cNvCxnSpPr>
                <a:stCxn id="81" idx="0"/>
              </p:cNvCxnSpPr>
              <p:nvPr/>
            </p:nvCxnSpPr>
            <p:spPr>
              <a:xfrm flipV="1">
                <a:off x="6120946" y="2963333"/>
                <a:ext cx="313721" cy="1008335"/>
              </a:xfrm>
              <a:prstGeom prst="line">
                <a:avLst/>
              </a:prstGeom>
              <a:ln w="254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286"/>
              <p:cNvCxnSpPr>
                <a:stCxn id="78" idx="0"/>
                <a:endCxn id="76" idx="4"/>
              </p:cNvCxnSpPr>
              <p:nvPr/>
            </p:nvCxnSpPr>
            <p:spPr>
              <a:xfrm flipV="1">
                <a:off x="3022424" y="4047868"/>
                <a:ext cx="0" cy="837172"/>
              </a:xfrm>
              <a:prstGeom prst="line">
                <a:avLst/>
              </a:prstGeom>
              <a:ln w="254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287"/>
              <p:cNvCxnSpPr>
                <a:stCxn id="79" idx="0"/>
                <a:endCxn id="77" idx="4"/>
              </p:cNvCxnSpPr>
              <p:nvPr/>
            </p:nvCxnSpPr>
            <p:spPr>
              <a:xfrm flipV="1">
                <a:off x="4057749" y="4047868"/>
                <a:ext cx="0" cy="838200"/>
              </a:xfrm>
              <a:prstGeom prst="line">
                <a:avLst/>
              </a:prstGeom>
              <a:ln w="254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301"/>
              <p:cNvCxnSpPr>
                <a:stCxn id="82" idx="0"/>
                <a:endCxn id="80" idx="4"/>
              </p:cNvCxnSpPr>
              <p:nvPr/>
            </p:nvCxnSpPr>
            <p:spPr>
              <a:xfrm flipV="1">
                <a:off x="5089349" y="4047868"/>
                <a:ext cx="0" cy="838641"/>
              </a:xfrm>
              <a:prstGeom prst="line">
                <a:avLst/>
              </a:prstGeom>
              <a:ln w="254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302"/>
              <p:cNvCxnSpPr>
                <a:stCxn id="83" idx="0"/>
                <a:endCxn id="81" idx="4"/>
              </p:cNvCxnSpPr>
              <p:nvPr/>
            </p:nvCxnSpPr>
            <p:spPr>
              <a:xfrm flipV="1">
                <a:off x="6120946" y="4047868"/>
                <a:ext cx="0" cy="837686"/>
              </a:xfrm>
              <a:prstGeom prst="line">
                <a:avLst/>
              </a:prstGeom>
              <a:ln w="254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303"/>
              <p:cNvCxnSpPr>
                <a:stCxn id="86" idx="0"/>
                <a:endCxn id="84" idx="4"/>
              </p:cNvCxnSpPr>
              <p:nvPr/>
            </p:nvCxnSpPr>
            <p:spPr>
              <a:xfrm flipV="1">
                <a:off x="7154245" y="4047868"/>
                <a:ext cx="0" cy="838200"/>
              </a:xfrm>
              <a:prstGeom prst="line">
                <a:avLst/>
              </a:prstGeom>
              <a:ln w="254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304"/>
              <p:cNvCxnSpPr>
                <a:stCxn id="87" idx="0"/>
                <a:endCxn id="85" idx="4"/>
              </p:cNvCxnSpPr>
              <p:nvPr/>
            </p:nvCxnSpPr>
            <p:spPr>
              <a:xfrm flipV="1">
                <a:off x="8199534" y="4047868"/>
                <a:ext cx="722" cy="837172"/>
              </a:xfrm>
              <a:prstGeom prst="line">
                <a:avLst/>
              </a:prstGeom>
              <a:ln w="254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320"/>
              <p:cNvCxnSpPr>
                <a:stCxn id="78" idx="7"/>
              </p:cNvCxnSpPr>
              <p:nvPr/>
            </p:nvCxnSpPr>
            <p:spPr>
              <a:xfrm flipV="1">
                <a:off x="3049365" y="4046841"/>
                <a:ext cx="981443" cy="849358"/>
              </a:xfrm>
              <a:prstGeom prst="line">
                <a:avLst/>
              </a:prstGeom>
              <a:ln w="254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321"/>
              <p:cNvCxnSpPr>
                <a:stCxn id="79" idx="1"/>
                <a:endCxn id="76" idx="5"/>
              </p:cNvCxnSpPr>
              <p:nvPr/>
            </p:nvCxnSpPr>
            <p:spPr>
              <a:xfrm flipH="1" flipV="1">
                <a:off x="3049365" y="4036709"/>
                <a:ext cx="981443" cy="860518"/>
              </a:xfrm>
              <a:prstGeom prst="line">
                <a:avLst/>
              </a:prstGeom>
              <a:ln w="254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322"/>
              <p:cNvCxnSpPr>
                <a:stCxn id="80" idx="5"/>
                <a:endCxn id="83" idx="1"/>
              </p:cNvCxnSpPr>
              <p:nvPr/>
            </p:nvCxnSpPr>
            <p:spPr>
              <a:xfrm>
                <a:off x="5116290" y="4036709"/>
                <a:ext cx="977715" cy="860004"/>
              </a:xfrm>
              <a:prstGeom prst="line">
                <a:avLst/>
              </a:prstGeom>
              <a:ln w="254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323"/>
              <p:cNvCxnSpPr>
                <a:stCxn id="82" idx="7"/>
                <a:endCxn id="81" idx="3"/>
              </p:cNvCxnSpPr>
              <p:nvPr/>
            </p:nvCxnSpPr>
            <p:spPr>
              <a:xfrm flipV="1">
                <a:off x="5116290" y="4036709"/>
                <a:ext cx="977715" cy="860959"/>
              </a:xfrm>
              <a:prstGeom prst="line">
                <a:avLst/>
              </a:prstGeom>
              <a:ln w="254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324"/>
              <p:cNvCxnSpPr>
                <a:stCxn id="84" idx="5"/>
                <a:endCxn id="87" idx="1"/>
              </p:cNvCxnSpPr>
              <p:nvPr/>
            </p:nvCxnSpPr>
            <p:spPr>
              <a:xfrm>
                <a:off x="7181186" y="4036709"/>
                <a:ext cx="991407" cy="859490"/>
              </a:xfrm>
              <a:prstGeom prst="line">
                <a:avLst/>
              </a:prstGeom>
              <a:ln w="254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Straight Connector 325"/>
              <p:cNvCxnSpPr>
                <a:stCxn id="86" idx="7"/>
                <a:endCxn id="85" idx="3"/>
              </p:cNvCxnSpPr>
              <p:nvPr/>
            </p:nvCxnSpPr>
            <p:spPr>
              <a:xfrm flipV="1">
                <a:off x="7181186" y="4036709"/>
                <a:ext cx="992129" cy="860518"/>
              </a:xfrm>
              <a:prstGeom prst="line">
                <a:avLst/>
              </a:prstGeom>
              <a:ln w="254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299"/>
              <p:cNvCxnSpPr>
                <a:stCxn id="73" idx="3"/>
                <a:endCxn id="88" idx="0"/>
              </p:cNvCxnSpPr>
              <p:nvPr/>
            </p:nvCxnSpPr>
            <p:spPr>
              <a:xfrm flipH="1">
                <a:off x="555826" y="4951109"/>
                <a:ext cx="331633" cy="793017"/>
              </a:xfrm>
              <a:prstGeom prst="line">
                <a:avLst/>
              </a:prstGeom>
              <a:ln w="254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305"/>
              <p:cNvCxnSpPr>
                <a:stCxn id="73" idx="5"/>
              </p:cNvCxnSpPr>
              <p:nvPr/>
            </p:nvCxnSpPr>
            <p:spPr>
              <a:xfrm>
                <a:off x="941341" y="4951109"/>
                <a:ext cx="151911" cy="793017"/>
              </a:xfrm>
              <a:prstGeom prst="line">
                <a:avLst/>
              </a:prstGeom>
              <a:ln w="254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Connector 361"/>
              <p:cNvCxnSpPr>
                <a:stCxn id="75" idx="3"/>
                <a:endCxn id="90" idx="0"/>
              </p:cNvCxnSpPr>
              <p:nvPr/>
            </p:nvCxnSpPr>
            <p:spPr>
              <a:xfrm flipH="1">
                <a:off x="1620540" y="4950081"/>
                <a:ext cx="302244" cy="794045"/>
              </a:xfrm>
              <a:prstGeom prst="line">
                <a:avLst/>
              </a:prstGeom>
              <a:ln w="254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364"/>
              <p:cNvCxnSpPr>
                <a:stCxn id="75" idx="5"/>
              </p:cNvCxnSpPr>
              <p:nvPr/>
            </p:nvCxnSpPr>
            <p:spPr>
              <a:xfrm>
                <a:off x="1976666" y="4950081"/>
                <a:ext cx="165229" cy="794045"/>
              </a:xfrm>
              <a:prstGeom prst="line">
                <a:avLst/>
              </a:prstGeom>
              <a:ln w="254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365"/>
              <p:cNvCxnSpPr>
                <a:stCxn id="78" idx="3"/>
                <a:endCxn id="92" idx="0"/>
              </p:cNvCxnSpPr>
              <p:nvPr/>
            </p:nvCxnSpPr>
            <p:spPr>
              <a:xfrm flipH="1">
                <a:off x="2679306" y="4950081"/>
                <a:ext cx="316177" cy="794045"/>
              </a:xfrm>
              <a:prstGeom prst="line">
                <a:avLst/>
              </a:prstGeom>
              <a:ln w="254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366"/>
              <p:cNvCxnSpPr>
                <a:stCxn id="78" idx="5"/>
                <a:endCxn id="93" idx="0"/>
              </p:cNvCxnSpPr>
              <p:nvPr/>
            </p:nvCxnSpPr>
            <p:spPr>
              <a:xfrm>
                <a:off x="3049365" y="4950081"/>
                <a:ext cx="172130" cy="794045"/>
              </a:xfrm>
              <a:prstGeom prst="line">
                <a:avLst/>
              </a:prstGeom>
              <a:ln w="254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367"/>
              <p:cNvCxnSpPr>
                <a:stCxn id="79" idx="3"/>
                <a:endCxn id="94" idx="0"/>
              </p:cNvCxnSpPr>
              <p:nvPr/>
            </p:nvCxnSpPr>
            <p:spPr>
              <a:xfrm flipH="1">
                <a:off x="3744020" y="4951109"/>
                <a:ext cx="286788" cy="793017"/>
              </a:xfrm>
              <a:prstGeom prst="line">
                <a:avLst/>
              </a:prstGeom>
              <a:ln w="254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368"/>
              <p:cNvCxnSpPr>
                <a:stCxn id="79" idx="5"/>
                <a:endCxn id="95" idx="0"/>
              </p:cNvCxnSpPr>
              <p:nvPr/>
            </p:nvCxnSpPr>
            <p:spPr>
              <a:xfrm>
                <a:off x="4084690" y="4951109"/>
                <a:ext cx="186584" cy="793017"/>
              </a:xfrm>
              <a:prstGeom prst="line">
                <a:avLst/>
              </a:prstGeom>
              <a:ln w="254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369"/>
              <p:cNvCxnSpPr>
                <a:stCxn id="82" idx="3"/>
                <a:endCxn id="96" idx="0"/>
              </p:cNvCxnSpPr>
              <p:nvPr/>
            </p:nvCxnSpPr>
            <p:spPr>
              <a:xfrm flipH="1">
                <a:off x="4814045" y="4951550"/>
                <a:ext cx="248363" cy="792576"/>
              </a:xfrm>
              <a:prstGeom prst="line">
                <a:avLst/>
              </a:prstGeom>
              <a:ln w="254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370"/>
              <p:cNvCxnSpPr>
                <a:stCxn id="82" idx="5"/>
                <a:endCxn id="97" idx="0"/>
              </p:cNvCxnSpPr>
              <p:nvPr/>
            </p:nvCxnSpPr>
            <p:spPr>
              <a:xfrm>
                <a:off x="5116290" y="4951550"/>
                <a:ext cx="239944" cy="792576"/>
              </a:xfrm>
              <a:prstGeom prst="line">
                <a:avLst/>
              </a:prstGeom>
              <a:ln w="254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387"/>
              <p:cNvCxnSpPr>
                <a:stCxn id="83" idx="3"/>
                <a:endCxn id="98" idx="0"/>
              </p:cNvCxnSpPr>
              <p:nvPr/>
            </p:nvCxnSpPr>
            <p:spPr>
              <a:xfrm flipH="1">
                <a:off x="5878759" y="4950595"/>
                <a:ext cx="215246" cy="793531"/>
              </a:xfrm>
              <a:prstGeom prst="line">
                <a:avLst/>
              </a:prstGeom>
              <a:ln w="254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388"/>
              <p:cNvCxnSpPr>
                <a:stCxn id="83" idx="5"/>
                <a:endCxn id="99" idx="0"/>
              </p:cNvCxnSpPr>
              <p:nvPr/>
            </p:nvCxnSpPr>
            <p:spPr>
              <a:xfrm>
                <a:off x="6147887" y="4950595"/>
                <a:ext cx="258126" cy="793531"/>
              </a:xfrm>
              <a:prstGeom prst="line">
                <a:avLst/>
              </a:prstGeom>
              <a:ln w="254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Straight Connector 389"/>
              <p:cNvCxnSpPr>
                <a:stCxn id="86" idx="3"/>
                <a:endCxn id="100" idx="0"/>
              </p:cNvCxnSpPr>
              <p:nvPr/>
            </p:nvCxnSpPr>
            <p:spPr>
              <a:xfrm flipH="1">
                <a:off x="6946578" y="4951109"/>
                <a:ext cx="180726" cy="793017"/>
              </a:xfrm>
              <a:prstGeom prst="line">
                <a:avLst/>
              </a:prstGeom>
              <a:ln w="254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Connector 390"/>
              <p:cNvCxnSpPr>
                <a:stCxn id="86" idx="5"/>
                <a:endCxn id="101" idx="0"/>
              </p:cNvCxnSpPr>
              <p:nvPr/>
            </p:nvCxnSpPr>
            <p:spPr>
              <a:xfrm>
                <a:off x="7181186" y="4951109"/>
                <a:ext cx="307581" cy="793017"/>
              </a:xfrm>
              <a:prstGeom prst="line">
                <a:avLst/>
              </a:prstGeom>
              <a:ln w="254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Straight Connector 391"/>
              <p:cNvCxnSpPr>
                <a:stCxn id="87" idx="3"/>
                <a:endCxn id="102" idx="0"/>
              </p:cNvCxnSpPr>
              <p:nvPr/>
            </p:nvCxnSpPr>
            <p:spPr>
              <a:xfrm flipH="1">
                <a:off x="8011292" y="4950081"/>
                <a:ext cx="161301" cy="794045"/>
              </a:xfrm>
              <a:prstGeom prst="line">
                <a:avLst/>
              </a:prstGeom>
              <a:ln w="254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392"/>
              <p:cNvCxnSpPr>
                <a:stCxn id="87" idx="5"/>
                <a:endCxn id="103" idx="0"/>
              </p:cNvCxnSpPr>
              <p:nvPr/>
            </p:nvCxnSpPr>
            <p:spPr>
              <a:xfrm>
                <a:off x="8226475" y="4950081"/>
                <a:ext cx="312071" cy="794045"/>
              </a:xfrm>
              <a:prstGeom prst="line">
                <a:avLst/>
              </a:prstGeom>
              <a:ln w="254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455"/>
              <p:cNvCxnSpPr>
                <a:stCxn id="73" idx="0"/>
                <a:endCxn id="72" idx="4"/>
              </p:cNvCxnSpPr>
              <p:nvPr/>
            </p:nvCxnSpPr>
            <p:spPr>
              <a:xfrm flipV="1">
                <a:off x="914400" y="4046840"/>
                <a:ext cx="0" cy="839228"/>
              </a:xfrm>
              <a:prstGeom prst="line">
                <a:avLst/>
              </a:prstGeom>
              <a:ln w="254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Connector 456"/>
              <p:cNvCxnSpPr>
                <a:stCxn id="75" idx="0"/>
                <a:endCxn id="74" idx="4"/>
              </p:cNvCxnSpPr>
              <p:nvPr/>
            </p:nvCxnSpPr>
            <p:spPr>
              <a:xfrm flipV="1">
                <a:off x="1949725" y="4046840"/>
                <a:ext cx="0" cy="838200"/>
              </a:xfrm>
              <a:prstGeom prst="line">
                <a:avLst/>
              </a:prstGeom>
              <a:ln w="254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Straight Connector 457"/>
              <p:cNvCxnSpPr>
                <a:stCxn id="73" idx="7"/>
                <a:endCxn id="74" idx="3"/>
              </p:cNvCxnSpPr>
              <p:nvPr/>
            </p:nvCxnSpPr>
            <p:spPr>
              <a:xfrm flipV="1">
                <a:off x="941341" y="4035681"/>
                <a:ext cx="981443" cy="861546"/>
              </a:xfrm>
              <a:prstGeom prst="line">
                <a:avLst/>
              </a:prstGeom>
              <a:ln w="254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458"/>
              <p:cNvCxnSpPr>
                <a:stCxn id="75" idx="1"/>
                <a:endCxn id="72" idx="5"/>
              </p:cNvCxnSpPr>
              <p:nvPr/>
            </p:nvCxnSpPr>
            <p:spPr>
              <a:xfrm flipH="1" flipV="1">
                <a:off x="941341" y="4035681"/>
                <a:ext cx="981443" cy="860518"/>
              </a:xfrm>
              <a:prstGeom prst="line">
                <a:avLst/>
              </a:prstGeom>
              <a:ln w="25400" cmpd="sng">
                <a:solidFill>
                  <a:schemeClr val="tx1"/>
                </a:solidFill>
              </a:ln>
            </p:spPr>
            <p:style>
              <a:lnRef idx="1">
                <a:schemeClr val="accent1"/>
              </a:lnRef>
              <a:fillRef idx="0">
                <a:schemeClr val="accent1"/>
              </a:fillRef>
              <a:effectRef idx="0">
                <a:schemeClr val="accent1"/>
              </a:effectRef>
              <a:fontRef idx="minor">
                <a:schemeClr val="tx1"/>
              </a:fontRef>
            </p:style>
          </p:cxnSp>
          <p:sp>
            <p:nvSpPr>
              <p:cNvPr id="72" name="Oval 412"/>
              <p:cNvSpPr/>
              <p:nvPr/>
            </p:nvSpPr>
            <p:spPr>
              <a:xfrm>
                <a:off x="876300" y="3970640"/>
                <a:ext cx="76200" cy="762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463"/>
              <p:cNvSpPr/>
              <p:nvPr/>
            </p:nvSpPr>
            <p:spPr>
              <a:xfrm>
                <a:off x="876300" y="4886068"/>
                <a:ext cx="76200" cy="762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464"/>
              <p:cNvSpPr/>
              <p:nvPr/>
            </p:nvSpPr>
            <p:spPr>
              <a:xfrm>
                <a:off x="1911625" y="3970640"/>
                <a:ext cx="76200" cy="762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465"/>
              <p:cNvSpPr/>
              <p:nvPr/>
            </p:nvSpPr>
            <p:spPr>
              <a:xfrm>
                <a:off x="1911625" y="4885040"/>
                <a:ext cx="76200" cy="762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482"/>
              <p:cNvSpPr/>
              <p:nvPr/>
            </p:nvSpPr>
            <p:spPr>
              <a:xfrm>
                <a:off x="2984324" y="3971668"/>
                <a:ext cx="76200" cy="762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483"/>
              <p:cNvSpPr/>
              <p:nvPr/>
            </p:nvSpPr>
            <p:spPr>
              <a:xfrm>
                <a:off x="4019649" y="3971668"/>
                <a:ext cx="76200" cy="762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484"/>
              <p:cNvSpPr/>
              <p:nvPr/>
            </p:nvSpPr>
            <p:spPr>
              <a:xfrm>
                <a:off x="2984324" y="4885040"/>
                <a:ext cx="76200" cy="762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485"/>
              <p:cNvSpPr/>
              <p:nvPr/>
            </p:nvSpPr>
            <p:spPr>
              <a:xfrm>
                <a:off x="4019649" y="4886068"/>
                <a:ext cx="76200" cy="762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501"/>
              <p:cNvSpPr/>
              <p:nvPr/>
            </p:nvSpPr>
            <p:spPr>
              <a:xfrm>
                <a:off x="5051249" y="3971668"/>
                <a:ext cx="76200" cy="762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502"/>
              <p:cNvSpPr/>
              <p:nvPr/>
            </p:nvSpPr>
            <p:spPr>
              <a:xfrm>
                <a:off x="6082846" y="3971668"/>
                <a:ext cx="76200" cy="762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Oval 503"/>
              <p:cNvSpPr/>
              <p:nvPr/>
            </p:nvSpPr>
            <p:spPr>
              <a:xfrm>
                <a:off x="5051249" y="4886509"/>
                <a:ext cx="76200" cy="762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504"/>
              <p:cNvSpPr/>
              <p:nvPr/>
            </p:nvSpPr>
            <p:spPr>
              <a:xfrm>
                <a:off x="6082846" y="4885554"/>
                <a:ext cx="76200" cy="762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526"/>
              <p:cNvSpPr/>
              <p:nvPr/>
            </p:nvSpPr>
            <p:spPr>
              <a:xfrm>
                <a:off x="7116145" y="3971668"/>
                <a:ext cx="76200" cy="762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5" name="Oval 527"/>
              <p:cNvSpPr/>
              <p:nvPr/>
            </p:nvSpPr>
            <p:spPr>
              <a:xfrm>
                <a:off x="8162156" y="3971668"/>
                <a:ext cx="76200" cy="762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Oval 528"/>
              <p:cNvSpPr/>
              <p:nvPr/>
            </p:nvSpPr>
            <p:spPr>
              <a:xfrm>
                <a:off x="7116145" y="4886068"/>
                <a:ext cx="76200" cy="762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7" name="Oval 529"/>
              <p:cNvSpPr/>
              <p:nvPr/>
            </p:nvSpPr>
            <p:spPr>
              <a:xfrm>
                <a:off x="8161434" y="4885040"/>
                <a:ext cx="76200" cy="762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8" name="Picture 341" descr="server-gray.png"/>
              <p:cNvPicPr>
                <a:picLocks noChangeAspect="1"/>
              </p:cNvPicPr>
              <p:nvPr/>
            </p:nvPicPr>
            <p:blipFill>
              <a:blip r:embed="rId3" cstate="print"/>
              <a:stretch>
                <a:fillRect/>
              </a:stretch>
            </p:blipFill>
            <p:spPr>
              <a:xfrm>
                <a:off x="367583" y="5744126"/>
                <a:ext cx="376485" cy="400774"/>
              </a:xfrm>
              <a:prstGeom prst="rect">
                <a:avLst/>
              </a:prstGeom>
            </p:spPr>
          </p:pic>
          <p:pic>
            <p:nvPicPr>
              <p:cNvPr id="89" name="Picture 342" descr="server-gray.png"/>
              <p:cNvPicPr>
                <a:picLocks noChangeAspect="1"/>
              </p:cNvPicPr>
              <p:nvPr/>
            </p:nvPicPr>
            <p:blipFill>
              <a:blip r:embed="rId3" cstate="print"/>
              <a:stretch>
                <a:fillRect/>
              </a:stretch>
            </p:blipFill>
            <p:spPr>
              <a:xfrm>
                <a:off x="909772" y="5744126"/>
                <a:ext cx="376485" cy="400774"/>
              </a:xfrm>
              <a:prstGeom prst="rect">
                <a:avLst/>
              </a:prstGeom>
            </p:spPr>
          </p:pic>
          <p:pic>
            <p:nvPicPr>
              <p:cNvPr id="90" name="Picture 343" descr="server-gray.png"/>
              <p:cNvPicPr>
                <a:picLocks noChangeAspect="1"/>
              </p:cNvPicPr>
              <p:nvPr/>
            </p:nvPicPr>
            <p:blipFill>
              <a:blip r:embed="rId3" cstate="print"/>
              <a:stretch>
                <a:fillRect/>
              </a:stretch>
            </p:blipFill>
            <p:spPr>
              <a:xfrm>
                <a:off x="1432297" y="5744126"/>
                <a:ext cx="376485" cy="400774"/>
              </a:xfrm>
              <a:prstGeom prst="rect">
                <a:avLst/>
              </a:prstGeom>
            </p:spPr>
          </p:pic>
          <p:pic>
            <p:nvPicPr>
              <p:cNvPr id="91" name="Picture 344" descr="server-gray.png"/>
              <p:cNvPicPr>
                <a:picLocks noChangeAspect="1"/>
              </p:cNvPicPr>
              <p:nvPr/>
            </p:nvPicPr>
            <p:blipFill>
              <a:blip r:embed="rId3" cstate="print"/>
              <a:stretch>
                <a:fillRect/>
              </a:stretch>
            </p:blipFill>
            <p:spPr>
              <a:xfrm>
                <a:off x="1959551" y="5744126"/>
                <a:ext cx="376485" cy="400774"/>
              </a:xfrm>
              <a:prstGeom prst="rect">
                <a:avLst/>
              </a:prstGeom>
            </p:spPr>
          </p:pic>
          <p:pic>
            <p:nvPicPr>
              <p:cNvPr id="92" name="Picture 345" descr="server-gray.png"/>
              <p:cNvPicPr>
                <a:picLocks noChangeAspect="1"/>
              </p:cNvPicPr>
              <p:nvPr/>
            </p:nvPicPr>
            <p:blipFill>
              <a:blip r:embed="rId3" cstate="print"/>
              <a:stretch>
                <a:fillRect/>
              </a:stretch>
            </p:blipFill>
            <p:spPr>
              <a:xfrm>
                <a:off x="2491063" y="5744126"/>
                <a:ext cx="376485" cy="400774"/>
              </a:xfrm>
              <a:prstGeom prst="rect">
                <a:avLst/>
              </a:prstGeom>
            </p:spPr>
          </p:pic>
          <p:pic>
            <p:nvPicPr>
              <p:cNvPr id="93" name="Picture 346" descr="server-gray.png"/>
              <p:cNvPicPr>
                <a:picLocks noChangeAspect="1"/>
              </p:cNvPicPr>
              <p:nvPr/>
            </p:nvPicPr>
            <p:blipFill>
              <a:blip r:embed="rId3" cstate="print"/>
              <a:stretch>
                <a:fillRect/>
              </a:stretch>
            </p:blipFill>
            <p:spPr>
              <a:xfrm>
                <a:off x="3033252" y="5744126"/>
                <a:ext cx="376485" cy="400774"/>
              </a:xfrm>
              <a:prstGeom prst="rect">
                <a:avLst/>
              </a:prstGeom>
            </p:spPr>
          </p:pic>
          <p:pic>
            <p:nvPicPr>
              <p:cNvPr id="94" name="Picture 347" descr="server-gray.png"/>
              <p:cNvPicPr>
                <a:picLocks noChangeAspect="1"/>
              </p:cNvPicPr>
              <p:nvPr/>
            </p:nvPicPr>
            <p:blipFill>
              <a:blip r:embed="rId3" cstate="print"/>
              <a:stretch>
                <a:fillRect/>
              </a:stretch>
            </p:blipFill>
            <p:spPr>
              <a:xfrm>
                <a:off x="3555777" y="5744126"/>
                <a:ext cx="376485" cy="400774"/>
              </a:xfrm>
              <a:prstGeom prst="rect">
                <a:avLst/>
              </a:prstGeom>
            </p:spPr>
          </p:pic>
          <p:pic>
            <p:nvPicPr>
              <p:cNvPr id="95" name="Picture 348" descr="server-gray.png"/>
              <p:cNvPicPr>
                <a:picLocks noChangeAspect="1"/>
              </p:cNvPicPr>
              <p:nvPr/>
            </p:nvPicPr>
            <p:blipFill>
              <a:blip r:embed="rId3" cstate="print"/>
              <a:stretch>
                <a:fillRect/>
              </a:stretch>
            </p:blipFill>
            <p:spPr>
              <a:xfrm>
                <a:off x="4083031" y="5744126"/>
                <a:ext cx="376485" cy="400774"/>
              </a:xfrm>
              <a:prstGeom prst="rect">
                <a:avLst/>
              </a:prstGeom>
            </p:spPr>
          </p:pic>
          <p:pic>
            <p:nvPicPr>
              <p:cNvPr id="96" name="Picture 349" descr="server-gray.png"/>
              <p:cNvPicPr>
                <a:picLocks noChangeAspect="1"/>
              </p:cNvPicPr>
              <p:nvPr/>
            </p:nvPicPr>
            <p:blipFill>
              <a:blip r:embed="rId3" cstate="print"/>
              <a:stretch>
                <a:fillRect/>
              </a:stretch>
            </p:blipFill>
            <p:spPr>
              <a:xfrm>
                <a:off x="4625802" y="5744126"/>
                <a:ext cx="376485" cy="400774"/>
              </a:xfrm>
              <a:prstGeom prst="rect">
                <a:avLst/>
              </a:prstGeom>
            </p:spPr>
          </p:pic>
          <p:pic>
            <p:nvPicPr>
              <p:cNvPr id="97" name="Picture 350" descr="server-gray.png"/>
              <p:cNvPicPr>
                <a:picLocks noChangeAspect="1"/>
              </p:cNvPicPr>
              <p:nvPr/>
            </p:nvPicPr>
            <p:blipFill>
              <a:blip r:embed="rId3" cstate="print"/>
              <a:stretch>
                <a:fillRect/>
              </a:stretch>
            </p:blipFill>
            <p:spPr>
              <a:xfrm>
                <a:off x="5167991" y="5744126"/>
                <a:ext cx="376485" cy="400774"/>
              </a:xfrm>
              <a:prstGeom prst="rect">
                <a:avLst/>
              </a:prstGeom>
            </p:spPr>
          </p:pic>
          <p:pic>
            <p:nvPicPr>
              <p:cNvPr id="98" name="Picture 351" descr="server-gray.png"/>
              <p:cNvPicPr>
                <a:picLocks noChangeAspect="1"/>
              </p:cNvPicPr>
              <p:nvPr/>
            </p:nvPicPr>
            <p:blipFill>
              <a:blip r:embed="rId3" cstate="print"/>
              <a:stretch>
                <a:fillRect/>
              </a:stretch>
            </p:blipFill>
            <p:spPr>
              <a:xfrm>
                <a:off x="5690516" y="5744126"/>
                <a:ext cx="376485" cy="400774"/>
              </a:xfrm>
              <a:prstGeom prst="rect">
                <a:avLst/>
              </a:prstGeom>
            </p:spPr>
          </p:pic>
          <p:pic>
            <p:nvPicPr>
              <p:cNvPr id="99" name="Picture 352" descr="server-gray.png"/>
              <p:cNvPicPr>
                <a:picLocks noChangeAspect="1"/>
              </p:cNvPicPr>
              <p:nvPr/>
            </p:nvPicPr>
            <p:blipFill>
              <a:blip r:embed="rId3" cstate="print"/>
              <a:stretch>
                <a:fillRect/>
              </a:stretch>
            </p:blipFill>
            <p:spPr>
              <a:xfrm>
                <a:off x="6217770" y="5744126"/>
                <a:ext cx="376485" cy="400774"/>
              </a:xfrm>
              <a:prstGeom prst="rect">
                <a:avLst/>
              </a:prstGeom>
            </p:spPr>
          </p:pic>
          <p:pic>
            <p:nvPicPr>
              <p:cNvPr id="100" name="Picture 353" descr="server-gray.png"/>
              <p:cNvPicPr>
                <a:picLocks noChangeAspect="1"/>
              </p:cNvPicPr>
              <p:nvPr/>
            </p:nvPicPr>
            <p:blipFill>
              <a:blip r:embed="rId3" cstate="print"/>
              <a:stretch>
                <a:fillRect/>
              </a:stretch>
            </p:blipFill>
            <p:spPr>
              <a:xfrm>
                <a:off x="6758335" y="5744126"/>
                <a:ext cx="376485" cy="400774"/>
              </a:xfrm>
              <a:prstGeom prst="rect">
                <a:avLst/>
              </a:prstGeom>
            </p:spPr>
          </p:pic>
          <p:pic>
            <p:nvPicPr>
              <p:cNvPr id="101" name="Picture 354" descr="server-gray.png"/>
              <p:cNvPicPr>
                <a:picLocks noChangeAspect="1"/>
              </p:cNvPicPr>
              <p:nvPr/>
            </p:nvPicPr>
            <p:blipFill>
              <a:blip r:embed="rId3" cstate="print"/>
              <a:stretch>
                <a:fillRect/>
              </a:stretch>
            </p:blipFill>
            <p:spPr>
              <a:xfrm>
                <a:off x="7300524" y="5744126"/>
                <a:ext cx="376485" cy="400774"/>
              </a:xfrm>
              <a:prstGeom prst="rect">
                <a:avLst/>
              </a:prstGeom>
            </p:spPr>
          </p:pic>
          <p:pic>
            <p:nvPicPr>
              <p:cNvPr id="102" name="Picture 355" descr="server-gray.png"/>
              <p:cNvPicPr>
                <a:picLocks noChangeAspect="1"/>
              </p:cNvPicPr>
              <p:nvPr/>
            </p:nvPicPr>
            <p:blipFill>
              <a:blip r:embed="rId3" cstate="print"/>
              <a:stretch>
                <a:fillRect/>
              </a:stretch>
            </p:blipFill>
            <p:spPr>
              <a:xfrm>
                <a:off x="7823049" y="5744126"/>
                <a:ext cx="376485" cy="400774"/>
              </a:xfrm>
              <a:prstGeom prst="rect">
                <a:avLst/>
              </a:prstGeom>
            </p:spPr>
          </p:pic>
          <p:pic>
            <p:nvPicPr>
              <p:cNvPr id="103" name="Picture 356" descr="server-gray.png"/>
              <p:cNvPicPr>
                <a:picLocks noChangeAspect="1"/>
              </p:cNvPicPr>
              <p:nvPr/>
            </p:nvPicPr>
            <p:blipFill>
              <a:blip r:embed="rId3" cstate="print"/>
              <a:stretch>
                <a:fillRect/>
              </a:stretch>
            </p:blipFill>
            <p:spPr>
              <a:xfrm>
                <a:off x="8350303" y="5744126"/>
                <a:ext cx="376485" cy="400774"/>
              </a:xfrm>
              <a:prstGeom prst="rect">
                <a:avLst/>
              </a:prstGeom>
            </p:spPr>
          </p:pic>
          <p:pic>
            <p:nvPicPr>
              <p:cNvPr id="104" name="Picture 61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8163" y="4743524"/>
                <a:ext cx="752474" cy="361288"/>
              </a:xfrm>
              <a:prstGeom prst="rect">
                <a:avLst/>
              </a:prstGeom>
            </p:spPr>
          </p:pic>
          <p:pic>
            <p:nvPicPr>
              <p:cNvPr id="105" name="Picture 6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73488" y="4743965"/>
                <a:ext cx="752474" cy="361288"/>
              </a:xfrm>
              <a:prstGeom prst="rect">
                <a:avLst/>
              </a:prstGeom>
            </p:spPr>
          </p:pic>
          <p:pic>
            <p:nvPicPr>
              <p:cNvPr id="106" name="Picture 6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646187" y="4742496"/>
                <a:ext cx="752474" cy="361288"/>
              </a:xfrm>
              <a:prstGeom prst="rect">
                <a:avLst/>
              </a:prstGeom>
            </p:spPr>
          </p:pic>
          <p:pic>
            <p:nvPicPr>
              <p:cNvPr id="107" name="Picture 62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681512" y="4743524"/>
                <a:ext cx="752474" cy="361288"/>
              </a:xfrm>
              <a:prstGeom prst="rect">
                <a:avLst/>
              </a:prstGeom>
            </p:spPr>
          </p:pic>
          <p:pic>
            <p:nvPicPr>
              <p:cNvPr id="108" name="Picture 62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13112" y="4743524"/>
                <a:ext cx="752474" cy="361288"/>
              </a:xfrm>
              <a:prstGeom prst="rect">
                <a:avLst/>
              </a:prstGeom>
            </p:spPr>
          </p:pic>
          <p:pic>
            <p:nvPicPr>
              <p:cNvPr id="109" name="Picture 62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44709" y="4743524"/>
                <a:ext cx="752474" cy="361288"/>
              </a:xfrm>
              <a:prstGeom prst="rect">
                <a:avLst/>
              </a:prstGeom>
            </p:spPr>
          </p:pic>
          <p:pic>
            <p:nvPicPr>
              <p:cNvPr id="110" name="Picture 63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78008" y="4743965"/>
                <a:ext cx="752474" cy="361288"/>
              </a:xfrm>
              <a:prstGeom prst="rect">
                <a:avLst/>
              </a:prstGeom>
            </p:spPr>
          </p:pic>
          <p:pic>
            <p:nvPicPr>
              <p:cNvPr id="111" name="Picture 63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823049" y="4743965"/>
                <a:ext cx="752474" cy="361288"/>
              </a:xfrm>
              <a:prstGeom prst="rect">
                <a:avLst/>
              </a:prstGeom>
            </p:spPr>
          </p:pic>
          <p:cxnSp>
            <p:nvCxnSpPr>
              <p:cNvPr id="112" name="Straight Connector 142"/>
              <p:cNvCxnSpPr/>
              <p:nvPr/>
            </p:nvCxnSpPr>
            <p:spPr>
              <a:xfrm flipV="1">
                <a:off x="2565400" y="2171074"/>
                <a:ext cx="1094248" cy="691470"/>
              </a:xfrm>
              <a:prstGeom prst="line">
                <a:avLst/>
              </a:prstGeom>
              <a:ln w="635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Straight Connector 148"/>
              <p:cNvCxnSpPr>
                <a:endCxn id="72" idx="0"/>
              </p:cNvCxnSpPr>
              <p:nvPr/>
            </p:nvCxnSpPr>
            <p:spPr>
              <a:xfrm flipH="1">
                <a:off x="914400" y="2954867"/>
                <a:ext cx="1481667" cy="1015773"/>
              </a:xfrm>
              <a:prstGeom prst="line">
                <a:avLst/>
              </a:prstGeom>
              <a:ln w="254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4" name="Straight Connector 149"/>
              <p:cNvCxnSpPr>
                <a:endCxn id="74" idx="1"/>
              </p:cNvCxnSpPr>
              <p:nvPr/>
            </p:nvCxnSpPr>
            <p:spPr>
              <a:xfrm flipH="1">
                <a:off x="1922784" y="2991556"/>
                <a:ext cx="4342549" cy="990243"/>
              </a:xfrm>
              <a:prstGeom prst="line">
                <a:avLst/>
              </a:prstGeom>
              <a:ln w="254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5" name="Straight Connector 150"/>
              <p:cNvCxnSpPr>
                <a:endCxn id="74" idx="0"/>
              </p:cNvCxnSpPr>
              <p:nvPr/>
            </p:nvCxnSpPr>
            <p:spPr>
              <a:xfrm flipH="1">
                <a:off x="1949725" y="2971800"/>
                <a:ext cx="2927075" cy="998840"/>
              </a:xfrm>
              <a:prstGeom prst="line">
                <a:avLst/>
              </a:prstGeom>
              <a:ln w="254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Straight Connector 151"/>
              <p:cNvCxnSpPr>
                <a:stCxn id="72" idx="7"/>
              </p:cNvCxnSpPr>
              <p:nvPr/>
            </p:nvCxnSpPr>
            <p:spPr>
              <a:xfrm flipV="1">
                <a:off x="941341" y="2980267"/>
                <a:ext cx="2690859" cy="1001532"/>
              </a:xfrm>
              <a:prstGeom prst="line">
                <a:avLst/>
              </a:prstGeom>
              <a:ln w="254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 name="Straight Connector 169"/>
              <p:cNvCxnSpPr/>
              <p:nvPr/>
            </p:nvCxnSpPr>
            <p:spPr>
              <a:xfrm flipH="1" flipV="1">
                <a:off x="3891790" y="2116456"/>
                <a:ext cx="2509010" cy="779144"/>
              </a:xfrm>
              <a:prstGeom prst="line">
                <a:avLst/>
              </a:prstGeom>
              <a:ln w="635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Straight Connector 171"/>
              <p:cNvCxnSpPr>
                <a:stCxn id="84" idx="0"/>
              </p:cNvCxnSpPr>
              <p:nvPr/>
            </p:nvCxnSpPr>
            <p:spPr>
              <a:xfrm flipH="1" flipV="1">
                <a:off x="2633133" y="2971800"/>
                <a:ext cx="4521112" cy="999868"/>
              </a:xfrm>
              <a:prstGeom prst="line">
                <a:avLst/>
              </a:prstGeom>
              <a:ln w="254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9" name="Straight Connector 172"/>
              <p:cNvCxnSpPr>
                <a:stCxn id="85" idx="0"/>
              </p:cNvCxnSpPr>
              <p:nvPr/>
            </p:nvCxnSpPr>
            <p:spPr>
              <a:xfrm flipH="1" flipV="1">
                <a:off x="6491111" y="3005667"/>
                <a:ext cx="1709145" cy="966001"/>
              </a:xfrm>
              <a:prstGeom prst="line">
                <a:avLst/>
              </a:prstGeom>
              <a:ln w="254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Straight Connector 173"/>
              <p:cNvCxnSpPr>
                <a:stCxn id="85" idx="1"/>
              </p:cNvCxnSpPr>
              <p:nvPr/>
            </p:nvCxnSpPr>
            <p:spPr>
              <a:xfrm flipH="1" flipV="1">
                <a:off x="5105400" y="2963333"/>
                <a:ext cx="3067915" cy="1019494"/>
              </a:xfrm>
              <a:prstGeom prst="line">
                <a:avLst/>
              </a:prstGeom>
              <a:ln w="254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9" name="Straight Connector 174"/>
              <p:cNvCxnSpPr>
                <a:stCxn id="84" idx="7"/>
              </p:cNvCxnSpPr>
              <p:nvPr/>
            </p:nvCxnSpPr>
            <p:spPr>
              <a:xfrm flipH="1" flipV="1">
                <a:off x="3886200" y="2971800"/>
                <a:ext cx="3294986" cy="1011027"/>
              </a:xfrm>
              <a:prstGeom prst="line">
                <a:avLst/>
              </a:prstGeom>
              <a:ln w="25400" cmpd="sng">
                <a:solidFill>
                  <a:schemeClr val="tx1"/>
                </a:solidFill>
              </a:ln>
            </p:spPr>
            <p:style>
              <a:lnRef idx="1">
                <a:schemeClr val="accent1"/>
              </a:lnRef>
              <a:fillRef idx="0">
                <a:schemeClr val="accent1"/>
              </a:fillRef>
              <a:effectRef idx="0">
                <a:schemeClr val="accent1"/>
              </a:effectRef>
              <a:fontRef idx="minor">
                <a:schemeClr val="tx1"/>
              </a:fontRef>
            </p:style>
          </p:cxnSp>
          <p:pic>
            <p:nvPicPr>
              <p:cNvPr id="130" name="Picture 19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8163" y="3829124"/>
                <a:ext cx="752474" cy="361288"/>
              </a:xfrm>
              <a:prstGeom prst="rect">
                <a:avLst/>
              </a:prstGeom>
            </p:spPr>
          </p:pic>
          <p:pic>
            <p:nvPicPr>
              <p:cNvPr id="131" name="Picture 19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73488" y="3829124"/>
                <a:ext cx="752474" cy="361288"/>
              </a:xfrm>
              <a:prstGeom prst="rect">
                <a:avLst/>
              </a:prstGeom>
            </p:spPr>
          </p:pic>
          <p:pic>
            <p:nvPicPr>
              <p:cNvPr id="132" name="Picture 19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646187" y="3829124"/>
                <a:ext cx="752474" cy="361288"/>
              </a:xfrm>
              <a:prstGeom prst="rect">
                <a:avLst/>
              </a:prstGeom>
            </p:spPr>
          </p:pic>
          <p:pic>
            <p:nvPicPr>
              <p:cNvPr id="133" name="Picture 19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681512" y="3829124"/>
                <a:ext cx="752474" cy="361288"/>
              </a:xfrm>
              <a:prstGeom prst="rect">
                <a:avLst/>
              </a:prstGeom>
            </p:spPr>
          </p:pic>
          <p:pic>
            <p:nvPicPr>
              <p:cNvPr id="134" name="Picture 19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13112" y="3829124"/>
                <a:ext cx="752474" cy="361288"/>
              </a:xfrm>
              <a:prstGeom prst="rect">
                <a:avLst/>
              </a:prstGeom>
            </p:spPr>
          </p:pic>
          <p:pic>
            <p:nvPicPr>
              <p:cNvPr id="135" name="Picture 19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44709" y="3828096"/>
                <a:ext cx="752474" cy="361288"/>
              </a:xfrm>
              <a:prstGeom prst="rect">
                <a:avLst/>
              </a:prstGeom>
            </p:spPr>
          </p:pic>
          <p:pic>
            <p:nvPicPr>
              <p:cNvPr id="136" name="Picture 19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78008" y="3829124"/>
                <a:ext cx="752474" cy="361288"/>
              </a:xfrm>
              <a:prstGeom prst="rect">
                <a:avLst/>
              </a:prstGeom>
            </p:spPr>
          </p:pic>
          <p:pic>
            <p:nvPicPr>
              <p:cNvPr id="137" name="Picture 19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824019" y="3829124"/>
                <a:ext cx="752474" cy="361288"/>
              </a:xfrm>
              <a:prstGeom prst="rect">
                <a:avLst/>
              </a:prstGeom>
            </p:spPr>
          </p:pic>
        </p:grpSp>
        <p:pic>
          <p:nvPicPr>
            <p:cNvPr id="17" name="Picture 21"/>
            <p:cNvPicPr>
              <a:picLocks noChangeAspect="1"/>
            </p:cNvPicPr>
            <p:nvPr/>
          </p:nvPicPr>
          <p:blipFill>
            <a:blip r:embed="rId5"/>
            <a:stretch>
              <a:fillRect/>
            </a:stretch>
          </p:blipFill>
          <p:spPr>
            <a:xfrm>
              <a:off x="3274308" y="1801491"/>
              <a:ext cx="916692" cy="609600"/>
            </a:xfrm>
            <a:prstGeom prst="rect">
              <a:avLst/>
            </a:prstGeom>
          </p:spPr>
        </p:pic>
        <p:grpSp>
          <p:nvGrpSpPr>
            <p:cNvPr id="18" name="Group 30"/>
            <p:cNvGrpSpPr/>
            <p:nvPr/>
          </p:nvGrpSpPr>
          <p:grpSpPr>
            <a:xfrm>
              <a:off x="2667000" y="2133600"/>
              <a:ext cx="3810000" cy="762000"/>
              <a:chOff x="2667000" y="2133600"/>
              <a:chExt cx="3810000" cy="762000"/>
            </a:xfrm>
          </p:grpSpPr>
          <p:cxnSp>
            <p:nvCxnSpPr>
              <p:cNvPr id="24" name="Straight Connector 132"/>
              <p:cNvCxnSpPr/>
              <p:nvPr/>
            </p:nvCxnSpPr>
            <p:spPr>
              <a:xfrm flipV="1">
                <a:off x="2667000" y="2133600"/>
                <a:ext cx="2362200" cy="762000"/>
              </a:xfrm>
              <a:prstGeom prst="line">
                <a:avLst/>
              </a:prstGeom>
              <a:ln w="635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133"/>
              <p:cNvCxnSpPr/>
              <p:nvPr/>
            </p:nvCxnSpPr>
            <p:spPr>
              <a:xfrm flipV="1">
                <a:off x="3962400" y="2133600"/>
                <a:ext cx="1295400" cy="685800"/>
              </a:xfrm>
              <a:prstGeom prst="line">
                <a:avLst/>
              </a:prstGeom>
              <a:ln w="635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139"/>
              <p:cNvCxnSpPr/>
              <p:nvPr/>
            </p:nvCxnSpPr>
            <p:spPr>
              <a:xfrm flipV="1">
                <a:off x="5105400" y="2133600"/>
                <a:ext cx="228600" cy="685800"/>
              </a:xfrm>
              <a:prstGeom prst="line">
                <a:avLst/>
              </a:prstGeom>
              <a:ln w="635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143"/>
              <p:cNvCxnSpPr/>
              <p:nvPr/>
            </p:nvCxnSpPr>
            <p:spPr>
              <a:xfrm flipH="1" flipV="1">
                <a:off x="5410200" y="2133600"/>
                <a:ext cx="1066800" cy="762000"/>
              </a:xfrm>
              <a:prstGeom prst="line">
                <a:avLst/>
              </a:prstGeom>
              <a:ln w="63500" cmpd="sng">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19" name="Picture 129"/>
            <p:cNvPicPr>
              <a:picLocks noChangeAspect="1"/>
            </p:cNvPicPr>
            <p:nvPr/>
          </p:nvPicPr>
          <p:blipFill>
            <a:blip r:embed="rId5"/>
            <a:stretch>
              <a:fillRect/>
            </a:stretch>
          </p:blipFill>
          <p:spPr>
            <a:xfrm>
              <a:off x="4798308" y="1809750"/>
              <a:ext cx="916692" cy="609600"/>
            </a:xfrm>
            <a:prstGeom prst="rect">
              <a:avLst/>
            </a:prstGeom>
          </p:spPr>
        </p:pic>
        <p:pic>
          <p:nvPicPr>
            <p:cNvPr id="20" name="Picture 1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57726" y="2743200"/>
              <a:ext cx="752474" cy="361288"/>
            </a:xfrm>
            <a:prstGeom prst="rect">
              <a:avLst/>
            </a:prstGeom>
          </p:spPr>
        </p:pic>
        <p:pic>
          <p:nvPicPr>
            <p:cNvPr id="21" name="Picture 13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438526" y="2743200"/>
              <a:ext cx="752474" cy="361288"/>
            </a:xfrm>
            <a:prstGeom prst="rect">
              <a:avLst/>
            </a:prstGeom>
          </p:spPr>
        </p:pic>
        <p:pic>
          <p:nvPicPr>
            <p:cNvPr id="22" name="Picture 1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29326" y="2743200"/>
              <a:ext cx="752474" cy="361288"/>
            </a:xfrm>
            <a:prstGeom prst="rect">
              <a:avLst/>
            </a:prstGeom>
          </p:spPr>
        </p:pic>
        <p:pic>
          <p:nvPicPr>
            <p:cNvPr id="23" name="Picture 13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3126" y="2743200"/>
              <a:ext cx="752474" cy="361288"/>
            </a:xfrm>
            <a:prstGeom prst="rect">
              <a:avLst/>
            </a:prstGeom>
          </p:spPr>
        </p:pic>
      </p:grpSp>
      <p:sp>
        <p:nvSpPr>
          <p:cNvPr id="122" name="标题 1"/>
          <p:cNvSpPr>
            <a:spLocks noGrp="1"/>
          </p:cNvSpPr>
          <p:nvPr>
            <p:ph type="title"/>
          </p:nvPr>
        </p:nvSpPr>
        <p:spPr>
          <a:xfrm>
            <a:off x="0" y="116632"/>
            <a:ext cx="9144000" cy="1143000"/>
          </a:xfrm>
        </p:spPr>
        <p:txBody>
          <a:bodyPr>
            <a:normAutofit/>
          </a:bodyPr>
          <a:lstStyle/>
          <a:p>
            <a:r>
              <a:rPr lang="en-US" altLang="zh-CN" dirty="0">
                <a:solidFill>
                  <a:srgbClr val="0000CC"/>
                </a:solidFill>
                <a:cs typeface="Times New Roman" panose="02020603050405020304" pitchFamily="18" charset="0"/>
              </a:rPr>
              <a:t>Communication inside the Data Center</a:t>
            </a:r>
            <a:endParaRPr lang="zh-CN" altLang="en-US" dirty="0"/>
          </a:p>
        </p:txBody>
      </p:sp>
      <p:sp>
        <p:nvSpPr>
          <p:cNvPr id="120" name="Freeform 133"/>
          <p:cNvSpPr/>
          <p:nvPr/>
        </p:nvSpPr>
        <p:spPr>
          <a:xfrm>
            <a:off x="3703460" y="2993088"/>
            <a:ext cx="2669117" cy="2791779"/>
          </a:xfrm>
          <a:custGeom>
            <a:avLst/>
            <a:gdLst>
              <a:gd name="connsiteX0" fmla="*/ 0 w 1695450"/>
              <a:gd name="connsiteY0" fmla="*/ 1781177 h 1914527"/>
              <a:gd name="connsiteX1" fmla="*/ 428625 w 1695450"/>
              <a:gd name="connsiteY1" fmla="*/ 962027 h 1914527"/>
              <a:gd name="connsiteX2" fmla="*/ 409575 w 1695450"/>
              <a:gd name="connsiteY2" fmla="*/ 2 h 1914527"/>
              <a:gd name="connsiteX3" fmla="*/ 1457325 w 1695450"/>
              <a:gd name="connsiteY3" fmla="*/ 952502 h 1914527"/>
              <a:gd name="connsiteX4" fmla="*/ 1695450 w 1695450"/>
              <a:gd name="connsiteY4" fmla="*/ 1914527 h 1914527"/>
              <a:gd name="connsiteX0" fmla="*/ 0 w 1695450"/>
              <a:gd name="connsiteY0" fmla="*/ 1781201 h 1914551"/>
              <a:gd name="connsiteX1" fmla="*/ 390525 w 1695450"/>
              <a:gd name="connsiteY1" fmla="*/ 923951 h 1914551"/>
              <a:gd name="connsiteX2" fmla="*/ 409575 w 1695450"/>
              <a:gd name="connsiteY2" fmla="*/ 26 h 1914551"/>
              <a:gd name="connsiteX3" fmla="*/ 1457325 w 1695450"/>
              <a:gd name="connsiteY3" fmla="*/ 952526 h 1914551"/>
              <a:gd name="connsiteX4" fmla="*/ 1695450 w 1695450"/>
              <a:gd name="connsiteY4" fmla="*/ 1914551 h 1914551"/>
              <a:gd name="connsiteX0" fmla="*/ 0 w 1695450"/>
              <a:gd name="connsiteY0" fmla="*/ 1762153 h 1895503"/>
              <a:gd name="connsiteX1" fmla="*/ 390525 w 1695450"/>
              <a:gd name="connsiteY1" fmla="*/ 904903 h 1895503"/>
              <a:gd name="connsiteX2" fmla="*/ 447675 w 1695450"/>
              <a:gd name="connsiteY2" fmla="*/ 28 h 1895503"/>
              <a:gd name="connsiteX3" fmla="*/ 1457325 w 1695450"/>
              <a:gd name="connsiteY3" fmla="*/ 933478 h 1895503"/>
              <a:gd name="connsiteX4" fmla="*/ 1695450 w 1695450"/>
              <a:gd name="connsiteY4" fmla="*/ 1895503 h 1895503"/>
              <a:gd name="connsiteX0" fmla="*/ 0 w 1695450"/>
              <a:gd name="connsiteY0" fmla="*/ 1775017 h 1908367"/>
              <a:gd name="connsiteX1" fmla="*/ 390525 w 1695450"/>
              <a:gd name="connsiteY1" fmla="*/ 917767 h 1908367"/>
              <a:gd name="connsiteX2" fmla="*/ 447675 w 1695450"/>
              <a:gd name="connsiteY2" fmla="*/ 12892 h 1908367"/>
              <a:gd name="connsiteX3" fmla="*/ 1457325 w 1695450"/>
              <a:gd name="connsiteY3" fmla="*/ 946342 h 1908367"/>
              <a:gd name="connsiteX4" fmla="*/ 1695450 w 1695450"/>
              <a:gd name="connsiteY4" fmla="*/ 1908367 h 1908367"/>
              <a:gd name="connsiteX0" fmla="*/ 0 w 1695450"/>
              <a:gd name="connsiteY0" fmla="*/ 1787347 h 1920697"/>
              <a:gd name="connsiteX1" fmla="*/ 390525 w 1695450"/>
              <a:gd name="connsiteY1" fmla="*/ 930097 h 1920697"/>
              <a:gd name="connsiteX2" fmla="*/ 447675 w 1695450"/>
              <a:gd name="connsiteY2" fmla="*/ 25222 h 1920697"/>
              <a:gd name="connsiteX3" fmla="*/ 1457325 w 1695450"/>
              <a:gd name="connsiteY3" fmla="*/ 958672 h 1920697"/>
              <a:gd name="connsiteX4" fmla="*/ 1695450 w 1695450"/>
              <a:gd name="connsiteY4" fmla="*/ 1920697 h 1920697"/>
              <a:gd name="connsiteX0" fmla="*/ 0 w 1695450"/>
              <a:gd name="connsiteY0" fmla="*/ 1780829 h 1914179"/>
              <a:gd name="connsiteX1" fmla="*/ 390525 w 1695450"/>
              <a:gd name="connsiteY1" fmla="*/ 923579 h 1914179"/>
              <a:gd name="connsiteX2" fmla="*/ 447675 w 1695450"/>
              <a:gd name="connsiteY2" fmla="*/ 18704 h 1914179"/>
              <a:gd name="connsiteX3" fmla="*/ 1457325 w 1695450"/>
              <a:gd name="connsiteY3" fmla="*/ 952154 h 1914179"/>
              <a:gd name="connsiteX4" fmla="*/ 1695450 w 1695450"/>
              <a:gd name="connsiteY4" fmla="*/ 1914179 h 1914179"/>
              <a:gd name="connsiteX0" fmla="*/ 0 w 1695450"/>
              <a:gd name="connsiteY0" fmla="*/ 1780829 h 1914179"/>
              <a:gd name="connsiteX1" fmla="*/ 390525 w 1695450"/>
              <a:gd name="connsiteY1" fmla="*/ 923579 h 1914179"/>
              <a:gd name="connsiteX2" fmla="*/ 447675 w 1695450"/>
              <a:gd name="connsiteY2" fmla="*/ 18704 h 1914179"/>
              <a:gd name="connsiteX3" fmla="*/ 1457325 w 1695450"/>
              <a:gd name="connsiteY3" fmla="*/ 952154 h 1914179"/>
              <a:gd name="connsiteX4" fmla="*/ 1695450 w 1695450"/>
              <a:gd name="connsiteY4" fmla="*/ 1914179 h 1914179"/>
              <a:gd name="connsiteX0" fmla="*/ 0 w 1695450"/>
              <a:gd name="connsiteY0" fmla="*/ 1780829 h 1914179"/>
              <a:gd name="connsiteX1" fmla="*/ 390525 w 1695450"/>
              <a:gd name="connsiteY1" fmla="*/ 923579 h 1914179"/>
              <a:gd name="connsiteX2" fmla="*/ 447675 w 1695450"/>
              <a:gd name="connsiteY2" fmla="*/ 18704 h 1914179"/>
              <a:gd name="connsiteX3" fmla="*/ 1457325 w 1695450"/>
              <a:gd name="connsiteY3" fmla="*/ 952154 h 1914179"/>
              <a:gd name="connsiteX4" fmla="*/ 1695450 w 1695450"/>
              <a:gd name="connsiteY4" fmla="*/ 1914179 h 1914179"/>
              <a:gd name="connsiteX0" fmla="*/ 0 w 1695450"/>
              <a:gd name="connsiteY0" fmla="*/ 1764115 h 1897465"/>
              <a:gd name="connsiteX1" fmla="*/ 390525 w 1695450"/>
              <a:gd name="connsiteY1" fmla="*/ 906865 h 1897465"/>
              <a:gd name="connsiteX2" fmla="*/ 447675 w 1695450"/>
              <a:gd name="connsiteY2" fmla="*/ 1990 h 1897465"/>
              <a:gd name="connsiteX3" fmla="*/ 1457325 w 1695450"/>
              <a:gd name="connsiteY3" fmla="*/ 935440 h 1897465"/>
              <a:gd name="connsiteX4" fmla="*/ 1695450 w 1695450"/>
              <a:gd name="connsiteY4" fmla="*/ 1897465 h 1897465"/>
              <a:gd name="connsiteX0" fmla="*/ 0 w 1695450"/>
              <a:gd name="connsiteY0" fmla="*/ 1762125 h 1895475"/>
              <a:gd name="connsiteX1" fmla="*/ 390525 w 1695450"/>
              <a:gd name="connsiteY1" fmla="*/ 904875 h 1895475"/>
              <a:gd name="connsiteX2" fmla="*/ 447675 w 1695450"/>
              <a:gd name="connsiteY2" fmla="*/ 0 h 1895475"/>
              <a:gd name="connsiteX3" fmla="*/ 1457325 w 1695450"/>
              <a:gd name="connsiteY3" fmla="*/ 933450 h 1895475"/>
              <a:gd name="connsiteX4" fmla="*/ 1695450 w 1695450"/>
              <a:gd name="connsiteY4" fmla="*/ 1895475 h 1895475"/>
              <a:gd name="connsiteX0" fmla="*/ 0 w 1695450"/>
              <a:gd name="connsiteY0" fmla="*/ 1762125 h 1895475"/>
              <a:gd name="connsiteX1" fmla="*/ 390525 w 1695450"/>
              <a:gd name="connsiteY1" fmla="*/ 904875 h 1895475"/>
              <a:gd name="connsiteX2" fmla="*/ 447675 w 1695450"/>
              <a:gd name="connsiteY2" fmla="*/ 0 h 1895475"/>
              <a:gd name="connsiteX3" fmla="*/ 1457325 w 1695450"/>
              <a:gd name="connsiteY3" fmla="*/ 933450 h 1895475"/>
              <a:gd name="connsiteX4" fmla="*/ 1695450 w 1695450"/>
              <a:gd name="connsiteY4" fmla="*/ 1895475 h 1895475"/>
              <a:gd name="connsiteX0" fmla="*/ 0 w 1695450"/>
              <a:gd name="connsiteY0" fmla="*/ 1762125 h 1895475"/>
              <a:gd name="connsiteX1" fmla="*/ 390525 w 1695450"/>
              <a:gd name="connsiteY1" fmla="*/ 904875 h 1895475"/>
              <a:gd name="connsiteX2" fmla="*/ 447675 w 1695450"/>
              <a:gd name="connsiteY2" fmla="*/ 0 h 1895475"/>
              <a:gd name="connsiteX3" fmla="*/ 1457325 w 1695450"/>
              <a:gd name="connsiteY3" fmla="*/ 933450 h 1895475"/>
              <a:gd name="connsiteX4" fmla="*/ 1695450 w 1695450"/>
              <a:gd name="connsiteY4" fmla="*/ 1895475 h 1895475"/>
              <a:gd name="connsiteX0" fmla="*/ 0 w 1695450"/>
              <a:gd name="connsiteY0" fmla="*/ 1762125 h 1895475"/>
              <a:gd name="connsiteX1" fmla="*/ 390525 w 1695450"/>
              <a:gd name="connsiteY1" fmla="*/ 904875 h 1895475"/>
              <a:gd name="connsiteX2" fmla="*/ 447675 w 1695450"/>
              <a:gd name="connsiteY2" fmla="*/ 0 h 1895475"/>
              <a:gd name="connsiteX3" fmla="*/ 1457325 w 1695450"/>
              <a:gd name="connsiteY3" fmla="*/ 971550 h 1895475"/>
              <a:gd name="connsiteX4" fmla="*/ 1695450 w 1695450"/>
              <a:gd name="connsiteY4" fmla="*/ 1895475 h 1895475"/>
              <a:gd name="connsiteX0" fmla="*/ 0 w 1695450"/>
              <a:gd name="connsiteY0" fmla="*/ 1762125 h 1895475"/>
              <a:gd name="connsiteX1" fmla="*/ 390525 w 1695450"/>
              <a:gd name="connsiteY1" fmla="*/ 904875 h 1895475"/>
              <a:gd name="connsiteX2" fmla="*/ 447675 w 1695450"/>
              <a:gd name="connsiteY2" fmla="*/ 0 h 1895475"/>
              <a:gd name="connsiteX3" fmla="*/ 1457325 w 1695450"/>
              <a:gd name="connsiteY3" fmla="*/ 971550 h 1895475"/>
              <a:gd name="connsiteX4" fmla="*/ 1695450 w 1695450"/>
              <a:gd name="connsiteY4" fmla="*/ 1895475 h 1895475"/>
              <a:gd name="connsiteX0" fmla="*/ 0 w 1695450"/>
              <a:gd name="connsiteY0" fmla="*/ 1762125 h 1895475"/>
              <a:gd name="connsiteX1" fmla="*/ 390525 w 1695450"/>
              <a:gd name="connsiteY1" fmla="*/ 904875 h 1895475"/>
              <a:gd name="connsiteX2" fmla="*/ 447675 w 1695450"/>
              <a:gd name="connsiteY2" fmla="*/ 0 h 1895475"/>
              <a:gd name="connsiteX3" fmla="*/ 1428750 w 1695450"/>
              <a:gd name="connsiteY3" fmla="*/ 1028700 h 1895475"/>
              <a:gd name="connsiteX4" fmla="*/ 1695450 w 1695450"/>
              <a:gd name="connsiteY4" fmla="*/ 1895475 h 1895475"/>
              <a:gd name="connsiteX0" fmla="*/ 0 w 1695450"/>
              <a:gd name="connsiteY0" fmla="*/ 1762125 h 1895475"/>
              <a:gd name="connsiteX1" fmla="*/ 390525 w 1695450"/>
              <a:gd name="connsiteY1" fmla="*/ 904875 h 1895475"/>
              <a:gd name="connsiteX2" fmla="*/ 447675 w 1695450"/>
              <a:gd name="connsiteY2" fmla="*/ 0 h 1895475"/>
              <a:gd name="connsiteX3" fmla="*/ 1419225 w 1695450"/>
              <a:gd name="connsiteY3" fmla="*/ 971550 h 1895475"/>
              <a:gd name="connsiteX4" fmla="*/ 1695450 w 1695450"/>
              <a:gd name="connsiteY4" fmla="*/ 1895475 h 1895475"/>
              <a:gd name="connsiteX0" fmla="*/ 0 w 1695450"/>
              <a:gd name="connsiteY0" fmla="*/ 1815247 h 1948597"/>
              <a:gd name="connsiteX1" fmla="*/ 390525 w 1695450"/>
              <a:gd name="connsiteY1" fmla="*/ 957997 h 1948597"/>
              <a:gd name="connsiteX2" fmla="*/ 447675 w 1695450"/>
              <a:gd name="connsiteY2" fmla="*/ 53122 h 1948597"/>
              <a:gd name="connsiteX3" fmla="*/ 1457325 w 1695450"/>
              <a:gd name="connsiteY3" fmla="*/ 119797 h 1948597"/>
              <a:gd name="connsiteX4" fmla="*/ 1695450 w 1695450"/>
              <a:gd name="connsiteY4" fmla="*/ 1948597 h 1948597"/>
              <a:gd name="connsiteX0" fmla="*/ 0 w 1695450"/>
              <a:gd name="connsiteY0" fmla="*/ 1762125 h 1895475"/>
              <a:gd name="connsiteX1" fmla="*/ 390525 w 1695450"/>
              <a:gd name="connsiteY1" fmla="*/ 904875 h 1895475"/>
              <a:gd name="connsiteX2" fmla="*/ 447675 w 1695450"/>
              <a:gd name="connsiteY2" fmla="*/ 0 h 1895475"/>
              <a:gd name="connsiteX3" fmla="*/ 1457325 w 1695450"/>
              <a:gd name="connsiteY3" fmla="*/ 66675 h 1895475"/>
              <a:gd name="connsiteX4" fmla="*/ 1457325 w 1695450"/>
              <a:gd name="connsiteY4" fmla="*/ 904875 h 1895475"/>
              <a:gd name="connsiteX5" fmla="*/ 1695450 w 1695450"/>
              <a:gd name="connsiteY5" fmla="*/ 1895475 h 1895475"/>
              <a:gd name="connsiteX0" fmla="*/ 0 w 1695450"/>
              <a:gd name="connsiteY0" fmla="*/ 1787222 h 1920572"/>
              <a:gd name="connsiteX1" fmla="*/ 390525 w 1695450"/>
              <a:gd name="connsiteY1" fmla="*/ 929972 h 1920572"/>
              <a:gd name="connsiteX2" fmla="*/ 447675 w 1695450"/>
              <a:gd name="connsiteY2" fmla="*/ 25097 h 1920572"/>
              <a:gd name="connsiteX3" fmla="*/ 1457325 w 1695450"/>
              <a:gd name="connsiteY3" fmla="*/ 91772 h 1920572"/>
              <a:gd name="connsiteX4" fmla="*/ 1457325 w 1695450"/>
              <a:gd name="connsiteY4" fmla="*/ 929972 h 1920572"/>
              <a:gd name="connsiteX5" fmla="*/ 1695450 w 1695450"/>
              <a:gd name="connsiteY5" fmla="*/ 1920572 h 1920572"/>
              <a:gd name="connsiteX0" fmla="*/ 0 w 1695450"/>
              <a:gd name="connsiteY0" fmla="*/ 1787222 h 1920572"/>
              <a:gd name="connsiteX1" fmla="*/ 390525 w 1695450"/>
              <a:gd name="connsiteY1" fmla="*/ 929972 h 1920572"/>
              <a:gd name="connsiteX2" fmla="*/ 447675 w 1695450"/>
              <a:gd name="connsiteY2" fmla="*/ 25097 h 1920572"/>
              <a:gd name="connsiteX3" fmla="*/ 1457325 w 1695450"/>
              <a:gd name="connsiteY3" fmla="*/ 91772 h 1920572"/>
              <a:gd name="connsiteX4" fmla="*/ 1457325 w 1695450"/>
              <a:gd name="connsiteY4" fmla="*/ 929972 h 1920572"/>
              <a:gd name="connsiteX5" fmla="*/ 1695450 w 1695450"/>
              <a:gd name="connsiteY5" fmla="*/ 1920572 h 1920572"/>
              <a:gd name="connsiteX0" fmla="*/ 0 w 1695450"/>
              <a:gd name="connsiteY0" fmla="*/ 1787222 h 1920572"/>
              <a:gd name="connsiteX1" fmla="*/ 390525 w 1695450"/>
              <a:gd name="connsiteY1" fmla="*/ 929972 h 1920572"/>
              <a:gd name="connsiteX2" fmla="*/ 447675 w 1695450"/>
              <a:gd name="connsiteY2" fmla="*/ 25097 h 1920572"/>
              <a:gd name="connsiteX3" fmla="*/ 1457325 w 1695450"/>
              <a:gd name="connsiteY3" fmla="*/ 91772 h 1920572"/>
              <a:gd name="connsiteX4" fmla="*/ 1457325 w 1695450"/>
              <a:gd name="connsiteY4" fmla="*/ 929972 h 1920572"/>
              <a:gd name="connsiteX5" fmla="*/ 1695450 w 1695450"/>
              <a:gd name="connsiteY5" fmla="*/ 1920572 h 1920572"/>
              <a:gd name="connsiteX0" fmla="*/ 0 w 1695450"/>
              <a:gd name="connsiteY0" fmla="*/ 1767837 h 1901187"/>
              <a:gd name="connsiteX1" fmla="*/ 390525 w 1695450"/>
              <a:gd name="connsiteY1" fmla="*/ 910587 h 1901187"/>
              <a:gd name="connsiteX2" fmla="*/ 447675 w 1695450"/>
              <a:gd name="connsiteY2" fmla="*/ 5712 h 1901187"/>
              <a:gd name="connsiteX3" fmla="*/ 1457325 w 1695450"/>
              <a:gd name="connsiteY3" fmla="*/ 72387 h 1901187"/>
              <a:gd name="connsiteX4" fmla="*/ 1457325 w 1695450"/>
              <a:gd name="connsiteY4" fmla="*/ 910587 h 1901187"/>
              <a:gd name="connsiteX5" fmla="*/ 1695450 w 1695450"/>
              <a:gd name="connsiteY5" fmla="*/ 1901187 h 1901187"/>
              <a:gd name="connsiteX0" fmla="*/ 0 w 1695450"/>
              <a:gd name="connsiteY0" fmla="*/ 1767837 h 1901187"/>
              <a:gd name="connsiteX1" fmla="*/ 390525 w 1695450"/>
              <a:gd name="connsiteY1" fmla="*/ 910587 h 1901187"/>
              <a:gd name="connsiteX2" fmla="*/ 447675 w 1695450"/>
              <a:gd name="connsiteY2" fmla="*/ 5712 h 1901187"/>
              <a:gd name="connsiteX3" fmla="*/ 1457325 w 1695450"/>
              <a:gd name="connsiteY3" fmla="*/ 72387 h 1901187"/>
              <a:gd name="connsiteX4" fmla="*/ 1457325 w 1695450"/>
              <a:gd name="connsiteY4" fmla="*/ 910587 h 1901187"/>
              <a:gd name="connsiteX5" fmla="*/ 1695450 w 1695450"/>
              <a:gd name="connsiteY5" fmla="*/ 1901187 h 1901187"/>
              <a:gd name="connsiteX0" fmla="*/ 0 w 1695450"/>
              <a:gd name="connsiteY0" fmla="*/ 1804831 h 1938181"/>
              <a:gd name="connsiteX1" fmla="*/ 390525 w 1695450"/>
              <a:gd name="connsiteY1" fmla="*/ 947581 h 1938181"/>
              <a:gd name="connsiteX2" fmla="*/ 447675 w 1695450"/>
              <a:gd name="connsiteY2" fmla="*/ 42706 h 1938181"/>
              <a:gd name="connsiteX3" fmla="*/ 1466850 w 1695450"/>
              <a:gd name="connsiteY3" fmla="*/ 42706 h 1938181"/>
              <a:gd name="connsiteX4" fmla="*/ 1457325 w 1695450"/>
              <a:gd name="connsiteY4" fmla="*/ 947581 h 1938181"/>
              <a:gd name="connsiteX5" fmla="*/ 1695450 w 1695450"/>
              <a:gd name="connsiteY5" fmla="*/ 1938181 h 1938181"/>
              <a:gd name="connsiteX0" fmla="*/ 0 w 1695450"/>
              <a:gd name="connsiteY0" fmla="*/ 1780133 h 1913483"/>
              <a:gd name="connsiteX1" fmla="*/ 390525 w 1695450"/>
              <a:gd name="connsiteY1" fmla="*/ 922883 h 1913483"/>
              <a:gd name="connsiteX2" fmla="*/ 447675 w 1695450"/>
              <a:gd name="connsiteY2" fmla="*/ 18008 h 1913483"/>
              <a:gd name="connsiteX3" fmla="*/ 1466850 w 1695450"/>
              <a:gd name="connsiteY3" fmla="*/ 56108 h 1913483"/>
              <a:gd name="connsiteX4" fmla="*/ 1457325 w 1695450"/>
              <a:gd name="connsiteY4" fmla="*/ 922883 h 1913483"/>
              <a:gd name="connsiteX5" fmla="*/ 1695450 w 1695450"/>
              <a:gd name="connsiteY5" fmla="*/ 1913483 h 1913483"/>
              <a:gd name="connsiteX0" fmla="*/ 0 w 1695450"/>
              <a:gd name="connsiteY0" fmla="*/ 2735809 h 2869159"/>
              <a:gd name="connsiteX1" fmla="*/ 390525 w 1695450"/>
              <a:gd name="connsiteY1" fmla="*/ 1878559 h 2869159"/>
              <a:gd name="connsiteX2" fmla="*/ 52563 w 1695450"/>
              <a:gd name="connsiteY2" fmla="*/ 18 h 2869159"/>
              <a:gd name="connsiteX3" fmla="*/ 1466850 w 1695450"/>
              <a:gd name="connsiteY3" fmla="*/ 1011784 h 2869159"/>
              <a:gd name="connsiteX4" fmla="*/ 1457325 w 1695450"/>
              <a:gd name="connsiteY4" fmla="*/ 1878559 h 2869159"/>
              <a:gd name="connsiteX5" fmla="*/ 1695450 w 1695450"/>
              <a:gd name="connsiteY5" fmla="*/ 2869159 h 2869159"/>
              <a:gd name="connsiteX0" fmla="*/ 653764 w 2349214"/>
              <a:gd name="connsiteY0" fmla="*/ 2735809 h 2869159"/>
              <a:gd name="connsiteX1" fmla="*/ 67 w 2349214"/>
              <a:gd name="connsiteY1" fmla="*/ 1088337 h 2869159"/>
              <a:gd name="connsiteX2" fmla="*/ 706327 w 2349214"/>
              <a:gd name="connsiteY2" fmla="*/ 18 h 2869159"/>
              <a:gd name="connsiteX3" fmla="*/ 2120614 w 2349214"/>
              <a:gd name="connsiteY3" fmla="*/ 1011784 h 2869159"/>
              <a:gd name="connsiteX4" fmla="*/ 2111089 w 2349214"/>
              <a:gd name="connsiteY4" fmla="*/ 1878559 h 2869159"/>
              <a:gd name="connsiteX5" fmla="*/ 2349214 w 2349214"/>
              <a:gd name="connsiteY5" fmla="*/ 2869159 h 2869159"/>
              <a:gd name="connsiteX0" fmla="*/ 0 w 2697339"/>
              <a:gd name="connsiteY0" fmla="*/ 2679365 h 2869159"/>
              <a:gd name="connsiteX1" fmla="*/ 348192 w 2697339"/>
              <a:gd name="connsiteY1" fmla="*/ 1088337 h 2869159"/>
              <a:gd name="connsiteX2" fmla="*/ 1054452 w 2697339"/>
              <a:gd name="connsiteY2" fmla="*/ 18 h 2869159"/>
              <a:gd name="connsiteX3" fmla="*/ 2468739 w 2697339"/>
              <a:gd name="connsiteY3" fmla="*/ 1011784 h 2869159"/>
              <a:gd name="connsiteX4" fmla="*/ 2459214 w 2697339"/>
              <a:gd name="connsiteY4" fmla="*/ 1878559 h 2869159"/>
              <a:gd name="connsiteX5" fmla="*/ 2697339 w 2697339"/>
              <a:gd name="connsiteY5" fmla="*/ 2869159 h 2869159"/>
              <a:gd name="connsiteX0" fmla="*/ 0 w 2697339"/>
              <a:gd name="connsiteY0" fmla="*/ 2679365 h 2869159"/>
              <a:gd name="connsiteX1" fmla="*/ 332318 w 2697339"/>
              <a:gd name="connsiteY1" fmla="*/ 1946276 h 2869159"/>
              <a:gd name="connsiteX2" fmla="*/ 348192 w 2697339"/>
              <a:gd name="connsiteY2" fmla="*/ 1088337 h 2869159"/>
              <a:gd name="connsiteX3" fmla="*/ 1054452 w 2697339"/>
              <a:gd name="connsiteY3" fmla="*/ 18 h 2869159"/>
              <a:gd name="connsiteX4" fmla="*/ 2468739 w 2697339"/>
              <a:gd name="connsiteY4" fmla="*/ 1011784 h 2869159"/>
              <a:gd name="connsiteX5" fmla="*/ 2459214 w 2697339"/>
              <a:gd name="connsiteY5" fmla="*/ 1878559 h 2869159"/>
              <a:gd name="connsiteX6" fmla="*/ 2697339 w 2697339"/>
              <a:gd name="connsiteY6" fmla="*/ 2869159 h 2869159"/>
              <a:gd name="connsiteX0" fmla="*/ 0 w 2697339"/>
              <a:gd name="connsiteY0" fmla="*/ 2679365 h 2869159"/>
              <a:gd name="connsiteX1" fmla="*/ 332318 w 2697339"/>
              <a:gd name="connsiteY1" fmla="*/ 1946276 h 2869159"/>
              <a:gd name="connsiteX2" fmla="*/ 348192 w 2697339"/>
              <a:gd name="connsiteY2" fmla="*/ 1088337 h 2869159"/>
              <a:gd name="connsiteX3" fmla="*/ 1054452 w 2697339"/>
              <a:gd name="connsiteY3" fmla="*/ 18 h 2869159"/>
              <a:gd name="connsiteX4" fmla="*/ 2468739 w 2697339"/>
              <a:gd name="connsiteY4" fmla="*/ 1011784 h 2869159"/>
              <a:gd name="connsiteX5" fmla="*/ 2459214 w 2697339"/>
              <a:gd name="connsiteY5" fmla="*/ 1878559 h 2869159"/>
              <a:gd name="connsiteX6" fmla="*/ 2697339 w 2697339"/>
              <a:gd name="connsiteY6" fmla="*/ 2869159 h 2869159"/>
              <a:gd name="connsiteX0" fmla="*/ 0 w 2697339"/>
              <a:gd name="connsiteY0" fmla="*/ 2679365 h 2869159"/>
              <a:gd name="connsiteX1" fmla="*/ 332318 w 2697339"/>
              <a:gd name="connsiteY1" fmla="*/ 1946276 h 2869159"/>
              <a:gd name="connsiteX2" fmla="*/ 348192 w 2697339"/>
              <a:gd name="connsiteY2" fmla="*/ 1088337 h 2869159"/>
              <a:gd name="connsiteX3" fmla="*/ 1054452 w 2697339"/>
              <a:gd name="connsiteY3" fmla="*/ 18 h 2869159"/>
              <a:gd name="connsiteX4" fmla="*/ 2468739 w 2697339"/>
              <a:gd name="connsiteY4" fmla="*/ 1011784 h 2869159"/>
              <a:gd name="connsiteX5" fmla="*/ 2459214 w 2697339"/>
              <a:gd name="connsiteY5" fmla="*/ 1878559 h 2869159"/>
              <a:gd name="connsiteX6" fmla="*/ 2697339 w 2697339"/>
              <a:gd name="connsiteY6" fmla="*/ 2869159 h 2869159"/>
              <a:gd name="connsiteX0" fmla="*/ 0 w 2697339"/>
              <a:gd name="connsiteY0" fmla="*/ 2679365 h 2869159"/>
              <a:gd name="connsiteX1" fmla="*/ 332318 w 2697339"/>
              <a:gd name="connsiteY1" fmla="*/ 1946276 h 2869159"/>
              <a:gd name="connsiteX2" fmla="*/ 348192 w 2697339"/>
              <a:gd name="connsiteY2" fmla="*/ 1088337 h 2869159"/>
              <a:gd name="connsiteX3" fmla="*/ 1110896 w 2697339"/>
              <a:gd name="connsiteY3" fmla="*/ 18 h 2869159"/>
              <a:gd name="connsiteX4" fmla="*/ 2468739 w 2697339"/>
              <a:gd name="connsiteY4" fmla="*/ 1011784 h 2869159"/>
              <a:gd name="connsiteX5" fmla="*/ 2459214 w 2697339"/>
              <a:gd name="connsiteY5" fmla="*/ 1878559 h 2869159"/>
              <a:gd name="connsiteX6" fmla="*/ 2697339 w 2697339"/>
              <a:gd name="connsiteY6" fmla="*/ 2869159 h 2869159"/>
              <a:gd name="connsiteX0" fmla="*/ 0 w 2697339"/>
              <a:gd name="connsiteY0" fmla="*/ 2679365 h 2869159"/>
              <a:gd name="connsiteX1" fmla="*/ 332318 w 2697339"/>
              <a:gd name="connsiteY1" fmla="*/ 1946276 h 2869159"/>
              <a:gd name="connsiteX2" fmla="*/ 249414 w 2697339"/>
              <a:gd name="connsiteY2" fmla="*/ 1017781 h 2869159"/>
              <a:gd name="connsiteX3" fmla="*/ 1110896 w 2697339"/>
              <a:gd name="connsiteY3" fmla="*/ 18 h 2869159"/>
              <a:gd name="connsiteX4" fmla="*/ 2468739 w 2697339"/>
              <a:gd name="connsiteY4" fmla="*/ 1011784 h 2869159"/>
              <a:gd name="connsiteX5" fmla="*/ 2459214 w 2697339"/>
              <a:gd name="connsiteY5" fmla="*/ 1878559 h 2869159"/>
              <a:gd name="connsiteX6" fmla="*/ 2697339 w 2697339"/>
              <a:gd name="connsiteY6" fmla="*/ 2869159 h 2869159"/>
              <a:gd name="connsiteX0" fmla="*/ 0 w 2697339"/>
              <a:gd name="connsiteY0" fmla="*/ 2679365 h 2869159"/>
              <a:gd name="connsiteX1" fmla="*/ 332318 w 2697339"/>
              <a:gd name="connsiteY1" fmla="*/ 1946276 h 2869159"/>
              <a:gd name="connsiteX2" fmla="*/ 249414 w 2697339"/>
              <a:gd name="connsiteY2" fmla="*/ 1017781 h 2869159"/>
              <a:gd name="connsiteX3" fmla="*/ 1096785 w 2697339"/>
              <a:gd name="connsiteY3" fmla="*/ 18 h 2869159"/>
              <a:gd name="connsiteX4" fmla="*/ 2468739 w 2697339"/>
              <a:gd name="connsiteY4" fmla="*/ 1011784 h 2869159"/>
              <a:gd name="connsiteX5" fmla="*/ 2459214 w 2697339"/>
              <a:gd name="connsiteY5" fmla="*/ 1878559 h 2869159"/>
              <a:gd name="connsiteX6" fmla="*/ 2697339 w 2697339"/>
              <a:gd name="connsiteY6" fmla="*/ 2869159 h 2869159"/>
              <a:gd name="connsiteX0" fmla="*/ 0 w 2697339"/>
              <a:gd name="connsiteY0" fmla="*/ 2679347 h 2869141"/>
              <a:gd name="connsiteX1" fmla="*/ 332318 w 2697339"/>
              <a:gd name="connsiteY1" fmla="*/ 1946258 h 2869141"/>
              <a:gd name="connsiteX2" fmla="*/ 249414 w 2697339"/>
              <a:gd name="connsiteY2" fmla="*/ 1017763 h 2869141"/>
              <a:gd name="connsiteX3" fmla="*/ 1096785 w 2697339"/>
              <a:gd name="connsiteY3" fmla="*/ 0 h 2869141"/>
              <a:gd name="connsiteX4" fmla="*/ 2468739 w 2697339"/>
              <a:gd name="connsiteY4" fmla="*/ 1011766 h 2869141"/>
              <a:gd name="connsiteX5" fmla="*/ 2459214 w 2697339"/>
              <a:gd name="connsiteY5" fmla="*/ 1878541 h 2869141"/>
              <a:gd name="connsiteX6" fmla="*/ 2697339 w 2697339"/>
              <a:gd name="connsiteY6" fmla="*/ 2869141 h 2869141"/>
              <a:gd name="connsiteX0" fmla="*/ 0 w 2697339"/>
              <a:gd name="connsiteY0" fmla="*/ 2679347 h 2869141"/>
              <a:gd name="connsiteX1" fmla="*/ 332318 w 2697339"/>
              <a:gd name="connsiteY1" fmla="*/ 1946258 h 2869141"/>
              <a:gd name="connsiteX2" fmla="*/ 249414 w 2697339"/>
              <a:gd name="connsiteY2" fmla="*/ 1017763 h 2869141"/>
              <a:gd name="connsiteX3" fmla="*/ 1096785 w 2697339"/>
              <a:gd name="connsiteY3" fmla="*/ 0 h 2869141"/>
              <a:gd name="connsiteX4" fmla="*/ 2468739 w 2697339"/>
              <a:gd name="connsiteY4" fmla="*/ 1011766 h 2869141"/>
              <a:gd name="connsiteX5" fmla="*/ 2459214 w 2697339"/>
              <a:gd name="connsiteY5" fmla="*/ 1878541 h 2869141"/>
              <a:gd name="connsiteX6" fmla="*/ 2697339 w 2697339"/>
              <a:gd name="connsiteY6" fmla="*/ 2869141 h 2869141"/>
              <a:gd name="connsiteX0" fmla="*/ 0 w 2697339"/>
              <a:gd name="connsiteY0" fmla="*/ 2679347 h 2869141"/>
              <a:gd name="connsiteX1" fmla="*/ 332318 w 2697339"/>
              <a:gd name="connsiteY1" fmla="*/ 1946258 h 2869141"/>
              <a:gd name="connsiteX2" fmla="*/ 249414 w 2697339"/>
              <a:gd name="connsiteY2" fmla="*/ 1017763 h 2869141"/>
              <a:gd name="connsiteX3" fmla="*/ 1096785 w 2697339"/>
              <a:gd name="connsiteY3" fmla="*/ 0 h 2869141"/>
              <a:gd name="connsiteX4" fmla="*/ 2468739 w 2697339"/>
              <a:gd name="connsiteY4" fmla="*/ 1011766 h 2869141"/>
              <a:gd name="connsiteX5" fmla="*/ 2459214 w 2697339"/>
              <a:gd name="connsiteY5" fmla="*/ 1878541 h 2869141"/>
              <a:gd name="connsiteX6" fmla="*/ 2697339 w 2697339"/>
              <a:gd name="connsiteY6" fmla="*/ 2869141 h 2869141"/>
              <a:gd name="connsiteX0" fmla="*/ 0 w 2697339"/>
              <a:gd name="connsiteY0" fmla="*/ 2679347 h 2869141"/>
              <a:gd name="connsiteX1" fmla="*/ 332318 w 2697339"/>
              <a:gd name="connsiteY1" fmla="*/ 1946258 h 2869141"/>
              <a:gd name="connsiteX2" fmla="*/ 249414 w 2697339"/>
              <a:gd name="connsiteY2" fmla="*/ 1017763 h 2869141"/>
              <a:gd name="connsiteX3" fmla="*/ 1139118 w 2697339"/>
              <a:gd name="connsiteY3" fmla="*/ 0 h 2869141"/>
              <a:gd name="connsiteX4" fmla="*/ 2468739 w 2697339"/>
              <a:gd name="connsiteY4" fmla="*/ 1011766 h 2869141"/>
              <a:gd name="connsiteX5" fmla="*/ 2459214 w 2697339"/>
              <a:gd name="connsiteY5" fmla="*/ 1878541 h 2869141"/>
              <a:gd name="connsiteX6" fmla="*/ 2697339 w 2697339"/>
              <a:gd name="connsiteY6" fmla="*/ 2869141 h 2869141"/>
              <a:gd name="connsiteX0" fmla="*/ 0 w 2697339"/>
              <a:gd name="connsiteY0" fmla="*/ 2679347 h 2869141"/>
              <a:gd name="connsiteX1" fmla="*/ 332318 w 2697339"/>
              <a:gd name="connsiteY1" fmla="*/ 1946258 h 2869141"/>
              <a:gd name="connsiteX2" fmla="*/ 249414 w 2697339"/>
              <a:gd name="connsiteY2" fmla="*/ 1017763 h 2869141"/>
              <a:gd name="connsiteX3" fmla="*/ 1139118 w 2697339"/>
              <a:gd name="connsiteY3" fmla="*/ 0 h 2869141"/>
              <a:gd name="connsiteX4" fmla="*/ 2468739 w 2697339"/>
              <a:gd name="connsiteY4" fmla="*/ 1011766 h 2869141"/>
              <a:gd name="connsiteX5" fmla="*/ 2459214 w 2697339"/>
              <a:gd name="connsiteY5" fmla="*/ 1878541 h 2869141"/>
              <a:gd name="connsiteX6" fmla="*/ 2697339 w 2697339"/>
              <a:gd name="connsiteY6" fmla="*/ 2869141 h 2869141"/>
              <a:gd name="connsiteX0" fmla="*/ 0 w 2697339"/>
              <a:gd name="connsiteY0" fmla="*/ 2679347 h 2869141"/>
              <a:gd name="connsiteX1" fmla="*/ 332318 w 2697339"/>
              <a:gd name="connsiteY1" fmla="*/ 1946258 h 2869141"/>
              <a:gd name="connsiteX2" fmla="*/ 249414 w 2697339"/>
              <a:gd name="connsiteY2" fmla="*/ 1017763 h 2869141"/>
              <a:gd name="connsiteX3" fmla="*/ 1139118 w 2697339"/>
              <a:gd name="connsiteY3" fmla="*/ 0 h 2869141"/>
              <a:gd name="connsiteX4" fmla="*/ 2468739 w 2697339"/>
              <a:gd name="connsiteY4" fmla="*/ 1011766 h 2869141"/>
              <a:gd name="connsiteX5" fmla="*/ 2459214 w 2697339"/>
              <a:gd name="connsiteY5" fmla="*/ 1878541 h 2869141"/>
              <a:gd name="connsiteX6" fmla="*/ 2697339 w 2697339"/>
              <a:gd name="connsiteY6" fmla="*/ 2869141 h 2869141"/>
              <a:gd name="connsiteX0" fmla="*/ 0 w 2697339"/>
              <a:gd name="connsiteY0" fmla="*/ 2778125 h 2869141"/>
              <a:gd name="connsiteX1" fmla="*/ 332318 w 2697339"/>
              <a:gd name="connsiteY1" fmla="*/ 1946258 h 2869141"/>
              <a:gd name="connsiteX2" fmla="*/ 249414 w 2697339"/>
              <a:gd name="connsiteY2" fmla="*/ 1017763 h 2869141"/>
              <a:gd name="connsiteX3" fmla="*/ 1139118 w 2697339"/>
              <a:gd name="connsiteY3" fmla="*/ 0 h 2869141"/>
              <a:gd name="connsiteX4" fmla="*/ 2468739 w 2697339"/>
              <a:gd name="connsiteY4" fmla="*/ 1011766 h 2869141"/>
              <a:gd name="connsiteX5" fmla="*/ 2459214 w 2697339"/>
              <a:gd name="connsiteY5" fmla="*/ 1878541 h 2869141"/>
              <a:gd name="connsiteX6" fmla="*/ 2697339 w 2697339"/>
              <a:gd name="connsiteY6" fmla="*/ 2869141 h 2869141"/>
              <a:gd name="connsiteX0" fmla="*/ 0 w 2697339"/>
              <a:gd name="connsiteY0" fmla="*/ 2778125 h 2869141"/>
              <a:gd name="connsiteX1" fmla="*/ 332318 w 2697339"/>
              <a:gd name="connsiteY1" fmla="*/ 1946258 h 2869141"/>
              <a:gd name="connsiteX2" fmla="*/ 291747 w 2697339"/>
              <a:gd name="connsiteY2" fmla="*/ 1031874 h 2869141"/>
              <a:gd name="connsiteX3" fmla="*/ 1139118 w 2697339"/>
              <a:gd name="connsiteY3" fmla="*/ 0 h 2869141"/>
              <a:gd name="connsiteX4" fmla="*/ 2468739 w 2697339"/>
              <a:gd name="connsiteY4" fmla="*/ 1011766 h 2869141"/>
              <a:gd name="connsiteX5" fmla="*/ 2459214 w 2697339"/>
              <a:gd name="connsiteY5" fmla="*/ 1878541 h 2869141"/>
              <a:gd name="connsiteX6" fmla="*/ 2697339 w 2697339"/>
              <a:gd name="connsiteY6" fmla="*/ 2869141 h 2869141"/>
              <a:gd name="connsiteX0" fmla="*/ 0 w 2697339"/>
              <a:gd name="connsiteY0" fmla="*/ 2778125 h 2869141"/>
              <a:gd name="connsiteX1" fmla="*/ 332318 w 2697339"/>
              <a:gd name="connsiteY1" fmla="*/ 1946258 h 2869141"/>
              <a:gd name="connsiteX2" fmla="*/ 291747 w 2697339"/>
              <a:gd name="connsiteY2" fmla="*/ 1031874 h 2869141"/>
              <a:gd name="connsiteX3" fmla="*/ 1139118 w 2697339"/>
              <a:gd name="connsiteY3" fmla="*/ 0 h 2869141"/>
              <a:gd name="connsiteX4" fmla="*/ 2468739 w 2697339"/>
              <a:gd name="connsiteY4" fmla="*/ 1011766 h 2869141"/>
              <a:gd name="connsiteX5" fmla="*/ 2459214 w 2697339"/>
              <a:gd name="connsiteY5" fmla="*/ 1878541 h 2869141"/>
              <a:gd name="connsiteX6" fmla="*/ 2697339 w 2697339"/>
              <a:gd name="connsiteY6" fmla="*/ 2869141 h 2869141"/>
              <a:gd name="connsiteX0" fmla="*/ 0 w 2697339"/>
              <a:gd name="connsiteY0" fmla="*/ 2778125 h 2869141"/>
              <a:gd name="connsiteX1" fmla="*/ 332318 w 2697339"/>
              <a:gd name="connsiteY1" fmla="*/ 1946258 h 2869141"/>
              <a:gd name="connsiteX2" fmla="*/ 291747 w 2697339"/>
              <a:gd name="connsiteY2" fmla="*/ 1158874 h 2869141"/>
              <a:gd name="connsiteX3" fmla="*/ 1139118 w 2697339"/>
              <a:gd name="connsiteY3" fmla="*/ 0 h 2869141"/>
              <a:gd name="connsiteX4" fmla="*/ 2468739 w 2697339"/>
              <a:gd name="connsiteY4" fmla="*/ 1011766 h 2869141"/>
              <a:gd name="connsiteX5" fmla="*/ 2459214 w 2697339"/>
              <a:gd name="connsiteY5" fmla="*/ 1878541 h 2869141"/>
              <a:gd name="connsiteX6" fmla="*/ 2697339 w 2697339"/>
              <a:gd name="connsiteY6" fmla="*/ 2869141 h 2869141"/>
              <a:gd name="connsiteX0" fmla="*/ 0 w 2697339"/>
              <a:gd name="connsiteY0" fmla="*/ 2778125 h 2869141"/>
              <a:gd name="connsiteX1" fmla="*/ 332318 w 2697339"/>
              <a:gd name="connsiteY1" fmla="*/ 1946258 h 2869141"/>
              <a:gd name="connsiteX2" fmla="*/ 291747 w 2697339"/>
              <a:gd name="connsiteY2" fmla="*/ 1158874 h 2869141"/>
              <a:gd name="connsiteX3" fmla="*/ 1139118 w 2697339"/>
              <a:gd name="connsiteY3" fmla="*/ 0 h 2869141"/>
              <a:gd name="connsiteX4" fmla="*/ 2440516 w 2697339"/>
              <a:gd name="connsiteY4" fmla="*/ 997655 h 2869141"/>
              <a:gd name="connsiteX5" fmla="*/ 2459214 w 2697339"/>
              <a:gd name="connsiteY5" fmla="*/ 1878541 h 2869141"/>
              <a:gd name="connsiteX6" fmla="*/ 2697339 w 2697339"/>
              <a:gd name="connsiteY6" fmla="*/ 2869141 h 2869141"/>
              <a:gd name="connsiteX0" fmla="*/ 0 w 2669117"/>
              <a:gd name="connsiteY0" fmla="*/ 2778125 h 2778125"/>
              <a:gd name="connsiteX1" fmla="*/ 332318 w 2669117"/>
              <a:gd name="connsiteY1" fmla="*/ 1946258 h 2778125"/>
              <a:gd name="connsiteX2" fmla="*/ 291747 w 2669117"/>
              <a:gd name="connsiteY2" fmla="*/ 1158874 h 2778125"/>
              <a:gd name="connsiteX3" fmla="*/ 1139118 w 2669117"/>
              <a:gd name="connsiteY3" fmla="*/ 0 h 2778125"/>
              <a:gd name="connsiteX4" fmla="*/ 2440516 w 2669117"/>
              <a:gd name="connsiteY4" fmla="*/ 997655 h 2778125"/>
              <a:gd name="connsiteX5" fmla="*/ 2459214 w 2669117"/>
              <a:gd name="connsiteY5" fmla="*/ 1878541 h 2778125"/>
              <a:gd name="connsiteX6" fmla="*/ 2669117 w 2669117"/>
              <a:gd name="connsiteY6" fmla="*/ 2770363 h 2778125"/>
              <a:gd name="connsiteX0" fmla="*/ 0 w 2669117"/>
              <a:gd name="connsiteY0" fmla="*/ 2778125 h 2778125"/>
              <a:gd name="connsiteX1" fmla="*/ 332318 w 2669117"/>
              <a:gd name="connsiteY1" fmla="*/ 1946258 h 2778125"/>
              <a:gd name="connsiteX2" fmla="*/ 291747 w 2669117"/>
              <a:gd name="connsiteY2" fmla="*/ 1158874 h 2778125"/>
              <a:gd name="connsiteX3" fmla="*/ 1139118 w 2669117"/>
              <a:gd name="connsiteY3" fmla="*/ 0 h 2778125"/>
              <a:gd name="connsiteX4" fmla="*/ 2440516 w 2669117"/>
              <a:gd name="connsiteY4" fmla="*/ 1054099 h 2778125"/>
              <a:gd name="connsiteX5" fmla="*/ 2459214 w 2669117"/>
              <a:gd name="connsiteY5" fmla="*/ 1878541 h 2778125"/>
              <a:gd name="connsiteX6" fmla="*/ 2669117 w 2669117"/>
              <a:gd name="connsiteY6" fmla="*/ 2770363 h 2778125"/>
              <a:gd name="connsiteX0" fmla="*/ 0 w 2669117"/>
              <a:gd name="connsiteY0" fmla="*/ 2778125 h 2778125"/>
              <a:gd name="connsiteX1" fmla="*/ 332318 w 2669117"/>
              <a:gd name="connsiteY1" fmla="*/ 1946258 h 2778125"/>
              <a:gd name="connsiteX2" fmla="*/ 291747 w 2669117"/>
              <a:gd name="connsiteY2" fmla="*/ 1158874 h 2778125"/>
              <a:gd name="connsiteX3" fmla="*/ 1139118 w 2669117"/>
              <a:gd name="connsiteY3" fmla="*/ 0 h 2778125"/>
              <a:gd name="connsiteX4" fmla="*/ 2440516 w 2669117"/>
              <a:gd name="connsiteY4" fmla="*/ 1054099 h 2778125"/>
              <a:gd name="connsiteX5" fmla="*/ 2459214 w 2669117"/>
              <a:gd name="connsiteY5" fmla="*/ 1878541 h 2778125"/>
              <a:gd name="connsiteX6" fmla="*/ 2669117 w 2669117"/>
              <a:gd name="connsiteY6" fmla="*/ 2770363 h 2778125"/>
              <a:gd name="connsiteX0" fmla="*/ 0 w 2669117"/>
              <a:gd name="connsiteY0" fmla="*/ 2778125 h 2778125"/>
              <a:gd name="connsiteX1" fmla="*/ 332318 w 2669117"/>
              <a:gd name="connsiteY1" fmla="*/ 1946258 h 2778125"/>
              <a:gd name="connsiteX2" fmla="*/ 291747 w 2669117"/>
              <a:gd name="connsiteY2" fmla="*/ 1158874 h 2778125"/>
              <a:gd name="connsiteX3" fmla="*/ 1139118 w 2669117"/>
              <a:gd name="connsiteY3" fmla="*/ 0 h 2778125"/>
              <a:gd name="connsiteX4" fmla="*/ 2440516 w 2669117"/>
              <a:gd name="connsiteY4" fmla="*/ 1110543 h 2778125"/>
              <a:gd name="connsiteX5" fmla="*/ 2459214 w 2669117"/>
              <a:gd name="connsiteY5" fmla="*/ 1878541 h 2778125"/>
              <a:gd name="connsiteX6" fmla="*/ 2669117 w 2669117"/>
              <a:gd name="connsiteY6" fmla="*/ 2770363 h 2778125"/>
              <a:gd name="connsiteX0" fmla="*/ 0 w 2669117"/>
              <a:gd name="connsiteY0" fmla="*/ 2791779 h 2791779"/>
              <a:gd name="connsiteX1" fmla="*/ 332318 w 2669117"/>
              <a:gd name="connsiteY1" fmla="*/ 1959912 h 2791779"/>
              <a:gd name="connsiteX2" fmla="*/ 291747 w 2669117"/>
              <a:gd name="connsiteY2" fmla="*/ 1172528 h 2791779"/>
              <a:gd name="connsiteX3" fmla="*/ 1262016 w 2669117"/>
              <a:gd name="connsiteY3" fmla="*/ 0 h 2791779"/>
              <a:gd name="connsiteX4" fmla="*/ 2440516 w 2669117"/>
              <a:gd name="connsiteY4" fmla="*/ 1124197 h 2791779"/>
              <a:gd name="connsiteX5" fmla="*/ 2459214 w 2669117"/>
              <a:gd name="connsiteY5" fmla="*/ 1892195 h 2791779"/>
              <a:gd name="connsiteX6" fmla="*/ 2669117 w 2669117"/>
              <a:gd name="connsiteY6" fmla="*/ 2784017 h 2791779"/>
              <a:gd name="connsiteX0" fmla="*/ 0 w 2669117"/>
              <a:gd name="connsiteY0" fmla="*/ 2791779 h 2791779"/>
              <a:gd name="connsiteX1" fmla="*/ 332318 w 2669117"/>
              <a:gd name="connsiteY1" fmla="*/ 1959912 h 2791779"/>
              <a:gd name="connsiteX2" fmla="*/ 291747 w 2669117"/>
              <a:gd name="connsiteY2" fmla="*/ 1172528 h 2791779"/>
              <a:gd name="connsiteX3" fmla="*/ 1316637 w 2669117"/>
              <a:gd name="connsiteY3" fmla="*/ 0 h 2791779"/>
              <a:gd name="connsiteX4" fmla="*/ 2440516 w 2669117"/>
              <a:gd name="connsiteY4" fmla="*/ 1124197 h 2791779"/>
              <a:gd name="connsiteX5" fmla="*/ 2459214 w 2669117"/>
              <a:gd name="connsiteY5" fmla="*/ 1892195 h 2791779"/>
              <a:gd name="connsiteX6" fmla="*/ 2669117 w 2669117"/>
              <a:gd name="connsiteY6" fmla="*/ 2784017 h 2791779"/>
              <a:gd name="connsiteX0" fmla="*/ 0 w 2669117"/>
              <a:gd name="connsiteY0" fmla="*/ 2791779 h 2791779"/>
              <a:gd name="connsiteX1" fmla="*/ 332318 w 2669117"/>
              <a:gd name="connsiteY1" fmla="*/ 1959912 h 2791779"/>
              <a:gd name="connsiteX2" fmla="*/ 291747 w 2669117"/>
              <a:gd name="connsiteY2" fmla="*/ 1172528 h 2791779"/>
              <a:gd name="connsiteX3" fmla="*/ 1234704 w 2669117"/>
              <a:gd name="connsiteY3" fmla="*/ 0 h 2791779"/>
              <a:gd name="connsiteX4" fmla="*/ 2440516 w 2669117"/>
              <a:gd name="connsiteY4" fmla="*/ 1124197 h 2791779"/>
              <a:gd name="connsiteX5" fmla="*/ 2459214 w 2669117"/>
              <a:gd name="connsiteY5" fmla="*/ 1892195 h 2791779"/>
              <a:gd name="connsiteX6" fmla="*/ 2669117 w 2669117"/>
              <a:gd name="connsiteY6" fmla="*/ 2784017 h 2791779"/>
              <a:gd name="connsiteX0" fmla="*/ 0 w 2669117"/>
              <a:gd name="connsiteY0" fmla="*/ 2791779 h 2791779"/>
              <a:gd name="connsiteX1" fmla="*/ 291351 w 2669117"/>
              <a:gd name="connsiteY1" fmla="*/ 1987221 h 2791779"/>
              <a:gd name="connsiteX2" fmla="*/ 291747 w 2669117"/>
              <a:gd name="connsiteY2" fmla="*/ 1172528 h 2791779"/>
              <a:gd name="connsiteX3" fmla="*/ 1234704 w 2669117"/>
              <a:gd name="connsiteY3" fmla="*/ 0 h 2791779"/>
              <a:gd name="connsiteX4" fmla="*/ 2440516 w 2669117"/>
              <a:gd name="connsiteY4" fmla="*/ 1124197 h 2791779"/>
              <a:gd name="connsiteX5" fmla="*/ 2459214 w 2669117"/>
              <a:gd name="connsiteY5" fmla="*/ 1892195 h 2791779"/>
              <a:gd name="connsiteX6" fmla="*/ 2669117 w 2669117"/>
              <a:gd name="connsiteY6" fmla="*/ 2784017 h 2791779"/>
              <a:gd name="connsiteX0" fmla="*/ 0 w 2669117"/>
              <a:gd name="connsiteY0" fmla="*/ 2791779 h 2791779"/>
              <a:gd name="connsiteX1" fmla="*/ 291351 w 2669117"/>
              <a:gd name="connsiteY1" fmla="*/ 1987221 h 2791779"/>
              <a:gd name="connsiteX2" fmla="*/ 291747 w 2669117"/>
              <a:gd name="connsiteY2" fmla="*/ 1172528 h 2791779"/>
              <a:gd name="connsiteX3" fmla="*/ 1234704 w 2669117"/>
              <a:gd name="connsiteY3" fmla="*/ 0 h 2791779"/>
              <a:gd name="connsiteX4" fmla="*/ 2440516 w 2669117"/>
              <a:gd name="connsiteY4" fmla="*/ 1124197 h 2791779"/>
              <a:gd name="connsiteX5" fmla="*/ 2459214 w 2669117"/>
              <a:gd name="connsiteY5" fmla="*/ 1892195 h 2791779"/>
              <a:gd name="connsiteX6" fmla="*/ 2669117 w 2669117"/>
              <a:gd name="connsiteY6" fmla="*/ 2784017 h 2791779"/>
              <a:gd name="connsiteX0" fmla="*/ 0 w 2669117"/>
              <a:gd name="connsiteY0" fmla="*/ 2791779 h 2791779"/>
              <a:gd name="connsiteX1" fmla="*/ 291351 w 2669117"/>
              <a:gd name="connsiteY1" fmla="*/ 1987221 h 2791779"/>
              <a:gd name="connsiteX2" fmla="*/ 441956 w 2669117"/>
              <a:gd name="connsiteY2" fmla="*/ 899437 h 2791779"/>
              <a:gd name="connsiteX3" fmla="*/ 1234704 w 2669117"/>
              <a:gd name="connsiteY3" fmla="*/ 0 h 2791779"/>
              <a:gd name="connsiteX4" fmla="*/ 2440516 w 2669117"/>
              <a:gd name="connsiteY4" fmla="*/ 1124197 h 2791779"/>
              <a:gd name="connsiteX5" fmla="*/ 2459214 w 2669117"/>
              <a:gd name="connsiteY5" fmla="*/ 1892195 h 2791779"/>
              <a:gd name="connsiteX6" fmla="*/ 2669117 w 2669117"/>
              <a:gd name="connsiteY6" fmla="*/ 2784017 h 2791779"/>
              <a:gd name="connsiteX0" fmla="*/ 0 w 2669117"/>
              <a:gd name="connsiteY0" fmla="*/ 2791779 h 2791779"/>
              <a:gd name="connsiteX1" fmla="*/ 291351 w 2669117"/>
              <a:gd name="connsiteY1" fmla="*/ 1987221 h 2791779"/>
              <a:gd name="connsiteX2" fmla="*/ 441956 w 2669117"/>
              <a:gd name="connsiteY2" fmla="*/ 899437 h 2791779"/>
              <a:gd name="connsiteX3" fmla="*/ 1234704 w 2669117"/>
              <a:gd name="connsiteY3" fmla="*/ 0 h 2791779"/>
              <a:gd name="connsiteX4" fmla="*/ 2440516 w 2669117"/>
              <a:gd name="connsiteY4" fmla="*/ 1124197 h 2791779"/>
              <a:gd name="connsiteX5" fmla="*/ 2459214 w 2669117"/>
              <a:gd name="connsiteY5" fmla="*/ 1892195 h 2791779"/>
              <a:gd name="connsiteX6" fmla="*/ 2669117 w 2669117"/>
              <a:gd name="connsiteY6" fmla="*/ 2784017 h 2791779"/>
              <a:gd name="connsiteX0" fmla="*/ 0 w 2669117"/>
              <a:gd name="connsiteY0" fmla="*/ 2791779 h 2791779"/>
              <a:gd name="connsiteX1" fmla="*/ 291351 w 2669117"/>
              <a:gd name="connsiteY1" fmla="*/ 1987221 h 2791779"/>
              <a:gd name="connsiteX2" fmla="*/ 441956 w 2669117"/>
              <a:gd name="connsiteY2" fmla="*/ 899437 h 2791779"/>
              <a:gd name="connsiteX3" fmla="*/ 1234704 w 2669117"/>
              <a:gd name="connsiteY3" fmla="*/ 0 h 2791779"/>
              <a:gd name="connsiteX4" fmla="*/ 2440516 w 2669117"/>
              <a:gd name="connsiteY4" fmla="*/ 1124197 h 2791779"/>
              <a:gd name="connsiteX5" fmla="*/ 2459214 w 2669117"/>
              <a:gd name="connsiteY5" fmla="*/ 1892195 h 2791779"/>
              <a:gd name="connsiteX6" fmla="*/ 2669117 w 2669117"/>
              <a:gd name="connsiteY6" fmla="*/ 2784017 h 2791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69117" h="2791779">
                <a:moveTo>
                  <a:pt x="0" y="2791779"/>
                </a:moveTo>
                <a:cubicBezTo>
                  <a:pt x="27164" y="2653135"/>
                  <a:pt x="233319" y="2252392"/>
                  <a:pt x="291351" y="1987221"/>
                </a:cubicBezTo>
                <a:cubicBezTo>
                  <a:pt x="361671" y="1354248"/>
                  <a:pt x="271077" y="1189677"/>
                  <a:pt x="441956" y="899437"/>
                </a:cubicBezTo>
                <a:cubicBezTo>
                  <a:pt x="612835" y="609197"/>
                  <a:pt x="1006458" y="261937"/>
                  <a:pt x="1234704" y="0"/>
                </a:cubicBezTo>
                <a:cubicBezTo>
                  <a:pt x="1598065" y="164570"/>
                  <a:pt x="2347030" y="988201"/>
                  <a:pt x="2440516" y="1124197"/>
                </a:cubicBezTo>
                <a:cubicBezTo>
                  <a:pt x="2465916" y="1389310"/>
                  <a:pt x="2419527" y="1587395"/>
                  <a:pt x="2459214" y="1892195"/>
                </a:cubicBezTo>
                <a:cubicBezTo>
                  <a:pt x="2498901" y="2196995"/>
                  <a:pt x="2654830" y="2620505"/>
                  <a:pt x="2669117" y="2784017"/>
                </a:cubicBezTo>
              </a:path>
            </a:pathLst>
          </a:custGeom>
          <a:ln w="63500">
            <a:solidFill>
              <a:srgbClr val="FF0000"/>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5" name="Freeform 129"/>
          <p:cNvSpPr/>
          <p:nvPr/>
        </p:nvSpPr>
        <p:spPr>
          <a:xfrm>
            <a:off x="514350" y="4019897"/>
            <a:ext cx="1695450" cy="1857375"/>
          </a:xfrm>
          <a:custGeom>
            <a:avLst/>
            <a:gdLst>
              <a:gd name="connsiteX0" fmla="*/ 0 w 1695450"/>
              <a:gd name="connsiteY0" fmla="*/ 1781177 h 1914527"/>
              <a:gd name="connsiteX1" fmla="*/ 428625 w 1695450"/>
              <a:gd name="connsiteY1" fmla="*/ 962027 h 1914527"/>
              <a:gd name="connsiteX2" fmla="*/ 409575 w 1695450"/>
              <a:gd name="connsiteY2" fmla="*/ 2 h 1914527"/>
              <a:gd name="connsiteX3" fmla="*/ 1457325 w 1695450"/>
              <a:gd name="connsiteY3" fmla="*/ 952502 h 1914527"/>
              <a:gd name="connsiteX4" fmla="*/ 1695450 w 1695450"/>
              <a:gd name="connsiteY4" fmla="*/ 1914527 h 1914527"/>
              <a:gd name="connsiteX0" fmla="*/ 0 w 1695450"/>
              <a:gd name="connsiteY0" fmla="*/ 1781201 h 1914551"/>
              <a:gd name="connsiteX1" fmla="*/ 390525 w 1695450"/>
              <a:gd name="connsiteY1" fmla="*/ 923951 h 1914551"/>
              <a:gd name="connsiteX2" fmla="*/ 409575 w 1695450"/>
              <a:gd name="connsiteY2" fmla="*/ 26 h 1914551"/>
              <a:gd name="connsiteX3" fmla="*/ 1457325 w 1695450"/>
              <a:gd name="connsiteY3" fmla="*/ 952526 h 1914551"/>
              <a:gd name="connsiteX4" fmla="*/ 1695450 w 1695450"/>
              <a:gd name="connsiteY4" fmla="*/ 1914551 h 1914551"/>
              <a:gd name="connsiteX0" fmla="*/ 0 w 1695450"/>
              <a:gd name="connsiteY0" fmla="*/ 1762153 h 1895503"/>
              <a:gd name="connsiteX1" fmla="*/ 390525 w 1695450"/>
              <a:gd name="connsiteY1" fmla="*/ 904903 h 1895503"/>
              <a:gd name="connsiteX2" fmla="*/ 447675 w 1695450"/>
              <a:gd name="connsiteY2" fmla="*/ 28 h 1895503"/>
              <a:gd name="connsiteX3" fmla="*/ 1457325 w 1695450"/>
              <a:gd name="connsiteY3" fmla="*/ 933478 h 1895503"/>
              <a:gd name="connsiteX4" fmla="*/ 1695450 w 1695450"/>
              <a:gd name="connsiteY4" fmla="*/ 1895503 h 1895503"/>
              <a:gd name="connsiteX0" fmla="*/ 0 w 1695450"/>
              <a:gd name="connsiteY0" fmla="*/ 1775017 h 1908367"/>
              <a:gd name="connsiteX1" fmla="*/ 390525 w 1695450"/>
              <a:gd name="connsiteY1" fmla="*/ 917767 h 1908367"/>
              <a:gd name="connsiteX2" fmla="*/ 447675 w 1695450"/>
              <a:gd name="connsiteY2" fmla="*/ 12892 h 1908367"/>
              <a:gd name="connsiteX3" fmla="*/ 1457325 w 1695450"/>
              <a:gd name="connsiteY3" fmla="*/ 946342 h 1908367"/>
              <a:gd name="connsiteX4" fmla="*/ 1695450 w 1695450"/>
              <a:gd name="connsiteY4" fmla="*/ 1908367 h 1908367"/>
              <a:gd name="connsiteX0" fmla="*/ 0 w 1695450"/>
              <a:gd name="connsiteY0" fmla="*/ 1787347 h 1920697"/>
              <a:gd name="connsiteX1" fmla="*/ 390525 w 1695450"/>
              <a:gd name="connsiteY1" fmla="*/ 930097 h 1920697"/>
              <a:gd name="connsiteX2" fmla="*/ 447675 w 1695450"/>
              <a:gd name="connsiteY2" fmla="*/ 25222 h 1920697"/>
              <a:gd name="connsiteX3" fmla="*/ 1457325 w 1695450"/>
              <a:gd name="connsiteY3" fmla="*/ 958672 h 1920697"/>
              <a:gd name="connsiteX4" fmla="*/ 1695450 w 1695450"/>
              <a:gd name="connsiteY4" fmla="*/ 1920697 h 1920697"/>
              <a:gd name="connsiteX0" fmla="*/ 0 w 1695450"/>
              <a:gd name="connsiteY0" fmla="*/ 1780829 h 1914179"/>
              <a:gd name="connsiteX1" fmla="*/ 390525 w 1695450"/>
              <a:gd name="connsiteY1" fmla="*/ 923579 h 1914179"/>
              <a:gd name="connsiteX2" fmla="*/ 447675 w 1695450"/>
              <a:gd name="connsiteY2" fmla="*/ 18704 h 1914179"/>
              <a:gd name="connsiteX3" fmla="*/ 1457325 w 1695450"/>
              <a:gd name="connsiteY3" fmla="*/ 952154 h 1914179"/>
              <a:gd name="connsiteX4" fmla="*/ 1695450 w 1695450"/>
              <a:gd name="connsiteY4" fmla="*/ 1914179 h 1914179"/>
              <a:gd name="connsiteX0" fmla="*/ 0 w 1695450"/>
              <a:gd name="connsiteY0" fmla="*/ 1780829 h 1914179"/>
              <a:gd name="connsiteX1" fmla="*/ 390525 w 1695450"/>
              <a:gd name="connsiteY1" fmla="*/ 923579 h 1914179"/>
              <a:gd name="connsiteX2" fmla="*/ 447675 w 1695450"/>
              <a:gd name="connsiteY2" fmla="*/ 18704 h 1914179"/>
              <a:gd name="connsiteX3" fmla="*/ 1457325 w 1695450"/>
              <a:gd name="connsiteY3" fmla="*/ 952154 h 1914179"/>
              <a:gd name="connsiteX4" fmla="*/ 1695450 w 1695450"/>
              <a:gd name="connsiteY4" fmla="*/ 1914179 h 1914179"/>
              <a:gd name="connsiteX0" fmla="*/ 0 w 1695450"/>
              <a:gd name="connsiteY0" fmla="*/ 1780829 h 1914179"/>
              <a:gd name="connsiteX1" fmla="*/ 390525 w 1695450"/>
              <a:gd name="connsiteY1" fmla="*/ 923579 h 1914179"/>
              <a:gd name="connsiteX2" fmla="*/ 447675 w 1695450"/>
              <a:gd name="connsiteY2" fmla="*/ 18704 h 1914179"/>
              <a:gd name="connsiteX3" fmla="*/ 1457325 w 1695450"/>
              <a:gd name="connsiteY3" fmla="*/ 952154 h 1914179"/>
              <a:gd name="connsiteX4" fmla="*/ 1695450 w 1695450"/>
              <a:gd name="connsiteY4" fmla="*/ 1914179 h 1914179"/>
              <a:gd name="connsiteX0" fmla="*/ 0 w 1695450"/>
              <a:gd name="connsiteY0" fmla="*/ 1764115 h 1897465"/>
              <a:gd name="connsiteX1" fmla="*/ 390525 w 1695450"/>
              <a:gd name="connsiteY1" fmla="*/ 906865 h 1897465"/>
              <a:gd name="connsiteX2" fmla="*/ 447675 w 1695450"/>
              <a:gd name="connsiteY2" fmla="*/ 1990 h 1897465"/>
              <a:gd name="connsiteX3" fmla="*/ 1457325 w 1695450"/>
              <a:gd name="connsiteY3" fmla="*/ 935440 h 1897465"/>
              <a:gd name="connsiteX4" fmla="*/ 1695450 w 1695450"/>
              <a:gd name="connsiteY4" fmla="*/ 1897465 h 1897465"/>
              <a:gd name="connsiteX0" fmla="*/ 0 w 1695450"/>
              <a:gd name="connsiteY0" fmla="*/ 1762125 h 1895475"/>
              <a:gd name="connsiteX1" fmla="*/ 390525 w 1695450"/>
              <a:gd name="connsiteY1" fmla="*/ 904875 h 1895475"/>
              <a:gd name="connsiteX2" fmla="*/ 447675 w 1695450"/>
              <a:gd name="connsiteY2" fmla="*/ 0 h 1895475"/>
              <a:gd name="connsiteX3" fmla="*/ 1457325 w 1695450"/>
              <a:gd name="connsiteY3" fmla="*/ 933450 h 1895475"/>
              <a:gd name="connsiteX4" fmla="*/ 1695450 w 1695450"/>
              <a:gd name="connsiteY4" fmla="*/ 1895475 h 1895475"/>
              <a:gd name="connsiteX0" fmla="*/ 0 w 1695450"/>
              <a:gd name="connsiteY0" fmla="*/ 1762125 h 1895475"/>
              <a:gd name="connsiteX1" fmla="*/ 390525 w 1695450"/>
              <a:gd name="connsiteY1" fmla="*/ 904875 h 1895475"/>
              <a:gd name="connsiteX2" fmla="*/ 447675 w 1695450"/>
              <a:gd name="connsiteY2" fmla="*/ 0 h 1895475"/>
              <a:gd name="connsiteX3" fmla="*/ 1457325 w 1695450"/>
              <a:gd name="connsiteY3" fmla="*/ 933450 h 1895475"/>
              <a:gd name="connsiteX4" fmla="*/ 1695450 w 1695450"/>
              <a:gd name="connsiteY4" fmla="*/ 1895475 h 1895475"/>
              <a:gd name="connsiteX0" fmla="*/ 0 w 1695450"/>
              <a:gd name="connsiteY0" fmla="*/ 1762125 h 1895475"/>
              <a:gd name="connsiteX1" fmla="*/ 390525 w 1695450"/>
              <a:gd name="connsiteY1" fmla="*/ 904875 h 1895475"/>
              <a:gd name="connsiteX2" fmla="*/ 447675 w 1695450"/>
              <a:gd name="connsiteY2" fmla="*/ 0 h 1895475"/>
              <a:gd name="connsiteX3" fmla="*/ 1457325 w 1695450"/>
              <a:gd name="connsiteY3" fmla="*/ 933450 h 1895475"/>
              <a:gd name="connsiteX4" fmla="*/ 1695450 w 1695450"/>
              <a:gd name="connsiteY4" fmla="*/ 1895475 h 1895475"/>
              <a:gd name="connsiteX0" fmla="*/ 0 w 1695450"/>
              <a:gd name="connsiteY0" fmla="*/ 1762125 h 1895475"/>
              <a:gd name="connsiteX1" fmla="*/ 390525 w 1695450"/>
              <a:gd name="connsiteY1" fmla="*/ 904875 h 1895475"/>
              <a:gd name="connsiteX2" fmla="*/ 447675 w 1695450"/>
              <a:gd name="connsiteY2" fmla="*/ 0 h 1895475"/>
              <a:gd name="connsiteX3" fmla="*/ 1457325 w 1695450"/>
              <a:gd name="connsiteY3" fmla="*/ 971550 h 1895475"/>
              <a:gd name="connsiteX4" fmla="*/ 1695450 w 1695450"/>
              <a:gd name="connsiteY4" fmla="*/ 1895475 h 1895475"/>
              <a:gd name="connsiteX0" fmla="*/ 0 w 1695450"/>
              <a:gd name="connsiteY0" fmla="*/ 1762125 h 1895475"/>
              <a:gd name="connsiteX1" fmla="*/ 390525 w 1695450"/>
              <a:gd name="connsiteY1" fmla="*/ 904875 h 1895475"/>
              <a:gd name="connsiteX2" fmla="*/ 447675 w 1695450"/>
              <a:gd name="connsiteY2" fmla="*/ 0 h 1895475"/>
              <a:gd name="connsiteX3" fmla="*/ 1457325 w 1695450"/>
              <a:gd name="connsiteY3" fmla="*/ 971550 h 1895475"/>
              <a:gd name="connsiteX4" fmla="*/ 1695450 w 1695450"/>
              <a:gd name="connsiteY4" fmla="*/ 1895475 h 1895475"/>
              <a:gd name="connsiteX0" fmla="*/ 0 w 1695450"/>
              <a:gd name="connsiteY0" fmla="*/ 1762125 h 1895475"/>
              <a:gd name="connsiteX1" fmla="*/ 390525 w 1695450"/>
              <a:gd name="connsiteY1" fmla="*/ 904875 h 1895475"/>
              <a:gd name="connsiteX2" fmla="*/ 447675 w 1695450"/>
              <a:gd name="connsiteY2" fmla="*/ 0 h 1895475"/>
              <a:gd name="connsiteX3" fmla="*/ 1428750 w 1695450"/>
              <a:gd name="connsiteY3" fmla="*/ 1028700 h 1895475"/>
              <a:gd name="connsiteX4" fmla="*/ 1695450 w 1695450"/>
              <a:gd name="connsiteY4" fmla="*/ 1895475 h 1895475"/>
              <a:gd name="connsiteX0" fmla="*/ 0 w 1695450"/>
              <a:gd name="connsiteY0" fmla="*/ 1762125 h 1895475"/>
              <a:gd name="connsiteX1" fmla="*/ 390525 w 1695450"/>
              <a:gd name="connsiteY1" fmla="*/ 904875 h 1895475"/>
              <a:gd name="connsiteX2" fmla="*/ 447675 w 1695450"/>
              <a:gd name="connsiteY2" fmla="*/ 0 h 1895475"/>
              <a:gd name="connsiteX3" fmla="*/ 1419225 w 1695450"/>
              <a:gd name="connsiteY3" fmla="*/ 971550 h 1895475"/>
              <a:gd name="connsiteX4" fmla="*/ 1695450 w 1695450"/>
              <a:gd name="connsiteY4" fmla="*/ 1895475 h 1895475"/>
              <a:gd name="connsiteX0" fmla="*/ 0 w 1695450"/>
              <a:gd name="connsiteY0" fmla="*/ 1815247 h 1948597"/>
              <a:gd name="connsiteX1" fmla="*/ 390525 w 1695450"/>
              <a:gd name="connsiteY1" fmla="*/ 957997 h 1948597"/>
              <a:gd name="connsiteX2" fmla="*/ 447675 w 1695450"/>
              <a:gd name="connsiteY2" fmla="*/ 53122 h 1948597"/>
              <a:gd name="connsiteX3" fmla="*/ 1457325 w 1695450"/>
              <a:gd name="connsiteY3" fmla="*/ 119797 h 1948597"/>
              <a:gd name="connsiteX4" fmla="*/ 1695450 w 1695450"/>
              <a:gd name="connsiteY4" fmla="*/ 1948597 h 1948597"/>
              <a:gd name="connsiteX0" fmla="*/ 0 w 1695450"/>
              <a:gd name="connsiteY0" fmla="*/ 1762125 h 1895475"/>
              <a:gd name="connsiteX1" fmla="*/ 390525 w 1695450"/>
              <a:gd name="connsiteY1" fmla="*/ 904875 h 1895475"/>
              <a:gd name="connsiteX2" fmla="*/ 447675 w 1695450"/>
              <a:gd name="connsiteY2" fmla="*/ 0 h 1895475"/>
              <a:gd name="connsiteX3" fmla="*/ 1457325 w 1695450"/>
              <a:gd name="connsiteY3" fmla="*/ 66675 h 1895475"/>
              <a:gd name="connsiteX4" fmla="*/ 1457325 w 1695450"/>
              <a:gd name="connsiteY4" fmla="*/ 904875 h 1895475"/>
              <a:gd name="connsiteX5" fmla="*/ 1695450 w 1695450"/>
              <a:gd name="connsiteY5" fmla="*/ 1895475 h 1895475"/>
              <a:gd name="connsiteX0" fmla="*/ 0 w 1695450"/>
              <a:gd name="connsiteY0" fmla="*/ 1787222 h 1920572"/>
              <a:gd name="connsiteX1" fmla="*/ 390525 w 1695450"/>
              <a:gd name="connsiteY1" fmla="*/ 929972 h 1920572"/>
              <a:gd name="connsiteX2" fmla="*/ 447675 w 1695450"/>
              <a:gd name="connsiteY2" fmla="*/ 25097 h 1920572"/>
              <a:gd name="connsiteX3" fmla="*/ 1457325 w 1695450"/>
              <a:gd name="connsiteY3" fmla="*/ 91772 h 1920572"/>
              <a:gd name="connsiteX4" fmla="*/ 1457325 w 1695450"/>
              <a:gd name="connsiteY4" fmla="*/ 929972 h 1920572"/>
              <a:gd name="connsiteX5" fmla="*/ 1695450 w 1695450"/>
              <a:gd name="connsiteY5" fmla="*/ 1920572 h 1920572"/>
              <a:gd name="connsiteX0" fmla="*/ 0 w 1695450"/>
              <a:gd name="connsiteY0" fmla="*/ 1787222 h 1920572"/>
              <a:gd name="connsiteX1" fmla="*/ 390525 w 1695450"/>
              <a:gd name="connsiteY1" fmla="*/ 929972 h 1920572"/>
              <a:gd name="connsiteX2" fmla="*/ 447675 w 1695450"/>
              <a:gd name="connsiteY2" fmla="*/ 25097 h 1920572"/>
              <a:gd name="connsiteX3" fmla="*/ 1457325 w 1695450"/>
              <a:gd name="connsiteY3" fmla="*/ 91772 h 1920572"/>
              <a:gd name="connsiteX4" fmla="*/ 1457325 w 1695450"/>
              <a:gd name="connsiteY4" fmla="*/ 929972 h 1920572"/>
              <a:gd name="connsiteX5" fmla="*/ 1695450 w 1695450"/>
              <a:gd name="connsiteY5" fmla="*/ 1920572 h 1920572"/>
              <a:gd name="connsiteX0" fmla="*/ 0 w 1695450"/>
              <a:gd name="connsiteY0" fmla="*/ 1787222 h 1920572"/>
              <a:gd name="connsiteX1" fmla="*/ 390525 w 1695450"/>
              <a:gd name="connsiteY1" fmla="*/ 929972 h 1920572"/>
              <a:gd name="connsiteX2" fmla="*/ 447675 w 1695450"/>
              <a:gd name="connsiteY2" fmla="*/ 25097 h 1920572"/>
              <a:gd name="connsiteX3" fmla="*/ 1457325 w 1695450"/>
              <a:gd name="connsiteY3" fmla="*/ 91772 h 1920572"/>
              <a:gd name="connsiteX4" fmla="*/ 1457325 w 1695450"/>
              <a:gd name="connsiteY4" fmla="*/ 929972 h 1920572"/>
              <a:gd name="connsiteX5" fmla="*/ 1695450 w 1695450"/>
              <a:gd name="connsiteY5" fmla="*/ 1920572 h 1920572"/>
              <a:gd name="connsiteX0" fmla="*/ 0 w 1695450"/>
              <a:gd name="connsiteY0" fmla="*/ 1767837 h 1901187"/>
              <a:gd name="connsiteX1" fmla="*/ 390525 w 1695450"/>
              <a:gd name="connsiteY1" fmla="*/ 910587 h 1901187"/>
              <a:gd name="connsiteX2" fmla="*/ 447675 w 1695450"/>
              <a:gd name="connsiteY2" fmla="*/ 5712 h 1901187"/>
              <a:gd name="connsiteX3" fmla="*/ 1457325 w 1695450"/>
              <a:gd name="connsiteY3" fmla="*/ 72387 h 1901187"/>
              <a:gd name="connsiteX4" fmla="*/ 1457325 w 1695450"/>
              <a:gd name="connsiteY4" fmla="*/ 910587 h 1901187"/>
              <a:gd name="connsiteX5" fmla="*/ 1695450 w 1695450"/>
              <a:gd name="connsiteY5" fmla="*/ 1901187 h 1901187"/>
              <a:gd name="connsiteX0" fmla="*/ 0 w 1695450"/>
              <a:gd name="connsiteY0" fmla="*/ 1767837 h 1901187"/>
              <a:gd name="connsiteX1" fmla="*/ 390525 w 1695450"/>
              <a:gd name="connsiteY1" fmla="*/ 910587 h 1901187"/>
              <a:gd name="connsiteX2" fmla="*/ 447675 w 1695450"/>
              <a:gd name="connsiteY2" fmla="*/ 5712 h 1901187"/>
              <a:gd name="connsiteX3" fmla="*/ 1457325 w 1695450"/>
              <a:gd name="connsiteY3" fmla="*/ 72387 h 1901187"/>
              <a:gd name="connsiteX4" fmla="*/ 1457325 w 1695450"/>
              <a:gd name="connsiteY4" fmla="*/ 910587 h 1901187"/>
              <a:gd name="connsiteX5" fmla="*/ 1695450 w 1695450"/>
              <a:gd name="connsiteY5" fmla="*/ 1901187 h 1901187"/>
              <a:gd name="connsiteX0" fmla="*/ 0 w 1695450"/>
              <a:gd name="connsiteY0" fmla="*/ 1804831 h 1938181"/>
              <a:gd name="connsiteX1" fmla="*/ 390525 w 1695450"/>
              <a:gd name="connsiteY1" fmla="*/ 947581 h 1938181"/>
              <a:gd name="connsiteX2" fmla="*/ 447675 w 1695450"/>
              <a:gd name="connsiteY2" fmla="*/ 42706 h 1938181"/>
              <a:gd name="connsiteX3" fmla="*/ 1466850 w 1695450"/>
              <a:gd name="connsiteY3" fmla="*/ 42706 h 1938181"/>
              <a:gd name="connsiteX4" fmla="*/ 1457325 w 1695450"/>
              <a:gd name="connsiteY4" fmla="*/ 947581 h 1938181"/>
              <a:gd name="connsiteX5" fmla="*/ 1695450 w 1695450"/>
              <a:gd name="connsiteY5" fmla="*/ 1938181 h 1938181"/>
              <a:gd name="connsiteX0" fmla="*/ 0 w 1695450"/>
              <a:gd name="connsiteY0" fmla="*/ 1780133 h 1913483"/>
              <a:gd name="connsiteX1" fmla="*/ 390525 w 1695450"/>
              <a:gd name="connsiteY1" fmla="*/ 922883 h 1913483"/>
              <a:gd name="connsiteX2" fmla="*/ 447675 w 1695450"/>
              <a:gd name="connsiteY2" fmla="*/ 18008 h 1913483"/>
              <a:gd name="connsiteX3" fmla="*/ 1466850 w 1695450"/>
              <a:gd name="connsiteY3" fmla="*/ 56108 h 1913483"/>
              <a:gd name="connsiteX4" fmla="*/ 1457325 w 1695450"/>
              <a:gd name="connsiteY4" fmla="*/ 922883 h 1913483"/>
              <a:gd name="connsiteX5" fmla="*/ 1695450 w 1695450"/>
              <a:gd name="connsiteY5" fmla="*/ 1913483 h 1913483"/>
              <a:gd name="connsiteX0" fmla="*/ 0 w 1695450"/>
              <a:gd name="connsiteY0" fmla="*/ 1735960 h 1869310"/>
              <a:gd name="connsiteX1" fmla="*/ 390525 w 1695450"/>
              <a:gd name="connsiteY1" fmla="*/ 878710 h 1869310"/>
              <a:gd name="connsiteX2" fmla="*/ 842786 w 1695450"/>
              <a:gd name="connsiteY2" fmla="*/ 411280 h 1869310"/>
              <a:gd name="connsiteX3" fmla="*/ 1466850 w 1695450"/>
              <a:gd name="connsiteY3" fmla="*/ 11935 h 1869310"/>
              <a:gd name="connsiteX4" fmla="*/ 1457325 w 1695450"/>
              <a:gd name="connsiteY4" fmla="*/ 878710 h 1869310"/>
              <a:gd name="connsiteX5" fmla="*/ 1695450 w 1695450"/>
              <a:gd name="connsiteY5" fmla="*/ 1869310 h 1869310"/>
              <a:gd name="connsiteX0" fmla="*/ 0 w 1695450"/>
              <a:gd name="connsiteY0" fmla="*/ 1724025 h 1857375"/>
              <a:gd name="connsiteX1" fmla="*/ 390525 w 1695450"/>
              <a:gd name="connsiteY1" fmla="*/ 866775 h 1857375"/>
              <a:gd name="connsiteX2" fmla="*/ 1466850 w 1695450"/>
              <a:gd name="connsiteY2" fmla="*/ 0 h 1857375"/>
              <a:gd name="connsiteX3" fmla="*/ 1457325 w 1695450"/>
              <a:gd name="connsiteY3" fmla="*/ 866775 h 1857375"/>
              <a:gd name="connsiteX4" fmla="*/ 1695450 w 1695450"/>
              <a:gd name="connsiteY4" fmla="*/ 1857375 h 1857375"/>
              <a:gd name="connsiteX0" fmla="*/ 0 w 1695450"/>
              <a:gd name="connsiteY0" fmla="*/ 1724025 h 1857375"/>
              <a:gd name="connsiteX1" fmla="*/ 404636 w 1695450"/>
              <a:gd name="connsiteY1" fmla="*/ 909108 h 1857375"/>
              <a:gd name="connsiteX2" fmla="*/ 1466850 w 1695450"/>
              <a:gd name="connsiteY2" fmla="*/ 0 h 1857375"/>
              <a:gd name="connsiteX3" fmla="*/ 1457325 w 1695450"/>
              <a:gd name="connsiteY3" fmla="*/ 866775 h 1857375"/>
              <a:gd name="connsiteX4" fmla="*/ 1695450 w 1695450"/>
              <a:gd name="connsiteY4" fmla="*/ 1857375 h 18573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5450" h="1857375">
                <a:moveTo>
                  <a:pt x="0" y="1724025"/>
                </a:moveTo>
                <a:cubicBezTo>
                  <a:pt x="180181" y="1462881"/>
                  <a:pt x="160161" y="1196445"/>
                  <a:pt x="404636" y="909108"/>
                </a:cubicBezTo>
                <a:cubicBezTo>
                  <a:pt x="649111" y="621771"/>
                  <a:pt x="1289050" y="0"/>
                  <a:pt x="1466850" y="0"/>
                </a:cubicBezTo>
                <a:cubicBezTo>
                  <a:pt x="1492250" y="265113"/>
                  <a:pt x="1417638" y="561975"/>
                  <a:pt x="1457325" y="866775"/>
                </a:cubicBezTo>
                <a:cubicBezTo>
                  <a:pt x="1497012" y="1171575"/>
                  <a:pt x="1681163" y="1693863"/>
                  <a:pt x="1695450" y="1857375"/>
                </a:cubicBezTo>
              </a:path>
            </a:pathLst>
          </a:custGeom>
          <a:ln w="63500">
            <a:solidFill>
              <a:srgbClr val="FF0000"/>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6" name="TextBox 132"/>
              <p:cNvSpPr txBox="1"/>
              <p:nvPr/>
            </p:nvSpPr>
            <p:spPr>
              <a:xfrm>
                <a:off x="327712" y="2160268"/>
                <a:ext cx="2203822" cy="461665"/>
              </a:xfrm>
              <a:prstGeom prst="rect">
                <a:avLst/>
              </a:prstGeom>
              <a:ln/>
            </p:spPr>
            <p:style>
              <a:lnRef idx="0">
                <a:schemeClr val="accent2"/>
              </a:lnRef>
              <a:fillRef idx="3">
                <a:schemeClr val="accent2"/>
              </a:fillRef>
              <a:effectRef idx="3">
                <a:schemeClr val="accent2"/>
              </a:effectRef>
              <a:fontRef idx="minor">
                <a:schemeClr val="lt1"/>
              </a:fontRef>
            </p:style>
            <p:txBody>
              <a:bodyPr wrap="square" rtlCol="0">
                <a:spAutoFit/>
              </a:bodyPr>
              <a:lstStyle/>
              <a:p>
                <a14:m>
                  <m:oMath xmlns:m="http://schemas.openxmlformats.org/officeDocument/2006/math">
                    <m:r>
                      <a:rPr lang="en-US" sz="2400" b="1" i="1" smtClean="0">
                        <a:latin typeface="Cambria Math" panose="02040503050406030204" pitchFamily="18" charset="0"/>
                        <a:ea typeface="Cambria Math" panose="02040503050406030204" pitchFamily="18" charset="0"/>
                      </a:rPr>
                      <m:t>≥</m:t>
                    </m:r>
                  </m:oMath>
                </a14:m>
                <a:r>
                  <a:rPr lang="en-US" sz="2400" b="1" dirty="0"/>
                  <a:t> 75% of traffic</a:t>
                </a:r>
              </a:p>
            </p:txBody>
          </p:sp>
        </mc:Choice>
        <mc:Fallback xmlns="">
          <p:sp>
            <p:nvSpPr>
              <p:cNvPr id="126" name="TextBox 132"/>
              <p:cNvSpPr txBox="1">
                <a:spLocks noRot="1" noChangeAspect="1" noMove="1" noResize="1" noEditPoints="1" noAdjustHandles="1" noChangeArrowheads="1" noChangeShapeType="1" noTextEdit="1"/>
              </p:cNvSpPr>
              <p:nvPr/>
            </p:nvSpPr>
            <p:spPr>
              <a:xfrm>
                <a:off x="327712" y="2160268"/>
                <a:ext cx="2203822" cy="461665"/>
              </a:xfrm>
              <a:prstGeom prst="rect">
                <a:avLst/>
              </a:prstGeom>
              <a:blipFill>
                <a:blip r:embed="rId6"/>
                <a:stretch>
                  <a:fillRect/>
                </a:stretch>
              </a:blipFill>
              <a:ln/>
            </p:spPr>
            <p:txBody>
              <a:bodyPr/>
              <a:lstStyle/>
              <a:p>
                <a:r>
                  <a:rPr lang="zh-CN" altLang="en-US">
                    <a:noFill/>
                  </a:rPr>
                  <a:t> </a:t>
                </a:r>
              </a:p>
            </p:txBody>
          </p:sp>
        </mc:Fallback>
      </mc:AlternateContent>
      <p:sp>
        <p:nvSpPr>
          <p:cNvPr id="123" name="标题 8"/>
          <p:cNvSpPr txBox="1">
            <a:spLocks/>
          </p:cNvSpPr>
          <p:nvPr/>
        </p:nvSpPr>
        <p:spPr>
          <a:xfrm>
            <a:off x="17480" y="404664"/>
            <a:ext cx="9126519" cy="6120680"/>
          </a:xfrm>
          <a:prstGeom prst="rect">
            <a:avLst/>
          </a:prstGeom>
          <a:solidFill>
            <a:schemeClr val="bg1">
              <a:alpha val="95000"/>
            </a:schemeClr>
          </a:solidFill>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dirty="0">
                <a:ea typeface="+mn-ea"/>
                <a:cs typeface="Times New Roman" panose="02020603050405020304" pitchFamily="18" charset="0"/>
              </a:rPr>
              <a:t>This talk is about congestion control</a:t>
            </a:r>
            <a:br>
              <a:rPr lang="en-US" altLang="zh-CN" dirty="0">
                <a:ea typeface="+mn-ea"/>
                <a:cs typeface="Times New Roman" panose="02020603050405020304" pitchFamily="18" charset="0"/>
              </a:rPr>
            </a:br>
            <a:r>
              <a:rPr lang="en-US" altLang="zh-CN" b="1" dirty="0">
                <a:solidFill>
                  <a:srgbClr val="0000CC"/>
                </a:solidFill>
                <a:ea typeface="+mn-ea"/>
                <a:cs typeface="Times New Roman" panose="02020603050405020304" pitchFamily="18" charset="0"/>
              </a:rPr>
              <a:t>inside </a:t>
            </a:r>
            <a:r>
              <a:rPr lang="en-US" altLang="zh-CN" dirty="0">
                <a:ea typeface="+mn-ea"/>
                <a:cs typeface="Times New Roman" panose="02020603050405020304" pitchFamily="18" charset="0"/>
              </a:rPr>
              <a:t>the data center.</a:t>
            </a:r>
            <a:endParaRPr lang="zh-CN" altLang="en-US" dirty="0">
              <a:ea typeface="+mn-ea"/>
              <a:cs typeface="Times New Roman" panose="02020603050405020304" pitchFamily="18" charset="0"/>
            </a:endParaRPr>
          </a:p>
        </p:txBody>
      </p:sp>
      <p:sp>
        <p:nvSpPr>
          <p:cNvPr id="3" name="灯片编号占位符 2"/>
          <p:cNvSpPr>
            <a:spLocks noGrp="1"/>
          </p:cNvSpPr>
          <p:nvPr>
            <p:ph type="sldNum" sz="quarter" idx="12"/>
          </p:nvPr>
        </p:nvSpPr>
        <p:spPr/>
        <p:txBody>
          <a:bodyPr/>
          <a:lstStyle/>
          <a:p>
            <a:fld id="{0C913308-F349-4B6D-A68A-DD1791B4A57B}" type="slidenum">
              <a:rPr lang="zh-CN" altLang="en-US" smtClean="0"/>
              <a:t>5</a:t>
            </a:fld>
            <a:endParaRPr lang="zh-CN" altLang="en-US" dirty="0"/>
          </a:p>
        </p:txBody>
      </p:sp>
    </p:spTree>
    <p:extLst>
      <p:ext uri="{BB962C8B-B14F-4D97-AF65-F5344CB8AC3E}">
        <p14:creationId xmlns:p14="http://schemas.microsoft.com/office/powerpoint/2010/main" val="27013464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solidFill>
                  <a:srgbClr val="0000CC"/>
                </a:solidFill>
                <a:cs typeface="Times New Roman" panose="02020603050405020304" pitchFamily="18" charset="0"/>
              </a:rPr>
              <a:t>ECN-aware Switches</a:t>
            </a:r>
            <a:endParaRPr lang="zh-CN" altLang="en-US" dirty="0">
              <a:solidFill>
                <a:srgbClr val="0000CC"/>
              </a:solidFill>
              <a:cs typeface="Times New Roman" panose="02020603050405020304" pitchFamily="18" charset="0"/>
            </a:endParaRPr>
          </a:p>
        </p:txBody>
      </p:sp>
      <p:sp>
        <p:nvSpPr>
          <p:cNvPr id="3" name="内容占位符 2"/>
          <p:cNvSpPr>
            <a:spLocks noGrp="1"/>
          </p:cNvSpPr>
          <p:nvPr>
            <p:ph idx="1"/>
          </p:nvPr>
        </p:nvSpPr>
        <p:spPr/>
        <p:txBody>
          <a:bodyPr/>
          <a:lstStyle/>
          <a:p>
            <a:r>
              <a:rPr lang="en-US" altLang="zh-CN" dirty="0"/>
              <a:t>Adopt RED to perform ECN marking</a:t>
            </a:r>
          </a:p>
          <a:p>
            <a:pPr lvl="1"/>
            <a:r>
              <a:rPr lang="en-US" altLang="zh-CN" dirty="0"/>
              <a:t>Per-queue/port/service-pool ECN/RED </a:t>
            </a:r>
          </a:p>
          <a:p>
            <a:r>
              <a:rPr lang="en-US" altLang="zh-CN" dirty="0"/>
              <a:t>Leverage multiple queues to classify traffic</a:t>
            </a:r>
          </a:p>
          <a:p>
            <a:pPr lvl="1"/>
            <a:r>
              <a:rPr lang="en-US" altLang="zh-CN" dirty="0"/>
              <a:t>Isolate traffic from different services/applications</a:t>
            </a:r>
          </a:p>
          <a:p>
            <a:pPr marL="457200" lvl="1" indent="0">
              <a:buNone/>
            </a:pPr>
            <a:endParaRPr lang="en-US" altLang="zh-CN" dirty="0"/>
          </a:p>
        </p:txBody>
      </p:sp>
      <p:sp>
        <p:nvSpPr>
          <p:cNvPr id="19" name="TextBox 18"/>
          <p:cNvSpPr txBox="1"/>
          <p:nvPr/>
        </p:nvSpPr>
        <p:spPr>
          <a:xfrm>
            <a:off x="218119" y="4546086"/>
            <a:ext cx="3312368" cy="461665"/>
          </a:xfrm>
          <a:prstGeom prst="rect">
            <a:avLst/>
          </a:prstGeom>
          <a:noFill/>
        </p:spPr>
        <p:txBody>
          <a:bodyPr wrap="square" rtlCol="0">
            <a:spAutoFit/>
          </a:bodyPr>
          <a:lstStyle/>
          <a:p>
            <a:pPr algn="r"/>
            <a:r>
              <a:rPr lang="en-US" altLang="zh-CN" sz="2400" b="1" dirty="0">
                <a:solidFill>
                  <a:srgbClr val="0000CC"/>
                </a:solidFill>
              </a:rPr>
              <a:t>Real-time</a:t>
            </a:r>
            <a:r>
              <a:rPr lang="en-US" altLang="zh-CN" sz="2400" dirty="0"/>
              <a:t> services</a:t>
            </a:r>
            <a:endParaRPr lang="zh-CN" altLang="en-US" sz="2400" dirty="0"/>
          </a:p>
        </p:txBody>
      </p:sp>
      <p:sp>
        <p:nvSpPr>
          <p:cNvPr id="20" name="TextBox 19"/>
          <p:cNvSpPr txBox="1"/>
          <p:nvPr/>
        </p:nvSpPr>
        <p:spPr>
          <a:xfrm>
            <a:off x="193169" y="5122720"/>
            <a:ext cx="3312368" cy="461665"/>
          </a:xfrm>
          <a:prstGeom prst="rect">
            <a:avLst/>
          </a:prstGeom>
          <a:noFill/>
        </p:spPr>
        <p:txBody>
          <a:bodyPr wrap="square" rtlCol="0">
            <a:spAutoFit/>
          </a:bodyPr>
          <a:lstStyle/>
          <a:p>
            <a:pPr algn="r"/>
            <a:r>
              <a:rPr lang="en-US" altLang="zh-CN" sz="2400" b="1" dirty="0">
                <a:solidFill>
                  <a:srgbClr val="0000CC"/>
                </a:solidFill>
              </a:rPr>
              <a:t>Best-effort</a:t>
            </a:r>
            <a:r>
              <a:rPr lang="en-US" altLang="zh-CN" sz="2400" dirty="0"/>
              <a:t> services</a:t>
            </a:r>
            <a:endParaRPr lang="zh-CN" altLang="en-US" sz="2400" dirty="0"/>
          </a:p>
        </p:txBody>
      </p:sp>
      <p:sp>
        <p:nvSpPr>
          <p:cNvPr id="21" name="TextBox 20"/>
          <p:cNvSpPr txBox="1"/>
          <p:nvPr/>
        </p:nvSpPr>
        <p:spPr>
          <a:xfrm>
            <a:off x="193169" y="5703639"/>
            <a:ext cx="3312368" cy="461665"/>
          </a:xfrm>
          <a:prstGeom prst="rect">
            <a:avLst/>
          </a:prstGeom>
          <a:noFill/>
        </p:spPr>
        <p:txBody>
          <a:bodyPr wrap="square" rtlCol="0">
            <a:spAutoFit/>
          </a:bodyPr>
          <a:lstStyle/>
          <a:p>
            <a:pPr algn="r"/>
            <a:r>
              <a:rPr lang="en-US" altLang="zh-CN" sz="2400" b="1" dirty="0">
                <a:solidFill>
                  <a:srgbClr val="0000CC"/>
                </a:solidFill>
              </a:rPr>
              <a:t>Background</a:t>
            </a:r>
            <a:r>
              <a:rPr lang="en-US" altLang="zh-CN" sz="2400" dirty="0"/>
              <a:t> services</a:t>
            </a:r>
            <a:endParaRPr lang="zh-CN" altLang="en-US" sz="2400" dirty="0"/>
          </a:p>
        </p:txBody>
      </p:sp>
      <p:grpSp>
        <p:nvGrpSpPr>
          <p:cNvPr id="22" name="Group 151"/>
          <p:cNvGrpSpPr>
            <a:grpSpLocks/>
          </p:cNvGrpSpPr>
          <p:nvPr/>
        </p:nvGrpSpPr>
        <p:grpSpPr bwMode="auto">
          <a:xfrm>
            <a:off x="3635896" y="4554215"/>
            <a:ext cx="1695162" cy="561144"/>
            <a:chOff x="4032" y="480"/>
            <a:chExt cx="768" cy="576"/>
          </a:xfrm>
          <a:gradFill flip="none" rotWithShape="1">
            <a:gsLst>
              <a:gs pos="0">
                <a:schemeClr val="bg1">
                  <a:lumMod val="95000"/>
                  <a:shade val="30000"/>
                  <a:satMod val="115000"/>
                </a:schemeClr>
              </a:gs>
              <a:gs pos="50000">
                <a:schemeClr val="bg1">
                  <a:lumMod val="95000"/>
                  <a:shade val="67500"/>
                  <a:satMod val="115000"/>
                </a:schemeClr>
              </a:gs>
              <a:gs pos="100000">
                <a:schemeClr val="bg1">
                  <a:lumMod val="95000"/>
                  <a:shade val="100000"/>
                  <a:satMod val="115000"/>
                </a:schemeClr>
              </a:gs>
            </a:gsLst>
            <a:lin ang="10800000" scaled="1"/>
            <a:tileRect/>
          </a:gradFill>
        </p:grpSpPr>
        <p:sp>
          <p:nvSpPr>
            <p:cNvPr id="23" name="Freeform 152"/>
            <p:cNvSpPr>
              <a:spLocks/>
            </p:cNvSpPr>
            <p:nvPr/>
          </p:nvSpPr>
          <p:spPr bwMode="auto">
            <a:xfrm>
              <a:off x="4032" y="480"/>
              <a:ext cx="768" cy="576"/>
            </a:xfrm>
            <a:custGeom>
              <a:avLst/>
              <a:gdLst>
                <a:gd name="T0" fmla="*/ 0 w 768"/>
                <a:gd name="T1" fmla="*/ 0 h 576"/>
                <a:gd name="T2" fmla="*/ 768 w 768"/>
                <a:gd name="T3" fmla="*/ 0 h 576"/>
                <a:gd name="T4" fmla="*/ 768 w 768"/>
                <a:gd name="T5" fmla="*/ 576 h 576"/>
                <a:gd name="T6" fmla="*/ 0 w 768"/>
                <a:gd name="T7" fmla="*/ 576 h 576"/>
                <a:gd name="T8" fmla="*/ 0 60000 65536"/>
                <a:gd name="T9" fmla="*/ 0 60000 65536"/>
                <a:gd name="T10" fmla="*/ 0 60000 65536"/>
                <a:gd name="T11" fmla="*/ 0 60000 65536"/>
                <a:gd name="T12" fmla="*/ 0 w 768"/>
                <a:gd name="T13" fmla="*/ 0 h 576"/>
                <a:gd name="T14" fmla="*/ 768 w 768"/>
                <a:gd name="T15" fmla="*/ 576 h 576"/>
              </a:gdLst>
              <a:ahLst/>
              <a:cxnLst>
                <a:cxn ang="T8">
                  <a:pos x="T0" y="T1"/>
                </a:cxn>
                <a:cxn ang="T9">
                  <a:pos x="T2" y="T3"/>
                </a:cxn>
                <a:cxn ang="T10">
                  <a:pos x="T4" y="T5"/>
                </a:cxn>
                <a:cxn ang="T11">
                  <a:pos x="T6" y="T7"/>
                </a:cxn>
              </a:cxnLst>
              <a:rect l="T12" t="T13" r="T14" b="T15"/>
              <a:pathLst>
                <a:path w="768" h="576">
                  <a:moveTo>
                    <a:pt x="0" y="0"/>
                  </a:moveTo>
                  <a:lnTo>
                    <a:pt x="768" y="0"/>
                  </a:lnTo>
                  <a:lnTo>
                    <a:pt x="768" y="576"/>
                  </a:lnTo>
                  <a:lnTo>
                    <a:pt x="0" y="576"/>
                  </a:lnTo>
                </a:path>
              </a:pathLst>
            </a:custGeom>
            <a:grpFill/>
            <a:ln w="28575">
              <a:solidFill>
                <a:schemeClr val="tx1"/>
              </a:solidFill>
              <a:round/>
              <a:headEnd/>
              <a:tailEnd/>
            </a:ln>
          </p:spPr>
          <p:txBody>
            <a:bodyPr/>
            <a:lstStyle/>
            <a:p>
              <a:endParaRPr lang="en-US" dirty="0">
                <a:solidFill>
                  <a:srgbClr val="333399"/>
                </a:solidFill>
              </a:endParaRPr>
            </a:p>
          </p:txBody>
        </p:sp>
        <p:sp>
          <p:nvSpPr>
            <p:cNvPr id="24" name="Line 153"/>
            <p:cNvSpPr>
              <a:spLocks noChangeShapeType="1"/>
            </p:cNvSpPr>
            <p:nvPr/>
          </p:nvSpPr>
          <p:spPr bwMode="auto">
            <a:xfrm>
              <a:off x="4664" y="653"/>
              <a:ext cx="0" cy="288"/>
            </a:xfrm>
            <a:prstGeom prst="line">
              <a:avLst/>
            </a:prstGeom>
            <a:grpFill/>
            <a:ln w="28575">
              <a:solidFill>
                <a:schemeClr val="tx1"/>
              </a:solidFill>
              <a:round/>
              <a:headEnd/>
              <a:tailEnd/>
            </a:ln>
          </p:spPr>
          <p:txBody>
            <a:bodyPr/>
            <a:lstStyle/>
            <a:p>
              <a:endParaRPr lang="en-US" dirty="0"/>
            </a:p>
          </p:txBody>
        </p:sp>
      </p:grpSp>
      <p:grpSp>
        <p:nvGrpSpPr>
          <p:cNvPr id="25" name="Group 40"/>
          <p:cNvGrpSpPr/>
          <p:nvPr/>
        </p:nvGrpSpPr>
        <p:grpSpPr>
          <a:xfrm>
            <a:off x="5450383" y="5023073"/>
            <a:ext cx="705793" cy="762000"/>
            <a:chOff x="6897409" y="2819400"/>
            <a:chExt cx="705793" cy="762000"/>
          </a:xfrm>
        </p:grpSpPr>
        <p:cxnSp>
          <p:nvCxnSpPr>
            <p:cNvPr id="26" name="Straight Connector 19"/>
            <p:cNvCxnSpPr/>
            <p:nvPr/>
          </p:nvCxnSpPr>
          <p:spPr>
            <a:xfrm>
              <a:off x="6897410" y="2819400"/>
              <a:ext cx="0" cy="762000"/>
            </a:xfrm>
            <a:prstGeom prst="line">
              <a:avLst/>
            </a:prstGeom>
          </p:spPr>
          <p:style>
            <a:lnRef idx="3">
              <a:schemeClr val="dk1"/>
            </a:lnRef>
            <a:fillRef idx="0">
              <a:schemeClr val="dk1"/>
            </a:fillRef>
            <a:effectRef idx="2">
              <a:schemeClr val="dk1"/>
            </a:effectRef>
            <a:fontRef idx="minor">
              <a:schemeClr val="tx1"/>
            </a:fontRef>
          </p:style>
        </p:cxnSp>
        <p:cxnSp>
          <p:nvCxnSpPr>
            <p:cNvPr id="27" name="Straight Arrow Connector 39"/>
            <p:cNvCxnSpPr/>
            <p:nvPr/>
          </p:nvCxnSpPr>
          <p:spPr>
            <a:xfrm>
              <a:off x="6897409" y="3204927"/>
              <a:ext cx="705793" cy="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grpSp>
      <p:grpSp>
        <p:nvGrpSpPr>
          <p:cNvPr id="28" name="Group 151"/>
          <p:cNvGrpSpPr>
            <a:grpSpLocks/>
          </p:cNvGrpSpPr>
          <p:nvPr/>
        </p:nvGrpSpPr>
        <p:grpSpPr bwMode="auto">
          <a:xfrm>
            <a:off x="3635896" y="5115359"/>
            <a:ext cx="1695162" cy="561144"/>
            <a:chOff x="4032" y="480"/>
            <a:chExt cx="768" cy="576"/>
          </a:xfrm>
          <a:gradFill flip="none" rotWithShape="1">
            <a:gsLst>
              <a:gs pos="0">
                <a:schemeClr val="bg1">
                  <a:lumMod val="95000"/>
                  <a:shade val="30000"/>
                  <a:satMod val="115000"/>
                </a:schemeClr>
              </a:gs>
              <a:gs pos="50000">
                <a:schemeClr val="bg1">
                  <a:lumMod val="95000"/>
                  <a:shade val="67500"/>
                  <a:satMod val="115000"/>
                </a:schemeClr>
              </a:gs>
              <a:gs pos="100000">
                <a:schemeClr val="bg1">
                  <a:lumMod val="95000"/>
                  <a:shade val="100000"/>
                  <a:satMod val="115000"/>
                </a:schemeClr>
              </a:gs>
            </a:gsLst>
            <a:lin ang="10800000" scaled="1"/>
            <a:tileRect/>
          </a:gradFill>
        </p:grpSpPr>
        <p:sp>
          <p:nvSpPr>
            <p:cNvPr id="29" name="Freeform 152"/>
            <p:cNvSpPr>
              <a:spLocks/>
            </p:cNvSpPr>
            <p:nvPr/>
          </p:nvSpPr>
          <p:spPr bwMode="auto">
            <a:xfrm>
              <a:off x="4032" y="480"/>
              <a:ext cx="768" cy="576"/>
            </a:xfrm>
            <a:custGeom>
              <a:avLst/>
              <a:gdLst>
                <a:gd name="T0" fmla="*/ 0 w 768"/>
                <a:gd name="T1" fmla="*/ 0 h 576"/>
                <a:gd name="T2" fmla="*/ 768 w 768"/>
                <a:gd name="T3" fmla="*/ 0 h 576"/>
                <a:gd name="T4" fmla="*/ 768 w 768"/>
                <a:gd name="T5" fmla="*/ 576 h 576"/>
                <a:gd name="T6" fmla="*/ 0 w 768"/>
                <a:gd name="T7" fmla="*/ 576 h 576"/>
                <a:gd name="T8" fmla="*/ 0 60000 65536"/>
                <a:gd name="T9" fmla="*/ 0 60000 65536"/>
                <a:gd name="T10" fmla="*/ 0 60000 65536"/>
                <a:gd name="T11" fmla="*/ 0 60000 65536"/>
                <a:gd name="T12" fmla="*/ 0 w 768"/>
                <a:gd name="T13" fmla="*/ 0 h 576"/>
                <a:gd name="T14" fmla="*/ 768 w 768"/>
                <a:gd name="T15" fmla="*/ 576 h 576"/>
              </a:gdLst>
              <a:ahLst/>
              <a:cxnLst>
                <a:cxn ang="T8">
                  <a:pos x="T0" y="T1"/>
                </a:cxn>
                <a:cxn ang="T9">
                  <a:pos x="T2" y="T3"/>
                </a:cxn>
                <a:cxn ang="T10">
                  <a:pos x="T4" y="T5"/>
                </a:cxn>
                <a:cxn ang="T11">
                  <a:pos x="T6" y="T7"/>
                </a:cxn>
              </a:cxnLst>
              <a:rect l="T12" t="T13" r="T14" b="T15"/>
              <a:pathLst>
                <a:path w="768" h="576">
                  <a:moveTo>
                    <a:pt x="0" y="0"/>
                  </a:moveTo>
                  <a:lnTo>
                    <a:pt x="768" y="0"/>
                  </a:lnTo>
                  <a:lnTo>
                    <a:pt x="768" y="576"/>
                  </a:lnTo>
                  <a:lnTo>
                    <a:pt x="0" y="576"/>
                  </a:lnTo>
                </a:path>
              </a:pathLst>
            </a:custGeom>
            <a:grpFill/>
            <a:ln w="28575">
              <a:solidFill>
                <a:schemeClr val="tx1"/>
              </a:solidFill>
              <a:round/>
              <a:headEnd/>
              <a:tailEnd/>
            </a:ln>
          </p:spPr>
          <p:txBody>
            <a:bodyPr/>
            <a:lstStyle/>
            <a:p>
              <a:endParaRPr lang="en-US" dirty="0">
                <a:solidFill>
                  <a:srgbClr val="333399"/>
                </a:solidFill>
              </a:endParaRPr>
            </a:p>
          </p:txBody>
        </p:sp>
        <p:sp>
          <p:nvSpPr>
            <p:cNvPr id="30" name="Line 153"/>
            <p:cNvSpPr>
              <a:spLocks noChangeShapeType="1"/>
            </p:cNvSpPr>
            <p:nvPr/>
          </p:nvSpPr>
          <p:spPr bwMode="auto">
            <a:xfrm>
              <a:off x="4664" y="653"/>
              <a:ext cx="0" cy="288"/>
            </a:xfrm>
            <a:prstGeom prst="line">
              <a:avLst/>
            </a:prstGeom>
            <a:grpFill/>
            <a:ln w="28575">
              <a:solidFill>
                <a:schemeClr val="tx1"/>
              </a:solidFill>
              <a:round/>
              <a:headEnd/>
              <a:tailEnd/>
            </a:ln>
          </p:spPr>
          <p:txBody>
            <a:bodyPr/>
            <a:lstStyle/>
            <a:p>
              <a:endParaRPr lang="en-US" dirty="0"/>
            </a:p>
          </p:txBody>
        </p:sp>
      </p:grpSp>
      <p:grpSp>
        <p:nvGrpSpPr>
          <p:cNvPr id="31" name="Group 151"/>
          <p:cNvGrpSpPr>
            <a:grpSpLocks/>
          </p:cNvGrpSpPr>
          <p:nvPr/>
        </p:nvGrpSpPr>
        <p:grpSpPr bwMode="auto">
          <a:xfrm>
            <a:off x="3635896" y="5676168"/>
            <a:ext cx="1695162" cy="561144"/>
            <a:chOff x="4032" y="480"/>
            <a:chExt cx="768" cy="576"/>
          </a:xfrm>
          <a:gradFill flip="none" rotWithShape="1">
            <a:gsLst>
              <a:gs pos="0">
                <a:schemeClr val="bg1">
                  <a:lumMod val="95000"/>
                  <a:shade val="30000"/>
                  <a:satMod val="115000"/>
                </a:schemeClr>
              </a:gs>
              <a:gs pos="50000">
                <a:schemeClr val="bg1">
                  <a:lumMod val="95000"/>
                  <a:shade val="67500"/>
                  <a:satMod val="115000"/>
                </a:schemeClr>
              </a:gs>
              <a:gs pos="100000">
                <a:schemeClr val="bg1">
                  <a:lumMod val="95000"/>
                  <a:shade val="100000"/>
                  <a:satMod val="115000"/>
                </a:schemeClr>
              </a:gs>
            </a:gsLst>
            <a:lin ang="10800000" scaled="1"/>
            <a:tileRect/>
          </a:gradFill>
        </p:grpSpPr>
        <p:sp>
          <p:nvSpPr>
            <p:cNvPr id="32" name="Freeform 152"/>
            <p:cNvSpPr>
              <a:spLocks/>
            </p:cNvSpPr>
            <p:nvPr/>
          </p:nvSpPr>
          <p:spPr bwMode="auto">
            <a:xfrm>
              <a:off x="4032" y="480"/>
              <a:ext cx="768" cy="576"/>
            </a:xfrm>
            <a:custGeom>
              <a:avLst/>
              <a:gdLst>
                <a:gd name="T0" fmla="*/ 0 w 768"/>
                <a:gd name="T1" fmla="*/ 0 h 576"/>
                <a:gd name="T2" fmla="*/ 768 w 768"/>
                <a:gd name="T3" fmla="*/ 0 h 576"/>
                <a:gd name="T4" fmla="*/ 768 w 768"/>
                <a:gd name="T5" fmla="*/ 576 h 576"/>
                <a:gd name="T6" fmla="*/ 0 w 768"/>
                <a:gd name="T7" fmla="*/ 576 h 576"/>
                <a:gd name="T8" fmla="*/ 0 60000 65536"/>
                <a:gd name="T9" fmla="*/ 0 60000 65536"/>
                <a:gd name="T10" fmla="*/ 0 60000 65536"/>
                <a:gd name="T11" fmla="*/ 0 60000 65536"/>
                <a:gd name="T12" fmla="*/ 0 w 768"/>
                <a:gd name="T13" fmla="*/ 0 h 576"/>
                <a:gd name="T14" fmla="*/ 768 w 768"/>
                <a:gd name="T15" fmla="*/ 576 h 576"/>
              </a:gdLst>
              <a:ahLst/>
              <a:cxnLst>
                <a:cxn ang="T8">
                  <a:pos x="T0" y="T1"/>
                </a:cxn>
                <a:cxn ang="T9">
                  <a:pos x="T2" y="T3"/>
                </a:cxn>
                <a:cxn ang="T10">
                  <a:pos x="T4" y="T5"/>
                </a:cxn>
                <a:cxn ang="T11">
                  <a:pos x="T6" y="T7"/>
                </a:cxn>
              </a:cxnLst>
              <a:rect l="T12" t="T13" r="T14" b="T15"/>
              <a:pathLst>
                <a:path w="768" h="576">
                  <a:moveTo>
                    <a:pt x="0" y="0"/>
                  </a:moveTo>
                  <a:lnTo>
                    <a:pt x="768" y="0"/>
                  </a:lnTo>
                  <a:lnTo>
                    <a:pt x="768" y="576"/>
                  </a:lnTo>
                  <a:lnTo>
                    <a:pt x="0" y="576"/>
                  </a:lnTo>
                </a:path>
              </a:pathLst>
            </a:custGeom>
            <a:grpFill/>
            <a:ln w="28575">
              <a:solidFill>
                <a:schemeClr val="tx1"/>
              </a:solidFill>
              <a:round/>
              <a:headEnd/>
              <a:tailEnd/>
            </a:ln>
          </p:spPr>
          <p:txBody>
            <a:bodyPr/>
            <a:lstStyle/>
            <a:p>
              <a:endParaRPr lang="en-US" dirty="0">
                <a:solidFill>
                  <a:srgbClr val="333399"/>
                </a:solidFill>
              </a:endParaRPr>
            </a:p>
          </p:txBody>
        </p:sp>
        <p:sp>
          <p:nvSpPr>
            <p:cNvPr id="33" name="Line 153"/>
            <p:cNvSpPr>
              <a:spLocks noChangeShapeType="1"/>
            </p:cNvSpPr>
            <p:nvPr/>
          </p:nvSpPr>
          <p:spPr bwMode="auto">
            <a:xfrm>
              <a:off x="4664" y="653"/>
              <a:ext cx="0" cy="288"/>
            </a:xfrm>
            <a:prstGeom prst="line">
              <a:avLst/>
            </a:prstGeom>
            <a:grpFill/>
            <a:ln w="28575">
              <a:solidFill>
                <a:schemeClr val="tx1"/>
              </a:solidFill>
              <a:round/>
              <a:headEnd/>
              <a:tailEnd/>
            </a:ln>
          </p:spPr>
          <p:txBody>
            <a:bodyPr/>
            <a:lstStyle/>
            <a:p>
              <a:endParaRPr lang="en-US" dirty="0"/>
            </a:p>
          </p:txBody>
        </p:sp>
      </p:grpSp>
      <p:sp>
        <p:nvSpPr>
          <p:cNvPr id="4" name="灯片编号占位符 3"/>
          <p:cNvSpPr>
            <a:spLocks noGrp="1"/>
          </p:cNvSpPr>
          <p:nvPr>
            <p:ph type="sldNum" sz="quarter" idx="12"/>
          </p:nvPr>
        </p:nvSpPr>
        <p:spPr/>
        <p:txBody>
          <a:bodyPr/>
          <a:lstStyle/>
          <a:p>
            <a:fld id="{0C913308-F349-4B6D-A68A-DD1791B4A57B}" type="slidenum">
              <a:rPr lang="zh-CN" altLang="en-US" smtClean="0"/>
              <a:t>50</a:t>
            </a:fld>
            <a:endParaRPr lang="zh-CN" altLang="en-US"/>
          </a:p>
        </p:txBody>
      </p:sp>
    </p:spTree>
    <p:extLst>
      <p:ext uri="{BB962C8B-B14F-4D97-AF65-F5344CB8AC3E}">
        <p14:creationId xmlns:p14="http://schemas.microsoft.com/office/powerpoint/2010/main" val="372711696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solidFill>
                  <a:srgbClr val="0000CC"/>
                </a:solidFill>
                <a:cs typeface="Times New Roman" panose="02020603050405020304" pitchFamily="18" charset="0"/>
              </a:rPr>
              <a:t>ECN-aware Switches</a:t>
            </a:r>
            <a:endParaRPr lang="zh-CN" altLang="en-US" dirty="0">
              <a:solidFill>
                <a:srgbClr val="0000CC"/>
              </a:solidFill>
              <a:cs typeface="Times New Roman" panose="02020603050405020304" pitchFamily="18" charset="0"/>
            </a:endParaRPr>
          </a:p>
        </p:txBody>
      </p:sp>
      <p:sp>
        <p:nvSpPr>
          <p:cNvPr id="3" name="内容占位符 2"/>
          <p:cNvSpPr>
            <a:spLocks noGrp="1"/>
          </p:cNvSpPr>
          <p:nvPr>
            <p:ph idx="1"/>
          </p:nvPr>
        </p:nvSpPr>
        <p:spPr/>
        <p:txBody>
          <a:bodyPr/>
          <a:lstStyle/>
          <a:p>
            <a:r>
              <a:rPr lang="en-US" altLang="zh-CN" dirty="0"/>
              <a:t>Adopt RED to perform ECN marking</a:t>
            </a:r>
          </a:p>
          <a:p>
            <a:pPr lvl="1"/>
            <a:r>
              <a:rPr lang="en-US" altLang="zh-CN" dirty="0"/>
              <a:t>Per-queue/port/service-pool ECN/RED </a:t>
            </a:r>
          </a:p>
          <a:p>
            <a:r>
              <a:rPr lang="en-US" altLang="zh-CN" dirty="0"/>
              <a:t>Leverage multiple queues to classify traffic</a:t>
            </a:r>
          </a:p>
          <a:p>
            <a:pPr lvl="1"/>
            <a:r>
              <a:rPr lang="en-US" altLang="zh-CN" dirty="0"/>
              <a:t>Isolate traffic from different services/applications</a:t>
            </a:r>
          </a:p>
          <a:p>
            <a:pPr lvl="1"/>
            <a:r>
              <a:rPr lang="en-US" altLang="zh-CN" dirty="0"/>
              <a:t>Weighted max-min fair sharing among queues</a:t>
            </a:r>
          </a:p>
          <a:p>
            <a:pPr marL="457200" lvl="1" indent="0">
              <a:buNone/>
            </a:pPr>
            <a:endParaRPr lang="en-US" altLang="zh-CN" dirty="0"/>
          </a:p>
          <a:p>
            <a:pPr lvl="1"/>
            <a:endParaRPr lang="en-US" altLang="zh-CN" dirty="0"/>
          </a:p>
          <a:p>
            <a:pPr marL="457200" lvl="1" indent="0">
              <a:buNone/>
            </a:pPr>
            <a:endParaRPr lang="en-US" altLang="zh-CN" dirty="0"/>
          </a:p>
        </p:txBody>
      </p:sp>
      <p:sp>
        <p:nvSpPr>
          <p:cNvPr id="19" name="TextBox 18"/>
          <p:cNvSpPr txBox="1"/>
          <p:nvPr/>
        </p:nvSpPr>
        <p:spPr>
          <a:xfrm>
            <a:off x="218119" y="4546086"/>
            <a:ext cx="3312368" cy="461665"/>
          </a:xfrm>
          <a:prstGeom prst="rect">
            <a:avLst/>
          </a:prstGeom>
          <a:noFill/>
        </p:spPr>
        <p:txBody>
          <a:bodyPr wrap="square" rtlCol="0">
            <a:spAutoFit/>
          </a:bodyPr>
          <a:lstStyle/>
          <a:p>
            <a:pPr algn="r"/>
            <a:r>
              <a:rPr lang="en-US" altLang="zh-CN" sz="2400" b="1" dirty="0">
                <a:solidFill>
                  <a:srgbClr val="0000CC"/>
                </a:solidFill>
              </a:rPr>
              <a:t>Real-time</a:t>
            </a:r>
            <a:r>
              <a:rPr lang="en-US" altLang="zh-CN" sz="2400" dirty="0"/>
              <a:t> services</a:t>
            </a:r>
            <a:endParaRPr lang="zh-CN" altLang="en-US" sz="2400" dirty="0"/>
          </a:p>
        </p:txBody>
      </p:sp>
      <p:sp>
        <p:nvSpPr>
          <p:cNvPr id="20" name="TextBox 19"/>
          <p:cNvSpPr txBox="1"/>
          <p:nvPr/>
        </p:nvSpPr>
        <p:spPr>
          <a:xfrm>
            <a:off x="193169" y="5122720"/>
            <a:ext cx="3312368" cy="461665"/>
          </a:xfrm>
          <a:prstGeom prst="rect">
            <a:avLst/>
          </a:prstGeom>
          <a:noFill/>
        </p:spPr>
        <p:txBody>
          <a:bodyPr wrap="square" rtlCol="0">
            <a:spAutoFit/>
          </a:bodyPr>
          <a:lstStyle/>
          <a:p>
            <a:pPr algn="r"/>
            <a:r>
              <a:rPr lang="en-US" altLang="zh-CN" sz="2400" b="1" dirty="0">
                <a:solidFill>
                  <a:srgbClr val="0000CC"/>
                </a:solidFill>
              </a:rPr>
              <a:t>Best-effort </a:t>
            </a:r>
            <a:r>
              <a:rPr lang="en-US" altLang="zh-CN" sz="2400" dirty="0"/>
              <a:t>services</a:t>
            </a:r>
            <a:endParaRPr lang="zh-CN" altLang="en-US" sz="2400" dirty="0"/>
          </a:p>
        </p:txBody>
      </p:sp>
      <p:sp>
        <p:nvSpPr>
          <p:cNvPr id="21" name="TextBox 20"/>
          <p:cNvSpPr txBox="1"/>
          <p:nvPr/>
        </p:nvSpPr>
        <p:spPr>
          <a:xfrm>
            <a:off x="193169" y="5703639"/>
            <a:ext cx="3312368" cy="461665"/>
          </a:xfrm>
          <a:prstGeom prst="rect">
            <a:avLst/>
          </a:prstGeom>
          <a:noFill/>
        </p:spPr>
        <p:txBody>
          <a:bodyPr wrap="square" rtlCol="0">
            <a:spAutoFit/>
          </a:bodyPr>
          <a:lstStyle/>
          <a:p>
            <a:pPr algn="r"/>
            <a:r>
              <a:rPr lang="en-US" altLang="zh-CN" sz="2400" b="1" dirty="0">
                <a:solidFill>
                  <a:srgbClr val="0000CC"/>
                </a:solidFill>
              </a:rPr>
              <a:t>Background</a:t>
            </a:r>
            <a:r>
              <a:rPr lang="en-US" altLang="zh-CN" sz="2400" dirty="0"/>
              <a:t> services</a:t>
            </a:r>
            <a:endParaRPr lang="zh-CN" altLang="en-US" sz="2400" dirty="0"/>
          </a:p>
        </p:txBody>
      </p:sp>
      <p:sp>
        <p:nvSpPr>
          <p:cNvPr id="22" name="TextBox 21"/>
          <p:cNvSpPr txBox="1"/>
          <p:nvPr/>
        </p:nvSpPr>
        <p:spPr>
          <a:xfrm>
            <a:off x="6300192" y="4479503"/>
            <a:ext cx="3312368" cy="461665"/>
          </a:xfrm>
          <a:prstGeom prst="rect">
            <a:avLst/>
          </a:prstGeom>
          <a:noFill/>
        </p:spPr>
        <p:txBody>
          <a:bodyPr wrap="square" rtlCol="0">
            <a:spAutoFit/>
          </a:bodyPr>
          <a:lstStyle/>
          <a:p>
            <a:r>
              <a:rPr lang="en-US" altLang="zh-CN" sz="2400" dirty="0"/>
              <a:t>Weight = </a:t>
            </a:r>
            <a:r>
              <a:rPr lang="en-US" altLang="zh-CN" sz="2400" b="1" dirty="0">
                <a:solidFill>
                  <a:srgbClr val="0000CC"/>
                </a:solidFill>
              </a:rPr>
              <a:t>4</a:t>
            </a:r>
            <a:r>
              <a:rPr lang="en-US" altLang="zh-CN" sz="2400" dirty="0"/>
              <a:t>  </a:t>
            </a:r>
            <a:endParaRPr lang="zh-CN" altLang="en-US" sz="2400" dirty="0"/>
          </a:p>
        </p:txBody>
      </p:sp>
      <p:sp>
        <p:nvSpPr>
          <p:cNvPr id="23" name="TextBox 22"/>
          <p:cNvSpPr txBox="1"/>
          <p:nvPr/>
        </p:nvSpPr>
        <p:spPr>
          <a:xfrm>
            <a:off x="6300192" y="4998256"/>
            <a:ext cx="3312368" cy="461665"/>
          </a:xfrm>
          <a:prstGeom prst="rect">
            <a:avLst/>
          </a:prstGeom>
          <a:noFill/>
        </p:spPr>
        <p:txBody>
          <a:bodyPr wrap="square" rtlCol="0">
            <a:spAutoFit/>
          </a:bodyPr>
          <a:lstStyle/>
          <a:p>
            <a:r>
              <a:rPr lang="en-US" altLang="zh-CN" sz="2400" dirty="0"/>
              <a:t>Weight = </a:t>
            </a:r>
            <a:r>
              <a:rPr lang="en-US" altLang="zh-CN" sz="2400" b="1" dirty="0">
                <a:solidFill>
                  <a:srgbClr val="0000CC"/>
                </a:solidFill>
              </a:rPr>
              <a:t>2</a:t>
            </a:r>
            <a:endParaRPr lang="zh-CN" altLang="en-US" sz="2400" b="1" dirty="0">
              <a:solidFill>
                <a:srgbClr val="0000CC"/>
              </a:solidFill>
            </a:endParaRPr>
          </a:p>
        </p:txBody>
      </p:sp>
      <p:sp>
        <p:nvSpPr>
          <p:cNvPr id="24" name="TextBox 23"/>
          <p:cNvSpPr txBox="1"/>
          <p:nvPr/>
        </p:nvSpPr>
        <p:spPr>
          <a:xfrm>
            <a:off x="6300192" y="5608804"/>
            <a:ext cx="3312368" cy="461665"/>
          </a:xfrm>
          <a:prstGeom prst="rect">
            <a:avLst/>
          </a:prstGeom>
          <a:noFill/>
        </p:spPr>
        <p:txBody>
          <a:bodyPr wrap="square" rtlCol="0">
            <a:spAutoFit/>
          </a:bodyPr>
          <a:lstStyle/>
          <a:p>
            <a:r>
              <a:rPr lang="en-US" altLang="zh-CN" sz="2400" dirty="0"/>
              <a:t>Weight = </a:t>
            </a:r>
            <a:r>
              <a:rPr lang="en-US" altLang="zh-CN" sz="2400" b="1" dirty="0">
                <a:solidFill>
                  <a:srgbClr val="0000CC"/>
                </a:solidFill>
              </a:rPr>
              <a:t>1</a:t>
            </a:r>
            <a:endParaRPr lang="zh-CN" altLang="en-US" sz="2400" b="1" dirty="0">
              <a:solidFill>
                <a:srgbClr val="0000CC"/>
              </a:solidFill>
            </a:endParaRPr>
          </a:p>
        </p:txBody>
      </p:sp>
      <p:grpSp>
        <p:nvGrpSpPr>
          <p:cNvPr id="25" name="Group 151"/>
          <p:cNvGrpSpPr>
            <a:grpSpLocks/>
          </p:cNvGrpSpPr>
          <p:nvPr/>
        </p:nvGrpSpPr>
        <p:grpSpPr bwMode="auto">
          <a:xfrm>
            <a:off x="3635896" y="4554215"/>
            <a:ext cx="1695162" cy="561144"/>
            <a:chOff x="4032" y="480"/>
            <a:chExt cx="768" cy="576"/>
          </a:xfrm>
          <a:gradFill flip="none" rotWithShape="1">
            <a:gsLst>
              <a:gs pos="0">
                <a:schemeClr val="bg1">
                  <a:lumMod val="95000"/>
                  <a:shade val="30000"/>
                  <a:satMod val="115000"/>
                </a:schemeClr>
              </a:gs>
              <a:gs pos="50000">
                <a:schemeClr val="bg1">
                  <a:lumMod val="95000"/>
                  <a:shade val="67500"/>
                  <a:satMod val="115000"/>
                </a:schemeClr>
              </a:gs>
              <a:gs pos="100000">
                <a:schemeClr val="bg1">
                  <a:lumMod val="95000"/>
                  <a:shade val="100000"/>
                  <a:satMod val="115000"/>
                </a:schemeClr>
              </a:gs>
            </a:gsLst>
            <a:lin ang="10800000" scaled="1"/>
            <a:tileRect/>
          </a:gradFill>
        </p:grpSpPr>
        <p:sp>
          <p:nvSpPr>
            <p:cNvPr id="26" name="Freeform 152"/>
            <p:cNvSpPr>
              <a:spLocks/>
            </p:cNvSpPr>
            <p:nvPr/>
          </p:nvSpPr>
          <p:spPr bwMode="auto">
            <a:xfrm>
              <a:off x="4032" y="480"/>
              <a:ext cx="768" cy="576"/>
            </a:xfrm>
            <a:custGeom>
              <a:avLst/>
              <a:gdLst>
                <a:gd name="T0" fmla="*/ 0 w 768"/>
                <a:gd name="T1" fmla="*/ 0 h 576"/>
                <a:gd name="T2" fmla="*/ 768 w 768"/>
                <a:gd name="T3" fmla="*/ 0 h 576"/>
                <a:gd name="T4" fmla="*/ 768 w 768"/>
                <a:gd name="T5" fmla="*/ 576 h 576"/>
                <a:gd name="T6" fmla="*/ 0 w 768"/>
                <a:gd name="T7" fmla="*/ 576 h 576"/>
                <a:gd name="T8" fmla="*/ 0 60000 65536"/>
                <a:gd name="T9" fmla="*/ 0 60000 65536"/>
                <a:gd name="T10" fmla="*/ 0 60000 65536"/>
                <a:gd name="T11" fmla="*/ 0 60000 65536"/>
                <a:gd name="T12" fmla="*/ 0 w 768"/>
                <a:gd name="T13" fmla="*/ 0 h 576"/>
                <a:gd name="T14" fmla="*/ 768 w 768"/>
                <a:gd name="T15" fmla="*/ 576 h 576"/>
              </a:gdLst>
              <a:ahLst/>
              <a:cxnLst>
                <a:cxn ang="T8">
                  <a:pos x="T0" y="T1"/>
                </a:cxn>
                <a:cxn ang="T9">
                  <a:pos x="T2" y="T3"/>
                </a:cxn>
                <a:cxn ang="T10">
                  <a:pos x="T4" y="T5"/>
                </a:cxn>
                <a:cxn ang="T11">
                  <a:pos x="T6" y="T7"/>
                </a:cxn>
              </a:cxnLst>
              <a:rect l="T12" t="T13" r="T14" b="T15"/>
              <a:pathLst>
                <a:path w="768" h="576">
                  <a:moveTo>
                    <a:pt x="0" y="0"/>
                  </a:moveTo>
                  <a:lnTo>
                    <a:pt x="768" y="0"/>
                  </a:lnTo>
                  <a:lnTo>
                    <a:pt x="768" y="576"/>
                  </a:lnTo>
                  <a:lnTo>
                    <a:pt x="0" y="576"/>
                  </a:lnTo>
                </a:path>
              </a:pathLst>
            </a:custGeom>
            <a:grpFill/>
            <a:ln w="28575">
              <a:solidFill>
                <a:schemeClr val="tx1"/>
              </a:solidFill>
              <a:round/>
              <a:headEnd/>
              <a:tailEnd/>
            </a:ln>
          </p:spPr>
          <p:txBody>
            <a:bodyPr/>
            <a:lstStyle/>
            <a:p>
              <a:endParaRPr lang="en-US" dirty="0">
                <a:solidFill>
                  <a:srgbClr val="333399"/>
                </a:solidFill>
              </a:endParaRPr>
            </a:p>
          </p:txBody>
        </p:sp>
        <p:sp>
          <p:nvSpPr>
            <p:cNvPr id="27" name="Line 153"/>
            <p:cNvSpPr>
              <a:spLocks noChangeShapeType="1"/>
            </p:cNvSpPr>
            <p:nvPr/>
          </p:nvSpPr>
          <p:spPr bwMode="auto">
            <a:xfrm>
              <a:off x="4664" y="653"/>
              <a:ext cx="0" cy="288"/>
            </a:xfrm>
            <a:prstGeom prst="line">
              <a:avLst/>
            </a:prstGeom>
            <a:grpFill/>
            <a:ln w="28575">
              <a:solidFill>
                <a:schemeClr val="tx1"/>
              </a:solidFill>
              <a:round/>
              <a:headEnd/>
              <a:tailEnd/>
            </a:ln>
          </p:spPr>
          <p:txBody>
            <a:bodyPr/>
            <a:lstStyle/>
            <a:p>
              <a:endParaRPr lang="en-US" dirty="0"/>
            </a:p>
          </p:txBody>
        </p:sp>
      </p:grpSp>
      <p:grpSp>
        <p:nvGrpSpPr>
          <p:cNvPr id="28" name="Group 40"/>
          <p:cNvGrpSpPr/>
          <p:nvPr/>
        </p:nvGrpSpPr>
        <p:grpSpPr>
          <a:xfrm>
            <a:off x="5450383" y="5023073"/>
            <a:ext cx="705793" cy="762000"/>
            <a:chOff x="6897409" y="2819400"/>
            <a:chExt cx="705793" cy="762000"/>
          </a:xfrm>
        </p:grpSpPr>
        <p:cxnSp>
          <p:nvCxnSpPr>
            <p:cNvPr id="29" name="Straight Connector 19"/>
            <p:cNvCxnSpPr/>
            <p:nvPr/>
          </p:nvCxnSpPr>
          <p:spPr>
            <a:xfrm>
              <a:off x="6897410" y="2819400"/>
              <a:ext cx="0" cy="762000"/>
            </a:xfrm>
            <a:prstGeom prst="line">
              <a:avLst/>
            </a:prstGeom>
          </p:spPr>
          <p:style>
            <a:lnRef idx="3">
              <a:schemeClr val="dk1"/>
            </a:lnRef>
            <a:fillRef idx="0">
              <a:schemeClr val="dk1"/>
            </a:fillRef>
            <a:effectRef idx="2">
              <a:schemeClr val="dk1"/>
            </a:effectRef>
            <a:fontRef idx="minor">
              <a:schemeClr val="tx1"/>
            </a:fontRef>
          </p:style>
        </p:cxnSp>
        <p:cxnSp>
          <p:nvCxnSpPr>
            <p:cNvPr id="30" name="Straight Arrow Connector 39"/>
            <p:cNvCxnSpPr/>
            <p:nvPr/>
          </p:nvCxnSpPr>
          <p:spPr>
            <a:xfrm>
              <a:off x="6897409" y="3204927"/>
              <a:ext cx="705793" cy="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grpSp>
      <p:grpSp>
        <p:nvGrpSpPr>
          <p:cNvPr id="31" name="Group 151"/>
          <p:cNvGrpSpPr>
            <a:grpSpLocks/>
          </p:cNvGrpSpPr>
          <p:nvPr/>
        </p:nvGrpSpPr>
        <p:grpSpPr bwMode="auto">
          <a:xfrm>
            <a:off x="3635896" y="5115359"/>
            <a:ext cx="1695162" cy="561144"/>
            <a:chOff x="4032" y="480"/>
            <a:chExt cx="768" cy="576"/>
          </a:xfrm>
          <a:gradFill flip="none" rotWithShape="1">
            <a:gsLst>
              <a:gs pos="0">
                <a:schemeClr val="bg1">
                  <a:lumMod val="95000"/>
                  <a:shade val="30000"/>
                  <a:satMod val="115000"/>
                </a:schemeClr>
              </a:gs>
              <a:gs pos="50000">
                <a:schemeClr val="bg1">
                  <a:lumMod val="95000"/>
                  <a:shade val="67500"/>
                  <a:satMod val="115000"/>
                </a:schemeClr>
              </a:gs>
              <a:gs pos="100000">
                <a:schemeClr val="bg1">
                  <a:lumMod val="95000"/>
                  <a:shade val="100000"/>
                  <a:satMod val="115000"/>
                </a:schemeClr>
              </a:gs>
            </a:gsLst>
            <a:lin ang="10800000" scaled="1"/>
            <a:tileRect/>
          </a:gradFill>
        </p:grpSpPr>
        <p:sp>
          <p:nvSpPr>
            <p:cNvPr id="32" name="Freeform 152"/>
            <p:cNvSpPr>
              <a:spLocks/>
            </p:cNvSpPr>
            <p:nvPr/>
          </p:nvSpPr>
          <p:spPr bwMode="auto">
            <a:xfrm>
              <a:off x="4032" y="480"/>
              <a:ext cx="768" cy="576"/>
            </a:xfrm>
            <a:custGeom>
              <a:avLst/>
              <a:gdLst>
                <a:gd name="T0" fmla="*/ 0 w 768"/>
                <a:gd name="T1" fmla="*/ 0 h 576"/>
                <a:gd name="T2" fmla="*/ 768 w 768"/>
                <a:gd name="T3" fmla="*/ 0 h 576"/>
                <a:gd name="T4" fmla="*/ 768 w 768"/>
                <a:gd name="T5" fmla="*/ 576 h 576"/>
                <a:gd name="T6" fmla="*/ 0 w 768"/>
                <a:gd name="T7" fmla="*/ 576 h 576"/>
                <a:gd name="T8" fmla="*/ 0 60000 65536"/>
                <a:gd name="T9" fmla="*/ 0 60000 65536"/>
                <a:gd name="T10" fmla="*/ 0 60000 65536"/>
                <a:gd name="T11" fmla="*/ 0 60000 65536"/>
                <a:gd name="T12" fmla="*/ 0 w 768"/>
                <a:gd name="T13" fmla="*/ 0 h 576"/>
                <a:gd name="T14" fmla="*/ 768 w 768"/>
                <a:gd name="T15" fmla="*/ 576 h 576"/>
              </a:gdLst>
              <a:ahLst/>
              <a:cxnLst>
                <a:cxn ang="T8">
                  <a:pos x="T0" y="T1"/>
                </a:cxn>
                <a:cxn ang="T9">
                  <a:pos x="T2" y="T3"/>
                </a:cxn>
                <a:cxn ang="T10">
                  <a:pos x="T4" y="T5"/>
                </a:cxn>
                <a:cxn ang="T11">
                  <a:pos x="T6" y="T7"/>
                </a:cxn>
              </a:cxnLst>
              <a:rect l="T12" t="T13" r="T14" b="T15"/>
              <a:pathLst>
                <a:path w="768" h="576">
                  <a:moveTo>
                    <a:pt x="0" y="0"/>
                  </a:moveTo>
                  <a:lnTo>
                    <a:pt x="768" y="0"/>
                  </a:lnTo>
                  <a:lnTo>
                    <a:pt x="768" y="576"/>
                  </a:lnTo>
                  <a:lnTo>
                    <a:pt x="0" y="576"/>
                  </a:lnTo>
                </a:path>
              </a:pathLst>
            </a:custGeom>
            <a:grpFill/>
            <a:ln w="28575">
              <a:solidFill>
                <a:schemeClr val="tx1"/>
              </a:solidFill>
              <a:round/>
              <a:headEnd/>
              <a:tailEnd/>
            </a:ln>
          </p:spPr>
          <p:txBody>
            <a:bodyPr/>
            <a:lstStyle/>
            <a:p>
              <a:endParaRPr lang="en-US" dirty="0">
                <a:solidFill>
                  <a:srgbClr val="333399"/>
                </a:solidFill>
              </a:endParaRPr>
            </a:p>
          </p:txBody>
        </p:sp>
        <p:sp>
          <p:nvSpPr>
            <p:cNvPr id="33" name="Line 153"/>
            <p:cNvSpPr>
              <a:spLocks noChangeShapeType="1"/>
            </p:cNvSpPr>
            <p:nvPr/>
          </p:nvSpPr>
          <p:spPr bwMode="auto">
            <a:xfrm>
              <a:off x="4664" y="653"/>
              <a:ext cx="0" cy="288"/>
            </a:xfrm>
            <a:prstGeom prst="line">
              <a:avLst/>
            </a:prstGeom>
            <a:grpFill/>
            <a:ln w="28575">
              <a:solidFill>
                <a:schemeClr val="tx1"/>
              </a:solidFill>
              <a:round/>
              <a:headEnd/>
              <a:tailEnd/>
            </a:ln>
          </p:spPr>
          <p:txBody>
            <a:bodyPr/>
            <a:lstStyle/>
            <a:p>
              <a:endParaRPr lang="en-US" dirty="0"/>
            </a:p>
          </p:txBody>
        </p:sp>
      </p:grpSp>
      <p:grpSp>
        <p:nvGrpSpPr>
          <p:cNvPr id="34" name="Group 151"/>
          <p:cNvGrpSpPr>
            <a:grpSpLocks/>
          </p:cNvGrpSpPr>
          <p:nvPr/>
        </p:nvGrpSpPr>
        <p:grpSpPr bwMode="auto">
          <a:xfrm>
            <a:off x="3635896" y="5676168"/>
            <a:ext cx="1695162" cy="561144"/>
            <a:chOff x="4032" y="480"/>
            <a:chExt cx="768" cy="576"/>
          </a:xfrm>
          <a:gradFill flip="none" rotWithShape="1">
            <a:gsLst>
              <a:gs pos="0">
                <a:schemeClr val="bg1">
                  <a:lumMod val="95000"/>
                  <a:shade val="30000"/>
                  <a:satMod val="115000"/>
                </a:schemeClr>
              </a:gs>
              <a:gs pos="50000">
                <a:schemeClr val="bg1">
                  <a:lumMod val="95000"/>
                  <a:shade val="67500"/>
                  <a:satMod val="115000"/>
                </a:schemeClr>
              </a:gs>
              <a:gs pos="100000">
                <a:schemeClr val="bg1">
                  <a:lumMod val="95000"/>
                  <a:shade val="100000"/>
                  <a:satMod val="115000"/>
                </a:schemeClr>
              </a:gs>
            </a:gsLst>
            <a:lin ang="10800000" scaled="1"/>
            <a:tileRect/>
          </a:gradFill>
        </p:grpSpPr>
        <p:sp>
          <p:nvSpPr>
            <p:cNvPr id="35" name="Freeform 152"/>
            <p:cNvSpPr>
              <a:spLocks/>
            </p:cNvSpPr>
            <p:nvPr/>
          </p:nvSpPr>
          <p:spPr bwMode="auto">
            <a:xfrm>
              <a:off x="4032" y="480"/>
              <a:ext cx="768" cy="576"/>
            </a:xfrm>
            <a:custGeom>
              <a:avLst/>
              <a:gdLst>
                <a:gd name="T0" fmla="*/ 0 w 768"/>
                <a:gd name="T1" fmla="*/ 0 h 576"/>
                <a:gd name="T2" fmla="*/ 768 w 768"/>
                <a:gd name="T3" fmla="*/ 0 h 576"/>
                <a:gd name="T4" fmla="*/ 768 w 768"/>
                <a:gd name="T5" fmla="*/ 576 h 576"/>
                <a:gd name="T6" fmla="*/ 0 w 768"/>
                <a:gd name="T7" fmla="*/ 576 h 576"/>
                <a:gd name="T8" fmla="*/ 0 60000 65536"/>
                <a:gd name="T9" fmla="*/ 0 60000 65536"/>
                <a:gd name="T10" fmla="*/ 0 60000 65536"/>
                <a:gd name="T11" fmla="*/ 0 60000 65536"/>
                <a:gd name="T12" fmla="*/ 0 w 768"/>
                <a:gd name="T13" fmla="*/ 0 h 576"/>
                <a:gd name="T14" fmla="*/ 768 w 768"/>
                <a:gd name="T15" fmla="*/ 576 h 576"/>
              </a:gdLst>
              <a:ahLst/>
              <a:cxnLst>
                <a:cxn ang="T8">
                  <a:pos x="T0" y="T1"/>
                </a:cxn>
                <a:cxn ang="T9">
                  <a:pos x="T2" y="T3"/>
                </a:cxn>
                <a:cxn ang="T10">
                  <a:pos x="T4" y="T5"/>
                </a:cxn>
                <a:cxn ang="T11">
                  <a:pos x="T6" y="T7"/>
                </a:cxn>
              </a:cxnLst>
              <a:rect l="T12" t="T13" r="T14" b="T15"/>
              <a:pathLst>
                <a:path w="768" h="576">
                  <a:moveTo>
                    <a:pt x="0" y="0"/>
                  </a:moveTo>
                  <a:lnTo>
                    <a:pt x="768" y="0"/>
                  </a:lnTo>
                  <a:lnTo>
                    <a:pt x="768" y="576"/>
                  </a:lnTo>
                  <a:lnTo>
                    <a:pt x="0" y="576"/>
                  </a:lnTo>
                </a:path>
              </a:pathLst>
            </a:custGeom>
            <a:grpFill/>
            <a:ln w="28575">
              <a:solidFill>
                <a:schemeClr val="tx1"/>
              </a:solidFill>
              <a:round/>
              <a:headEnd/>
              <a:tailEnd/>
            </a:ln>
          </p:spPr>
          <p:txBody>
            <a:bodyPr/>
            <a:lstStyle/>
            <a:p>
              <a:endParaRPr lang="en-US" dirty="0">
                <a:solidFill>
                  <a:srgbClr val="333399"/>
                </a:solidFill>
              </a:endParaRPr>
            </a:p>
          </p:txBody>
        </p:sp>
        <p:sp>
          <p:nvSpPr>
            <p:cNvPr id="36" name="Line 153"/>
            <p:cNvSpPr>
              <a:spLocks noChangeShapeType="1"/>
            </p:cNvSpPr>
            <p:nvPr/>
          </p:nvSpPr>
          <p:spPr bwMode="auto">
            <a:xfrm>
              <a:off x="4664" y="653"/>
              <a:ext cx="0" cy="288"/>
            </a:xfrm>
            <a:prstGeom prst="line">
              <a:avLst/>
            </a:prstGeom>
            <a:grpFill/>
            <a:ln w="28575">
              <a:solidFill>
                <a:schemeClr val="tx1"/>
              </a:solidFill>
              <a:round/>
              <a:headEnd/>
              <a:tailEnd/>
            </a:ln>
          </p:spPr>
          <p:txBody>
            <a:bodyPr/>
            <a:lstStyle/>
            <a:p>
              <a:endParaRPr lang="en-US" dirty="0"/>
            </a:p>
          </p:txBody>
        </p:sp>
      </p:grpSp>
      <p:sp>
        <p:nvSpPr>
          <p:cNvPr id="4" name="灯片编号占位符 3"/>
          <p:cNvSpPr>
            <a:spLocks noGrp="1"/>
          </p:cNvSpPr>
          <p:nvPr>
            <p:ph type="sldNum" sz="quarter" idx="12"/>
          </p:nvPr>
        </p:nvSpPr>
        <p:spPr/>
        <p:txBody>
          <a:bodyPr/>
          <a:lstStyle/>
          <a:p>
            <a:fld id="{0C913308-F349-4B6D-A68A-DD1791B4A57B}" type="slidenum">
              <a:rPr lang="zh-CN" altLang="en-US" smtClean="0"/>
              <a:t>51</a:t>
            </a:fld>
            <a:endParaRPr lang="zh-CN" altLang="en-US"/>
          </a:p>
        </p:txBody>
      </p:sp>
    </p:spTree>
    <p:extLst>
      <p:ext uri="{BB962C8B-B14F-4D97-AF65-F5344CB8AC3E}">
        <p14:creationId xmlns:p14="http://schemas.microsoft.com/office/powerpoint/2010/main" val="282392895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solidFill>
                  <a:srgbClr val="0000CC"/>
                </a:solidFill>
                <a:cs typeface="Times New Roman" panose="02020603050405020304" pitchFamily="18" charset="0"/>
              </a:rPr>
              <a:t>ECN-aware Switches</a:t>
            </a:r>
            <a:endParaRPr lang="zh-CN" altLang="en-US" dirty="0">
              <a:solidFill>
                <a:srgbClr val="0000CC"/>
              </a:solidFill>
              <a:cs typeface="Times New Roman" panose="02020603050405020304" pitchFamily="18" charset="0"/>
            </a:endParaRPr>
          </a:p>
        </p:txBody>
      </p:sp>
      <p:sp>
        <p:nvSpPr>
          <p:cNvPr id="3" name="内容占位符 2"/>
          <p:cNvSpPr>
            <a:spLocks noGrp="1"/>
          </p:cNvSpPr>
          <p:nvPr>
            <p:ph idx="1"/>
          </p:nvPr>
        </p:nvSpPr>
        <p:spPr/>
        <p:txBody>
          <a:bodyPr/>
          <a:lstStyle/>
          <a:p>
            <a:r>
              <a:rPr lang="en-US" altLang="zh-CN" dirty="0"/>
              <a:t>Adopt RED to perform ECN marking</a:t>
            </a:r>
          </a:p>
          <a:p>
            <a:pPr lvl="1"/>
            <a:r>
              <a:rPr lang="en-US" altLang="zh-CN" dirty="0"/>
              <a:t>Per-queue/port/service-pool ECN/RED </a:t>
            </a:r>
          </a:p>
          <a:p>
            <a:r>
              <a:rPr lang="en-US" altLang="zh-CN" dirty="0"/>
              <a:t>Leverage multiple queues to classify traffic</a:t>
            </a:r>
          </a:p>
          <a:p>
            <a:pPr lvl="1"/>
            <a:r>
              <a:rPr lang="en-US" altLang="zh-CN" dirty="0"/>
              <a:t>Isolate traffic from different services/applications</a:t>
            </a:r>
          </a:p>
          <a:p>
            <a:pPr lvl="1"/>
            <a:r>
              <a:rPr lang="en-US" altLang="zh-CN" dirty="0"/>
              <a:t>Weighted max-min fair sharing among queues</a:t>
            </a:r>
          </a:p>
          <a:p>
            <a:pPr marL="457200" lvl="1" indent="0">
              <a:buNone/>
            </a:pPr>
            <a:endParaRPr lang="en-US" altLang="zh-CN" dirty="0"/>
          </a:p>
          <a:p>
            <a:pPr lvl="1"/>
            <a:endParaRPr lang="en-US" altLang="zh-CN" dirty="0"/>
          </a:p>
          <a:p>
            <a:pPr marL="457200" lvl="1" indent="0">
              <a:buNone/>
            </a:pPr>
            <a:endParaRPr lang="en-US" altLang="zh-CN" dirty="0"/>
          </a:p>
        </p:txBody>
      </p:sp>
      <p:sp useBgFill="1">
        <p:nvSpPr>
          <p:cNvPr id="25" name="Rounded Rectangle 51"/>
          <p:cNvSpPr/>
          <p:nvPr/>
        </p:nvSpPr>
        <p:spPr>
          <a:xfrm>
            <a:off x="680052" y="4763107"/>
            <a:ext cx="7924395" cy="1114165"/>
          </a:xfrm>
          <a:prstGeom prst="roundRect">
            <a:avLst/>
          </a:prstGeom>
          <a:ln w="63500" cap="flat" cmpd="sng" algn="ctr">
            <a:noFill/>
            <a:prstDash val="solid"/>
          </a:ln>
          <a:effectLst>
            <a:innerShdw blurRad="215900">
              <a:prstClr val="black"/>
            </a:innerShdw>
          </a:effectLst>
          <a:scene3d>
            <a:camera prst="orthographicFront">
              <a:rot lat="0" lon="0" rev="0"/>
            </a:camera>
            <a:lightRig rig="threePt" dir="tl"/>
          </a:scene3d>
          <a:sp3d prstMaterial="metal"/>
        </p:spPr>
        <p:txBody>
          <a:bodyPr wrap="square" anchor="ctr">
            <a:noAutofit/>
          </a:bodyPr>
          <a:lstStyle/>
          <a:p>
            <a:pPr marL="0" lvl="1" algn="ctr"/>
            <a:r>
              <a:rPr lang="en-US" altLang="zh-CN" sz="3200" dirty="0"/>
              <a:t>Perform ECN marking in multi-queue context</a:t>
            </a:r>
            <a:endParaRPr lang="zh-CN" altLang="en-US" sz="3200"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t>52</a:t>
            </a:fld>
            <a:endParaRPr lang="zh-CN" altLang="en-US"/>
          </a:p>
        </p:txBody>
      </p:sp>
    </p:spTree>
    <p:extLst>
      <p:ext uri="{BB962C8B-B14F-4D97-AF65-F5344CB8AC3E}">
        <p14:creationId xmlns:p14="http://schemas.microsoft.com/office/powerpoint/2010/main" val="91180529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srgbClr val="0000CC"/>
                </a:solidFill>
                <a:cs typeface="Times New Roman" panose="02020603050405020304" pitchFamily="18" charset="0"/>
              </a:rPr>
              <a:t>ECN marking with Single Queue</a:t>
            </a:r>
            <a:endParaRPr lang="zh-CN" altLang="en-US" dirty="0"/>
          </a:p>
        </p:txBody>
      </p:sp>
      <p:sp>
        <p:nvSpPr>
          <p:cNvPr id="3" name="内容占位符 2"/>
          <p:cNvSpPr>
            <a:spLocks noGrp="1"/>
          </p:cNvSpPr>
          <p:nvPr>
            <p:ph idx="1"/>
          </p:nvPr>
        </p:nvSpPr>
        <p:spPr/>
        <p:txBody>
          <a:bodyPr/>
          <a:lstStyle/>
          <a:p>
            <a:endParaRPr lang="en-US" altLang="zh-CN" dirty="0"/>
          </a:p>
        </p:txBody>
      </p:sp>
      <p:sp>
        <p:nvSpPr>
          <p:cNvPr id="6" name="AutoShape 2" descr="Image result for hadoo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 name="AutoShape 6" descr="Image result for redis"/>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 name="AutoShape 9" descr="Image result for sql azure icon"/>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 name="AutoShape 4" descr="Image result for data centers"/>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53</a:t>
            </a:fld>
            <a:endParaRPr lang="zh-CN" altLang="en-US"/>
          </a:p>
        </p:txBody>
      </p:sp>
    </p:spTree>
    <p:extLst>
      <p:ext uri="{BB962C8B-B14F-4D97-AF65-F5344CB8AC3E}">
        <p14:creationId xmlns:p14="http://schemas.microsoft.com/office/powerpoint/2010/main" val="403483719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srgbClr val="0000CC"/>
                </a:solidFill>
                <a:cs typeface="Times New Roman" panose="02020603050405020304" pitchFamily="18" charset="0"/>
              </a:rPr>
              <a:t>ECN marking with Single Queue</a:t>
            </a:r>
            <a:endParaRPr lang="zh-CN" altLang="en-US" dirty="0"/>
          </a:p>
        </p:txBody>
      </p:sp>
      <p:sp>
        <p:nvSpPr>
          <p:cNvPr id="3" name="内容占位符 2"/>
          <p:cNvSpPr>
            <a:spLocks noGrp="1"/>
          </p:cNvSpPr>
          <p:nvPr>
            <p:ph idx="1"/>
          </p:nvPr>
        </p:nvSpPr>
        <p:spPr/>
        <p:txBody>
          <a:bodyPr/>
          <a:lstStyle/>
          <a:p>
            <a:endParaRPr lang="en-US" altLang="zh-CN" dirty="0"/>
          </a:p>
        </p:txBody>
      </p:sp>
      <p:sp>
        <p:nvSpPr>
          <p:cNvPr id="6" name="AutoShape 2" descr="Image result for hadoo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 name="AutoShape 6" descr="Image result for redis"/>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 name="AutoShape 9" descr="Image result for sql azure icon"/>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 name="AutoShape 4" descr="Image result for data centers"/>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560" y="2420888"/>
            <a:ext cx="3456384" cy="25024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标题 1"/>
          <p:cNvSpPr txBox="1">
            <a:spLocks/>
          </p:cNvSpPr>
          <p:nvPr/>
        </p:nvSpPr>
        <p:spPr>
          <a:xfrm>
            <a:off x="827584" y="5013176"/>
            <a:ext cx="2808312" cy="648072"/>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sz="2800" dirty="0">
                <a:latin typeface="+mn-lt"/>
                <a:cs typeface="Times New Roman" panose="02020603050405020304" pitchFamily="18" charset="0"/>
              </a:rPr>
              <a:t>RED Algorithm</a:t>
            </a:r>
            <a:endParaRPr lang="zh-CN" altLang="en-US" sz="2800" dirty="0">
              <a:latin typeface="+mn-lt"/>
              <a:cs typeface="Times New Roman" panose="02020603050405020304" pitchFamily="18" charset="0"/>
            </a:endParaRPr>
          </a:p>
        </p:txBody>
      </p:sp>
      <p:sp>
        <p:nvSpPr>
          <p:cNvPr id="5" name="灯片编号占位符 4"/>
          <p:cNvSpPr>
            <a:spLocks noGrp="1"/>
          </p:cNvSpPr>
          <p:nvPr>
            <p:ph type="sldNum" sz="quarter" idx="12"/>
          </p:nvPr>
        </p:nvSpPr>
        <p:spPr/>
        <p:txBody>
          <a:bodyPr/>
          <a:lstStyle/>
          <a:p>
            <a:fld id="{0C913308-F349-4B6D-A68A-DD1791B4A57B}" type="slidenum">
              <a:rPr lang="zh-CN" altLang="en-US" smtClean="0"/>
              <a:t>54</a:t>
            </a:fld>
            <a:endParaRPr lang="zh-CN" altLang="en-US"/>
          </a:p>
        </p:txBody>
      </p:sp>
    </p:spTree>
    <p:extLst>
      <p:ext uri="{BB962C8B-B14F-4D97-AF65-F5344CB8AC3E}">
        <p14:creationId xmlns:p14="http://schemas.microsoft.com/office/powerpoint/2010/main" val="423612682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srgbClr val="0000CC"/>
                </a:solidFill>
                <a:cs typeface="Times New Roman" panose="02020603050405020304" pitchFamily="18" charset="0"/>
              </a:rPr>
              <a:t>ECN marking with Single Queue</a:t>
            </a:r>
            <a:endParaRPr lang="zh-CN" altLang="en-US" dirty="0"/>
          </a:p>
        </p:txBody>
      </p:sp>
      <p:sp>
        <p:nvSpPr>
          <p:cNvPr id="3" name="内容占位符 2"/>
          <p:cNvSpPr>
            <a:spLocks noGrp="1"/>
          </p:cNvSpPr>
          <p:nvPr>
            <p:ph idx="1"/>
          </p:nvPr>
        </p:nvSpPr>
        <p:spPr/>
        <p:txBody>
          <a:bodyPr/>
          <a:lstStyle/>
          <a:p>
            <a:endParaRPr lang="en-US" altLang="zh-CN" dirty="0"/>
          </a:p>
        </p:txBody>
      </p:sp>
      <p:sp>
        <p:nvSpPr>
          <p:cNvPr id="6" name="AutoShape 2" descr="Image result for hadoo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 name="AutoShape 6" descr="Image result for redis"/>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 name="AutoShape 9" descr="Image result for sql azure icon"/>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 name="AutoShape 4" descr="Image result for data centers"/>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560" y="2420888"/>
            <a:ext cx="3456384" cy="25024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标题 1"/>
          <p:cNvSpPr txBox="1">
            <a:spLocks/>
          </p:cNvSpPr>
          <p:nvPr/>
        </p:nvSpPr>
        <p:spPr>
          <a:xfrm>
            <a:off x="827584" y="5013176"/>
            <a:ext cx="2808312" cy="648072"/>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sz="2800" dirty="0">
                <a:latin typeface="+mn-lt"/>
                <a:cs typeface="Times New Roman" panose="02020603050405020304" pitchFamily="18" charset="0"/>
              </a:rPr>
              <a:t>RED Algorithm</a:t>
            </a:r>
            <a:endParaRPr lang="zh-CN" altLang="en-US" sz="2800" dirty="0">
              <a:latin typeface="+mn-lt"/>
              <a:cs typeface="Times New Roman" panose="02020603050405020304" pitchFamily="18" charset="0"/>
            </a:endParaRPr>
          </a:p>
        </p:txBody>
      </p:sp>
      <p:pic>
        <p:nvPicPr>
          <p:cNvPr id="1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44008" y="2420888"/>
            <a:ext cx="3622019" cy="25024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标题 1"/>
          <p:cNvSpPr txBox="1">
            <a:spLocks/>
          </p:cNvSpPr>
          <p:nvPr/>
        </p:nvSpPr>
        <p:spPr>
          <a:xfrm>
            <a:off x="4860032" y="5013177"/>
            <a:ext cx="3697604" cy="64807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sz="2800" dirty="0">
                <a:latin typeface="+mn-lt"/>
                <a:cs typeface="Times New Roman" panose="02020603050405020304" pitchFamily="18" charset="0"/>
              </a:rPr>
              <a:t>Practical Configuration</a:t>
            </a:r>
            <a:endParaRPr lang="zh-CN" altLang="en-US" sz="2800" dirty="0">
              <a:latin typeface="+mn-lt"/>
              <a:cs typeface="Times New Roman" panose="02020603050405020304" pitchFamily="18" charset="0"/>
            </a:endParaRPr>
          </a:p>
        </p:txBody>
      </p:sp>
      <p:sp>
        <p:nvSpPr>
          <p:cNvPr id="5" name="椭圆 4"/>
          <p:cNvSpPr/>
          <p:nvPr/>
        </p:nvSpPr>
        <p:spPr>
          <a:xfrm>
            <a:off x="6068392" y="4509120"/>
            <a:ext cx="504056" cy="504057"/>
          </a:xfrm>
          <a:prstGeom prst="ellipse">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标题 1"/>
          <p:cNvSpPr txBox="1">
            <a:spLocks/>
          </p:cNvSpPr>
          <p:nvPr/>
        </p:nvSpPr>
        <p:spPr>
          <a:xfrm>
            <a:off x="4788024" y="5517232"/>
            <a:ext cx="3697604" cy="64807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sz="2800" dirty="0">
                <a:latin typeface="+mn-lt"/>
                <a:cs typeface="Times New Roman" panose="02020603050405020304" pitchFamily="18" charset="0"/>
              </a:rPr>
              <a:t>(e.g., DCTCP)</a:t>
            </a:r>
            <a:endParaRPr lang="zh-CN" altLang="en-US" sz="2800" dirty="0">
              <a:latin typeface="+mn-lt"/>
              <a:cs typeface="Times New Roman" panose="02020603050405020304" pitchFamily="18" charset="0"/>
            </a:endParaRPr>
          </a:p>
        </p:txBody>
      </p:sp>
      <p:sp>
        <p:nvSpPr>
          <p:cNvPr id="14" name="灯片编号占位符 13"/>
          <p:cNvSpPr>
            <a:spLocks noGrp="1"/>
          </p:cNvSpPr>
          <p:nvPr>
            <p:ph type="sldNum" sz="quarter" idx="12"/>
          </p:nvPr>
        </p:nvSpPr>
        <p:spPr/>
        <p:txBody>
          <a:bodyPr/>
          <a:lstStyle/>
          <a:p>
            <a:fld id="{0C913308-F349-4B6D-A68A-DD1791B4A57B}" type="slidenum">
              <a:rPr lang="zh-CN" altLang="en-US" smtClean="0"/>
              <a:t>55</a:t>
            </a:fld>
            <a:endParaRPr lang="zh-CN" altLang="en-US"/>
          </a:p>
        </p:txBody>
      </p:sp>
    </p:spTree>
    <p:extLst>
      <p:ext uri="{BB962C8B-B14F-4D97-AF65-F5344CB8AC3E}">
        <p14:creationId xmlns:p14="http://schemas.microsoft.com/office/powerpoint/2010/main" val="68307490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srgbClr val="0000CC"/>
                </a:solidFill>
                <a:cs typeface="Times New Roman" panose="02020603050405020304" pitchFamily="18" charset="0"/>
              </a:rPr>
              <a:t>ECN marking with Single Queue</a:t>
            </a:r>
            <a:endParaRPr lang="zh-CN" altLang="en-US" dirty="0"/>
          </a:p>
        </p:txBody>
      </p:sp>
      <p:sp>
        <p:nvSpPr>
          <p:cNvPr id="3" name="内容占位符 2"/>
          <p:cNvSpPr>
            <a:spLocks noGrp="1"/>
          </p:cNvSpPr>
          <p:nvPr>
            <p:ph idx="1"/>
          </p:nvPr>
        </p:nvSpPr>
        <p:spPr/>
        <p:txBody>
          <a:bodyPr/>
          <a:lstStyle/>
          <a:p>
            <a:r>
              <a:rPr lang="en-US" altLang="zh-CN" dirty="0"/>
              <a:t>To achieve 100% throughput</a:t>
            </a:r>
          </a:p>
        </p:txBody>
      </p:sp>
      <p:sp>
        <p:nvSpPr>
          <p:cNvPr id="6" name="AutoShape 2" descr="Image result for hadoo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 name="AutoShape 6" descr="Image result for redis"/>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 name="AutoShape 9" descr="Image result for sql azure icon"/>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 name="AutoShape 4" descr="Image result for data centers"/>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mc:AlternateContent xmlns:mc="http://schemas.openxmlformats.org/markup-compatibility/2006" xmlns:a14="http://schemas.microsoft.com/office/drawing/2010/main">
        <mc:Choice Requires="a14">
          <p:sp useBgFill="1">
            <p:nvSpPr>
              <p:cNvPr id="11" name="Rounded Rectangle 51"/>
              <p:cNvSpPr/>
              <p:nvPr/>
            </p:nvSpPr>
            <p:spPr>
              <a:xfrm>
                <a:off x="2123728" y="3212976"/>
                <a:ext cx="4752528" cy="1114165"/>
              </a:xfrm>
              <a:prstGeom prst="roundRect">
                <a:avLst/>
              </a:prstGeom>
              <a:ln w="63500" cap="flat" cmpd="sng" algn="ctr">
                <a:noFill/>
                <a:prstDash val="solid"/>
              </a:ln>
              <a:effectLst>
                <a:innerShdw blurRad="215900">
                  <a:prstClr val="black"/>
                </a:innerShdw>
              </a:effectLst>
              <a:scene3d>
                <a:camera prst="orthographicFront">
                  <a:rot lat="0" lon="0" rev="0"/>
                </a:camera>
                <a:lightRig rig="threePt" dir="tl"/>
              </a:scene3d>
              <a:sp3d prstMaterial="metal"/>
            </p:spPr>
            <p:txBody>
              <a:bodyPr wrap="square" anchor="ctr">
                <a:noAutofit/>
              </a:bodyPr>
              <a:lstStyle/>
              <a:p>
                <a:pPr marL="0" lvl="1" algn="ctr"/>
                <a14:m>
                  <m:oMathPara xmlns:m="http://schemas.openxmlformats.org/officeDocument/2006/math">
                    <m:oMathParaPr>
                      <m:jc m:val="centerGroup"/>
                    </m:oMathParaPr>
                    <m:oMath xmlns:m="http://schemas.openxmlformats.org/officeDocument/2006/math">
                      <m:r>
                        <a:rPr lang="en-US" altLang="zh-CN" sz="3200" i="1" dirty="0">
                          <a:latin typeface="Cambria Math"/>
                        </a:rPr>
                        <m:t>𝐾</m:t>
                      </m:r>
                      <m:r>
                        <a:rPr lang="en-US" altLang="zh-CN" sz="3200" i="1" dirty="0">
                          <a:latin typeface="Cambria Math"/>
                          <a:ea typeface="Cambria Math"/>
                        </a:rPr>
                        <m:t>≥</m:t>
                      </m:r>
                      <m:r>
                        <a:rPr lang="en-US" altLang="zh-CN" sz="3200" i="1" dirty="0">
                          <a:latin typeface="Cambria Math"/>
                          <a:ea typeface="Cambria Math"/>
                        </a:rPr>
                        <m:t>𝐶</m:t>
                      </m:r>
                      <m:r>
                        <a:rPr lang="en-US" altLang="zh-CN" sz="3200" i="1" dirty="0">
                          <a:latin typeface="Cambria Math"/>
                          <a:ea typeface="Cambria Math"/>
                        </a:rPr>
                        <m:t>×</m:t>
                      </m:r>
                      <m:r>
                        <a:rPr lang="en-US" altLang="zh-CN" sz="3200" i="1" dirty="0">
                          <a:latin typeface="Cambria Math"/>
                          <a:ea typeface="Cambria Math"/>
                        </a:rPr>
                        <m:t>𝑅𝑇𝑇</m:t>
                      </m:r>
                      <m:r>
                        <a:rPr lang="en-US" altLang="zh-CN" sz="3200" i="1" dirty="0">
                          <a:latin typeface="Cambria Math"/>
                          <a:ea typeface="Cambria Math"/>
                        </a:rPr>
                        <m:t>×</m:t>
                      </m:r>
                      <m:r>
                        <a:rPr lang="en-US" altLang="zh-CN" sz="3200" i="1" dirty="0">
                          <a:latin typeface="Cambria Math"/>
                          <a:ea typeface="Cambria Math"/>
                        </a:rPr>
                        <m:t>𝜆</m:t>
                      </m:r>
                    </m:oMath>
                  </m:oMathPara>
                </a14:m>
                <a:endParaRPr lang="zh-CN" altLang="en-US" sz="3200" dirty="0"/>
              </a:p>
            </p:txBody>
          </p:sp>
        </mc:Choice>
        <mc:Fallback xmlns="">
          <p:sp useBgFill="1">
            <p:nvSpPr>
              <p:cNvPr id="11" name="Rounded Rectangle 51"/>
              <p:cNvSpPr>
                <a:spLocks noRot="1" noChangeAspect="1" noMove="1" noResize="1" noEditPoints="1" noAdjustHandles="1" noChangeArrowheads="1" noChangeShapeType="1" noTextEdit="1"/>
              </p:cNvSpPr>
              <p:nvPr/>
            </p:nvSpPr>
            <p:spPr>
              <a:xfrm>
                <a:off x="2123728" y="3212976"/>
                <a:ext cx="4752528" cy="1114165"/>
              </a:xfrm>
              <a:prstGeom prst="roundRect">
                <a:avLst/>
              </a:prstGeom>
              <a:blipFill rotWithShape="1">
                <a:blip r:embed="rId3"/>
                <a:stretch>
                  <a:fillRect/>
                </a:stretch>
              </a:blipFill>
              <a:ln w="63500" cap="flat" cmpd="sng" algn="ctr">
                <a:noFill/>
                <a:prstDash val="solid"/>
              </a:ln>
              <a:effectLst>
                <a:innerShdw blurRad="215900">
                  <a:prstClr val="black"/>
                </a:innerShdw>
              </a:effectLst>
            </p:spPr>
            <p:txBody>
              <a:bodyPr/>
              <a:lstStyle/>
              <a:p>
                <a:r>
                  <a:rPr lang="zh-CN" altLang="en-US">
                    <a:noFill/>
                  </a:rPr>
                  <a:t> </a:t>
                </a:r>
              </a:p>
            </p:txBody>
          </p:sp>
        </mc:Fallback>
      </mc:AlternateContent>
      <p:sp>
        <p:nvSpPr>
          <p:cNvPr id="5" name="灯片编号占位符 4"/>
          <p:cNvSpPr>
            <a:spLocks noGrp="1"/>
          </p:cNvSpPr>
          <p:nvPr>
            <p:ph type="sldNum" sz="quarter" idx="12"/>
          </p:nvPr>
        </p:nvSpPr>
        <p:spPr/>
        <p:txBody>
          <a:bodyPr/>
          <a:lstStyle/>
          <a:p>
            <a:fld id="{0C913308-F349-4B6D-A68A-DD1791B4A57B}" type="slidenum">
              <a:rPr lang="zh-CN" altLang="en-US" smtClean="0"/>
              <a:t>56</a:t>
            </a:fld>
            <a:endParaRPr lang="zh-CN" altLang="en-US"/>
          </a:p>
        </p:txBody>
      </p:sp>
    </p:spTree>
    <p:extLst>
      <p:ext uri="{BB962C8B-B14F-4D97-AF65-F5344CB8AC3E}">
        <p14:creationId xmlns:p14="http://schemas.microsoft.com/office/powerpoint/2010/main" val="302493783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srgbClr val="0000CC"/>
                </a:solidFill>
                <a:cs typeface="Times New Roman" panose="02020603050405020304" pitchFamily="18" charset="0"/>
              </a:rPr>
              <a:t>ECN marking with Single Queue</a:t>
            </a:r>
            <a:endParaRPr lang="zh-CN" altLang="en-US" dirty="0"/>
          </a:p>
        </p:txBody>
      </p:sp>
      <p:sp>
        <p:nvSpPr>
          <p:cNvPr id="3" name="内容占位符 2"/>
          <p:cNvSpPr>
            <a:spLocks noGrp="1"/>
          </p:cNvSpPr>
          <p:nvPr>
            <p:ph idx="1"/>
          </p:nvPr>
        </p:nvSpPr>
        <p:spPr/>
        <p:txBody>
          <a:bodyPr/>
          <a:lstStyle/>
          <a:p>
            <a:r>
              <a:rPr lang="en-US" altLang="zh-CN" dirty="0"/>
              <a:t>To achieve 100% throughput</a:t>
            </a:r>
          </a:p>
        </p:txBody>
      </p:sp>
      <p:sp>
        <p:nvSpPr>
          <p:cNvPr id="6" name="AutoShape 2" descr="Image result for hadoo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 name="AutoShape 6" descr="Image result for redis"/>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 name="AutoShape 9" descr="Image result for sql azure icon"/>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 name="AutoShape 4" descr="Image result for data centers"/>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mc:AlternateContent xmlns:mc="http://schemas.openxmlformats.org/markup-compatibility/2006" xmlns:a14="http://schemas.microsoft.com/office/drawing/2010/main">
        <mc:Choice Requires="a14">
          <p:sp useBgFill="1">
            <p:nvSpPr>
              <p:cNvPr id="11" name="Rounded Rectangle 51"/>
              <p:cNvSpPr/>
              <p:nvPr/>
            </p:nvSpPr>
            <p:spPr>
              <a:xfrm>
                <a:off x="2123728" y="3212976"/>
                <a:ext cx="4752528" cy="1114165"/>
              </a:xfrm>
              <a:prstGeom prst="roundRect">
                <a:avLst/>
              </a:prstGeom>
              <a:ln w="63500" cap="flat" cmpd="sng" algn="ctr">
                <a:noFill/>
                <a:prstDash val="solid"/>
              </a:ln>
              <a:effectLst>
                <a:innerShdw blurRad="215900">
                  <a:prstClr val="black"/>
                </a:innerShdw>
              </a:effectLst>
              <a:scene3d>
                <a:camera prst="orthographicFront">
                  <a:rot lat="0" lon="0" rev="0"/>
                </a:camera>
                <a:lightRig rig="threePt" dir="tl"/>
              </a:scene3d>
              <a:sp3d prstMaterial="metal"/>
            </p:spPr>
            <p:txBody>
              <a:bodyPr wrap="square" anchor="ctr">
                <a:noAutofit/>
              </a:bodyPr>
              <a:lstStyle/>
              <a:p>
                <a:pPr marL="0" lvl="1" algn="ctr"/>
                <a14:m>
                  <m:oMathPara xmlns:m="http://schemas.openxmlformats.org/officeDocument/2006/math">
                    <m:oMathParaPr>
                      <m:jc m:val="centerGroup"/>
                    </m:oMathParaPr>
                    <m:oMath xmlns:m="http://schemas.openxmlformats.org/officeDocument/2006/math">
                      <m:r>
                        <a:rPr lang="en-US" altLang="zh-CN" sz="3200" i="1" dirty="0">
                          <a:latin typeface="Cambria Math"/>
                        </a:rPr>
                        <m:t>𝐾</m:t>
                      </m:r>
                      <m:r>
                        <a:rPr lang="en-US" altLang="zh-CN" sz="3200" i="1" dirty="0">
                          <a:latin typeface="Cambria Math"/>
                          <a:ea typeface="Cambria Math"/>
                        </a:rPr>
                        <m:t>≥</m:t>
                      </m:r>
                      <m:r>
                        <a:rPr lang="en-US" altLang="zh-CN" sz="3200" i="1" dirty="0">
                          <a:latin typeface="Cambria Math"/>
                          <a:ea typeface="Cambria Math"/>
                        </a:rPr>
                        <m:t>𝐶</m:t>
                      </m:r>
                      <m:r>
                        <a:rPr lang="en-US" altLang="zh-CN" sz="3200" i="1" dirty="0">
                          <a:latin typeface="Cambria Math"/>
                          <a:ea typeface="Cambria Math"/>
                        </a:rPr>
                        <m:t>×</m:t>
                      </m:r>
                      <m:r>
                        <a:rPr lang="en-US" altLang="zh-CN" sz="3200" i="1" dirty="0">
                          <a:latin typeface="Cambria Math"/>
                          <a:ea typeface="Cambria Math"/>
                        </a:rPr>
                        <m:t>𝑅𝑇𝑇</m:t>
                      </m:r>
                      <m:r>
                        <a:rPr lang="en-US" altLang="zh-CN" sz="3200" i="1" dirty="0">
                          <a:latin typeface="Cambria Math"/>
                          <a:ea typeface="Cambria Math"/>
                        </a:rPr>
                        <m:t>×</m:t>
                      </m:r>
                      <m:r>
                        <a:rPr lang="en-US" altLang="zh-CN" sz="3200" i="1" dirty="0">
                          <a:latin typeface="Cambria Math"/>
                          <a:ea typeface="Cambria Math"/>
                        </a:rPr>
                        <m:t>𝜆</m:t>
                      </m:r>
                    </m:oMath>
                  </m:oMathPara>
                </a14:m>
                <a:endParaRPr lang="zh-CN" altLang="en-US" sz="3200" dirty="0"/>
              </a:p>
            </p:txBody>
          </p:sp>
        </mc:Choice>
        <mc:Fallback xmlns="">
          <p:sp useBgFill="1">
            <p:nvSpPr>
              <p:cNvPr id="11" name="Rounded Rectangle 51"/>
              <p:cNvSpPr>
                <a:spLocks noRot="1" noChangeAspect="1" noMove="1" noResize="1" noEditPoints="1" noAdjustHandles="1" noChangeArrowheads="1" noChangeShapeType="1" noTextEdit="1"/>
              </p:cNvSpPr>
              <p:nvPr/>
            </p:nvSpPr>
            <p:spPr>
              <a:xfrm>
                <a:off x="2123728" y="3212976"/>
                <a:ext cx="4752528" cy="1114165"/>
              </a:xfrm>
              <a:prstGeom prst="roundRect">
                <a:avLst/>
              </a:prstGeom>
              <a:blipFill rotWithShape="1">
                <a:blip r:embed="rId3"/>
                <a:stretch>
                  <a:fillRect/>
                </a:stretch>
              </a:blipFill>
              <a:ln w="63500" cap="flat" cmpd="sng" algn="ctr">
                <a:noFill/>
                <a:prstDash val="solid"/>
              </a:ln>
              <a:effectLst>
                <a:innerShdw blurRad="215900">
                  <a:prstClr val="black"/>
                </a:innerShdw>
              </a:effectLst>
            </p:spPr>
            <p:txBody>
              <a:bodyPr/>
              <a:lstStyle/>
              <a:p>
                <a:r>
                  <a:rPr lang="zh-CN" altLang="en-US">
                    <a:noFill/>
                  </a:rPr>
                  <a:t> </a:t>
                </a:r>
              </a:p>
            </p:txBody>
          </p:sp>
        </mc:Fallback>
      </mc:AlternateContent>
      <p:sp>
        <p:nvSpPr>
          <p:cNvPr id="13" name="矩形 12"/>
          <p:cNvSpPr/>
          <p:nvPr/>
        </p:nvSpPr>
        <p:spPr>
          <a:xfrm>
            <a:off x="5652120" y="3446022"/>
            <a:ext cx="360000" cy="648072"/>
          </a:xfrm>
          <a:prstGeom prst="rect">
            <a:avLst/>
          </a:prstGeom>
          <a:noFill/>
          <a:ln w="38100">
            <a:solidFill>
              <a:srgbClr val="0000CC"/>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标题 1"/>
          <p:cNvSpPr txBox="1">
            <a:spLocks/>
          </p:cNvSpPr>
          <p:nvPr/>
        </p:nvSpPr>
        <p:spPr>
          <a:xfrm>
            <a:off x="596007" y="4687181"/>
            <a:ext cx="8080449" cy="64807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sz="3200" dirty="0">
                <a:solidFill>
                  <a:srgbClr val="0000CC"/>
                </a:solidFill>
                <a:latin typeface="+mn-lt"/>
                <a:cs typeface="Times New Roman" panose="02020603050405020304" pitchFamily="18" charset="0"/>
              </a:rPr>
              <a:t>Determined by congestion control algorithms </a:t>
            </a:r>
            <a:endParaRPr lang="zh-CN" altLang="en-US" sz="3200" dirty="0">
              <a:solidFill>
                <a:srgbClr val="0000CC"/>
              </a:solidFill>
              <a:latin typeface="+mn-lt"/>
              <a:cs typeface="Times New Roman" panose="02020603050405020304" pitchFamily="18" charset="0"/>
            </a:endParaRPr>
          </a:p>
        </p:txBody>
      </p:sp>
      <p:sp>
        <p:nvSpPr>
          <p:cNvPr id="5" name="灯片编号占位符 4"/>
          <p:cNvSpPr>
            <a:spLocks noGrp="1"/>
          </p:cNvSpPr>
          <p:nvPr>
            <p:ph type="sldNum" sz="quarter" idx="12"/>
          </p:nvPr>
        </p:nvSpPr>
        <p:spPr/>
        <p:txBody>
          <a:bodyPr/>
          <a:lstStyle/>
          <a:p>
            <a:fld id="{0C913308-F349-4B6D-A68A-DD1791B4A57B}" type="slidenum">
              <a:rPr lang="zh-CN" altLang="en-US" smtClean="0"/>
              <a:t>57</a:t>
            </a:fld>
            <a:endParaRPr lang="zh-CN" altLang="en-US"/>
          </a:p>
        </p:txBody>
      </p:sp>
    </p:spTree>
    <p:extLst>
      <p:ext uri="{BB962C8B-B14F-4D97-AF65-F5344CB8AC3E}">
        <p14:creationId xmlns:p14="http://schemas.microsoft.com/office/powerpoint/2010/main" val="426549329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srgbClr val="0000CC"/>
                </a:solidFill>
                <a:cs typeface="Times New Roman" panose="02020603050405020304" pitchFamily="18" charset="0"/>
              </a:rPr>
              <a:t>ECN marking with Single Queue</a:t>
            </a:r>
            <a:endParaRPr lang="zh-CN" altLang="en-US" dirty="0"/>
          </a:p>
        </p:txBody>
      </p:sp>
      <p:sp>
        <p:nvSpPr>
          <p:cNvPr id="3" name="内容占位符 2"/>
          <p:cNvSpPr>
            <a:spLocks noGrp="1"/>
          </p:cNvSpPr>
          <p:nvPr>
            <p:ph idx="1"/>
          </p:nvPr>
        </p:nvSpPr>
        <p:spPr/>
        <p:txBody>
          <a:bodyPr/>
          <a:lstStyle/>
          <a:p>
            <a:r>
              <a:rPr lang="en-US" altLang="zh-CN" dirty="0"/>
              <a:t>To achieve 100% throughput</a:t>
            </a:r>
          </a:p>
          <a:p>
            <a:pPr marL="0" indent="0">
              <a:buNone/>
            </a:pPr>
            <a:endParaRPr lang="en-US" altLang="zh-CN" dirty="0"/>
          </a:p>
        </p:txBody>
      </p:sp>
      <p:sp>
        <p:nvSpPr>
          <p:cNvPr id="6" name="AutoShape 2" descr="Image result for hadoo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 name="AutoShape 6" descr="Image result for redis"/>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 name="AutoShape 9" descr="Image result for sql azure icon"/>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 name="AutoShape 4" descr="Image result for data centers"/>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mc:AlternateContent xmlns:mc="http://schemas.openxmlformats.org/markup-compatibility/2006" xmlns:a14="http://schemas.microsoft.com/office/drawing/2010/main">
        <mc:Choice Requires="a14">
          <p:sp useBgFill="1">
            <p:nvSpPr>
              <p:cNvPr id="11" name="Rounded Rectangle 51"/>
              <p:cNvSpPr/>
              <p:nvPr/>
            </p:nvSpPr>
            <p:spPr>
              <a:xfrm>
                <a:off x="2123728" y="3212976"/>
                <a:ext cx="4752528" cy="1114165"/>
              </a:xfrm>
              <a:prstGeom prst="roundRect">
                <a:avLst/>
              </a:prstGeom>
              <a:ln w="63500" cap="flat" cmpd="sng" algn="ctr">
                <a:noFill/>
                <a:prstDash val="solid"/>
              </a:ln>
              <a:effectLst>
                <a:innerShdw blurRad="215900">
                  <a:prstClr val="black"/>
                </a:innerShdw>
              </a:effectLst>
              <a:scene3d>
                <a:camera prst="orthographicFront">
                  <a:rot lat="0" lon="0" rev="0"/>
                </a:camera>
                <a:lightRig rig="threePt" dir="tl"/>
              </a:scene3d>
              <a:sp3d prstMaterial="metal"/>
            </p:spPr>
            <p:txBody>
              <a:bodyPr wrap="square" anchor="ctr">
                <a:noAutofit/>
              </a:bodyPr>
              <a:lstStyle/>
              <a:p>
                <a:pPr marL="0" lvl="1" algn="ctr"/>
                <a14:m>
                  <m:oMathPara xmlns:m="http://schemas.openxmlformats.org/officeDocument/2006/math">
                    <m:oMathParaPr>
                      <m:jc m:val="centerGroup"/>
                    </m:oMathParaPr>
                    <m:oMath xmlns:m="http://schemas.openxmlformats.org/officeDocument/2006/math">
                      <m:r>
                        <a:rPr lang="en-US" altLang="zh-CN" sz="3200" i="1" dirty="0">
                          <a:latin typeface="Cambria Math"/>
                        </a:rPr>
                        <m:t>𝐾</m:t>
                      </m:r>
                      <m:r>
                        <a:rPr lang="en-US" altLang="zh-CN" sz="3200" i="1" dirty="0">
                          <a:latin typeface="Cambria Math"/>
                          <a:ea typeface="Cambria Math"/>
                        </a:rPr>
                        <m:t>≥</m:t>
                      </m:r>
                      <m:r>
                        <a:rPr lang="en-US" altLang="zh-CN" sz="3200" i="1" dirty="0">
                          <a:latin typeface="Cambria Math"/>
                          <a:ea typeface="Cambria Math"/>
                        </a:rPr>
                        <m:t>𝐶</m:t>
                      </m:r>
                      <m:r>
                        <a:rPr lang="en-US" altLang="zh-CN" sz="3200" i="1" dirty="0">
                          <a:latin typeface="Cambria Math"/>
                          <a:ea typeface="Cambria Math"/>
                        </a:rPr>
                        <m:t>×</m:t>
                      </m:r>
                      <m:r>
                        <a:rPr lang="en-US" altLang="zh-CN" sz="3200" i="1" dirty="0">
                          <a:latin typeface="Cambria Math"/>
                          <a:ea typeface="Cambria Math"/>
                        </a:rPr>
                        <m:t>𝑅𝑇𝑇</m:t>
                      </m:r>
                      <m:r>
                        <a:rPr lang="en-US" altLang="zh-CN" sz="3200" i="1" dirty="0">
                          <a:latin typeface="Cambria Math"/>
                          <a:ea typeface="Cambria Math"/>
                        </a:rPr>
                        <m:t>×</m:t>
                      </m:r>
                      <m:r>
                        <a:rPr lang="en-US" altLang="zh-CN" sz="3200" i="1" dirty="0">
                          <a:latin typeface="Cambria Math"/>
                          <a:ea typeface="Cambria Math"/>
                        </a:rPr>
                        <m:t>𝜆</m:t>
                      </m:r>
                    </m:oMath>
                  </m:oMathPara>
                </a14:m>
                <a:endParaRPr lang="zh-CN" altLang="en-US" sz="3200" dirty="0"/>
              </a:p>
            </p:txBody>
          </p:sp>
        </mc:Choice>
        <mc:Fallback xmlns="">
          <p:sp useBgFill="1">
            <p:nvSpPr>
              <p:cNvPr id="11" name="Rounded Rectangle 51"/>
              <p:cNvSpPr>
                <a:spLocks noRot="1" noChangeAspect="1" noMove="1" noResize="1" noEditPoints="1" noAdjustHandles="1" noChangeArrowheads="1" noChangeShapeType="1" noTextEdit="1"/>
              </p:cNvSpPr>
              <p:nvPr/>
            </p:nvSpPr>
            <p:spPr>
              <a:xfrm>
                <a:off x="2123728" y="3212976"/>
                <a:ext cx="4752528" cy="1114165"/>
              </a:xfrm>
              <a:prstGeom prst="roundRect">
                <a:avLst/>
              </a:prstGeom>
              <a:blipFill rotWithShape="1">
                <a:blip r:embed="rId3"/>
                <a:stretch>
                  <a:fillRect/>
                </a:stretch>
              </a:blipFill>
              <a:ln w="63500" cap="flat" cmpd="sng" algn="ctr">
                <a:noFill/>
                <a:prstDash val="solid"/>
              </a:ln>
              <a:effectLst>
                <a:innerShdw blurRad="215900">
                  <a:prstClr val="black"/>
                </a:innerShdw>
              </a:effectLst>
            </p:spPr>
            <p:txBody>
              <a:bodyPr/>
              <a:lstStyle/>
              <a:p>
                <a:r>
                  <a:rPr lang="zh-CN" altLang="en-US">
                    <a:noFill/>
                  </a:rPr>
                  <a:t> </a:t>
                </a:r>
              </a:p>
            </p:txBody>
          </p:sp>
        </mc:Fallback>
      </mc:AlternateContent>
      <p:sp>
        <p:nvSpPr>
          <p:cNvPr id="9" name="矩形 8"/>
          <p:cNvSpPr/>
          <p:nvPr/>
        </p:nvSpPr>
        <p:spPr>
          <a:xfrm>
            <a:off x="3707904" y="3446022"/>
            <a:ext cx="2340000" cy="648072"/>
          </a:xfrm>
          <a:prstGeom prst="rect">
            <a:avLst/>
          </a:prstGeom>
          <a:noFill/>
          <a:ln w="38100">
            <a:solidFill>
              <a:srgbClr val="0000CC"/>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标题 1"/>
          <p:cNvSpPr txBox="1">
            <a:spLocks/>
          </p:cNvSpPr>
          <p:nvPr/>
        </p:nvSpPr>
        <p:spPr>
          <a:xfrm>
            <a:off x="596007" y="4687181"/>
            <a:ext cx="8080449" cy="64807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sz="3200" dirty="0">
                <a:solidFill>
                  <a:srgbClr val="0000CC"/>
                </a:solidFill>
                <a:latin typeface="+mn-lt"/>
                <a:cs typeface="Times New Roman" panose="02020603050405020304" pitchFamily="18" charset="0"/>
              </a:rPr>
              <a:t>Standard ECN marking threshold</a:t>
            </a:r>
            <a:endParaRPr lang="zh-CN" altLang="en-US" sz="3200" dirty="0">
              <a:solidFill>
                <a:srgbClr val="0000CC"/>
              </a:solidFill>
              <a:latin typeface="+mn-lt"/>
              <a:cs typeface="Times New Roman" panose="02020603050405020304" pitchFamily="18" charset="0"/>
            </a:endParaRPr>
          </a:p>
        </p:txBody>
      </p:sp>
      <p:sp>
        <p:nvSpPr>
          <p:cNvPr id="5" name="灯片编号占位符 4"/>
          <p:cNvSpPr>
            <a:spLocks noGrp="1"/>
          </p:cNvSpPr>
          <p:nvPr>
            <p:ph type="sldNum" sz="quarter" idx="12"/>
          </p:nvPr>
        </p:nvSpPr>
        <p:spPr/>
        <p:txBody>
          <a:bodyPr/>
          <a:lstStyle/>
          <a:p>
            <a:fld id="{0C913308-F349-4B6D-A68A-DD1791B4A57B}" type="slidenum">
              <a:rPr lang="zh-CN" altLang="en-US" smtClean="0"/>
              <a:t>58</a:t>
            </a:fld>
            <a:endParaRPr lang="zh-CN" altLang="en-US"/>
          </a:p>
        </p:txBody>
      </p:sp>
    </p:spTree>
    <p:extLst>
      <p:ext uri="{BB962C8B-B14F-4D97-AF65-F5344CB8AC3E}">
        <p14:creationId xmlns:p14="http://schemas.microsoft.com/office/powerpoint/2010/main" val="17865319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srgbClr val="0000CC"/>
                </a:solidFill>
                <a:cs typeface="Times New Roman" panose="02020603050405020304" pitchFamily="18" charset="0"/>
              </a:rPr>
              <a:t>ECN marking with Single Queue</a:t>
            </a:r>
            <a:endParaRPr lang="zh-CN" altLang="en-US" dirty="0"/>
          </a:p>
        </p:txBody>
      </p:sp>
      <p:sp>
        <p:nvSpPr>
          <p:cNvPr id="3" name="内容占位符 2"/>
          <p:cNvSpPr>
            <a:spLocks noGrp="1"/>
          </p:cNvSpPr>
          <p:nvPr>
            <p:ph idx="1"/>
          </p:nvPr>
        </p:nvSpPr>
        <p:spPr/>
        <p:txBody>
          <a:bodyPr/>
          <a:lstStyle/>
          <a:p>
            <a:r>
              <a:rPr lang="en-US" altLang="zh-CN" dirty="0"/>
              <a:t>To achieve 100% throughput</a:t>
            </a:r>
          </a:p>
          <a:p>
            <a:pPr marL="0" indent="0">
              <a:buNone/>
            </a:pPr>
            <a:endParaRPr lang="en-US" altLang="zh-CN" dirty="0"/>
          </a:p>
        </p:txBody>
      </p:sp>
      <p:sp>
        <p:nvSpPr>
          <p:cNvPr id="6" name="AutoShape 2" descr="Image result for hadoo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 name="AutoShape 6" descr="Image result for redis"/>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 name="AutoShape 9" descr="Image result for sql azure icon"/>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 name="AutoShape 4" descr="Image result for data centers"/>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mc:AlternateContent xmlns:mc="http://schemas.openxmlformats.org/markup-compatibility/2006">
        <mc:Choice xmlns:a14="http://schemas.microsoft.com/office/drawing/2010/main" Requires="a14">
          <p:sp useBgFill="1">
            <p:nvSpPr>
              <p:cNvPr id="11" name="Rounded Rectangle 51"/>
              <p:cNvSpPr/>
              <p:nvPr/>
            </p:nvSpPr>
            <p:spPr>
              <a:xfrm>
                <a:off x="2123728" y="3212976"/>
                <a:ext cx="4752528" cy="1114165"/>
              </a:xfrm>
              <a:prstGeom prst="roundRect">
                <a:avLst/>
              </a:prstGeom>
              <a:ln w="63500" cap="flat" cmpd="sng" algn="ctr">
                <a:noFill/>
                <a:prstDash val="solid"/>
              </a:ln>
              <a:effectLst>
                <a:innerShdw blurRad="215900">
                  <a:prstClr val="black"/>
                </a:innerShdw>
              </a:effectLst>
              <a:scene3d>
                <a:camera prst="orthographicFront">
                  <a:rot lat="0" lon="0" rev="0"/>
                </a:camera>
                <a:lightRig rig="threePt" dir="tl"/>
              </a:scene3d>
              <a:sp3d prstMaterial="metal"/>
            </p:spPr>
            <p:txBody>
              <a:bodyPr wrap="square" anchor="ctr">
                <a:noAutofit/>
              </a:bodyPr>
              <a:lstStyle/>
              <a:p>
                <a:pPr marL="0" lvl="1" algn="ctr"/>
                <a14:m>
                  <m:oMathPara xmlns:m="http://schemas.openxmlformats.org/officeDocument/2006/math">
                    <m:oMathParaPr>
                      <m:jc m:val="centerGroup"/>
                    </m:oMathParaPr>
                    <m:oMath xmlns:m="http://schemas.openxmlformats.org/officeDocument/2006/math">
                      <m:r>
                        <a:rPr lang="en-US" altLang="zh-CN" sz="3200" i="1" dirty="0">
                          <a:latin typeface="Cambria Math"/>
                        </a:rPr>
                        <m:t>𝐾</m:t>
                      </m:r>
                      <m:r>
                        <a:rPr lang="en-US" altLang="zh-CN" sz="3200" i="1" dirty="0">
                          <a:latin typeface="Cambria Math"/>
                          <a:ea typeface="Cambria Math"/>
                        </a:rPr>
                        <m:t>≥</m:t>
                      </m:r>
                      <m:r>
                        <a:rPr lang="en-US" altLang="zh-CN" sz="3200" i="1" dirty="0">
                          <a:latin typeface="Cambria Math"/>
                          <a:ea typeface="Cambria Math"/>
                        </a:rPr>
                        <m:t>𝐶</m:t>
                      </m:r>
                      <m:r>
                        <a:rPr lang="en-US" altLang="zh-CN" sz="3200" i="1" dirty="0">
                          <a:latin typeface="Cambria Math"/>
                          <a:ea typeface="Cambria Math"/>
                        </a:rPr>
                        <m:t>×</m:t>
                      </m:r>
                      <m:r>
                        <a:rPr lang="en-US" altLang="zh-CN" sz="3200" i="1" dirty="0">
                          <a:latin typeface="Cambria Math"/>
                          <a:ea typeface="Cambria Math"/>
                        </a:rPr>
                        <m:t>𝑅𝑇𝑇</m:t>
                      </m:r>
                      <m:r>
                        <a:rPr lang="en-US" altLang="zh-CN" sz="3200" i="1" dirty="0">
                          <a:latin typeface="Cambria Math"/>
                          <a:ea typeface="Cambria Math"/>
                        </a:rPr>
                        <m:t>×</m:t>
                      </m:r>
                      <m:r>
                        <a:rPr lang="en-US" altLang="zh-CN" sz="3200" i="1" dirty="0">
                          <a:latin typeface="Cambria Math"/>
                          <a:ea typeface="Cambria Math"/>
                        </a:rPr>
                        <m:t>𝜆</m:t>
                      </m:r>
                    </m:oMath>
                  </m:oMathPara>
                </a14:m>
                <a:endParaRPr lang="zh-CN" altLang="en-US" sz="3200" dirty="0"/>
              </a:p>
            </p:txBody>
          </p:sp>
        </mc:Choice>
        <mc:Fallback>
          <p:sp useBgFill="1">
            <p:nvSpPr>
              <p:cNvPr id="11" name="Rounded Rectangle 51"/>
              <p:cNvSpPr>
                <a:spLocks noRot="1" noChangeAspect="1" noMove="1" noResize="1" noEditPoints="1" noAdjustHandles="1" noChangeArrowheads="1" noChangeShapeType="1" noTextEdit="1"/>
              </p:cNvSpPr>
              <p:nvPr/>
            </p:nvSpPr>
            <p:spPr>
              <a:xfrm>
                <a:off x="2123728" y="3212976"/>
                <a:ext cx="4752528" cy="1114165"/>
              </a:xfrm>
              <a:prstGeom prst="roundRect">
                <a:avLst/>
              </a:prstGeom>
              <a:blipFill>
                <a:blip r:embed="rId3"/>
                <a:stretch>
                  <a:fillRect/>
                </a:stretch>
              </a:blipFill>
              <a:ln w="63500" cap="flat" cmpd="sng" algn="ctr">
                <a:noFill/>
                <a:prstDash val="solid"/>
              </a:ln>
              <a:effectLst>
                <a:innerShdw blurRad="215900">
                  <a:prstClr val="black"/>
                </a:innerShdw>
              </a:effectLst>
            </p:spPr>
            <p:txBody>
              <a:bodyPr/>
              <a:lstStyle/>
              <a:p>
                <a:r>
                  <a:rPr lang="zh-CN" altLang="en-US">
                    <a:noFill/>
                  </a:rPr>
                  <a:t> </a:t>
                </a:r>
              </a:p>
            </p:txBody>
          </p:sp>
        </mc:Fallback>
      </mc:AlternateContent>
      <p:sp>
        <p:nvSpPr>
          <p:cNvPr id="9" name="矩形 8"/>
          <p:cNvSpPr/>
          <p:nvPr/>
        </p:nvSpPr>
        <p:spPr>
          <a:xfrm>
            <a:off x="3707904" y="3446022"/>
            <a:ext cx="2340000" cy="648072"/>
          </a:xfrm>
          <a:prstGeom prst="rect">
            <a:avLst/>
          </a:prstGeom>
          <a:noFill/>
          <a:ln w="38100">
            <a:solidFill>
              <a:srgbClr val="0000CC"/>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标题 1"/>
          <p:cNvSpPr txBox="1">
            <a:spLocks/>
          </p:cNvSpPr>
          <p:nvPr/>
        </p:nvSpPr>
        <p:spPr>
          <a:xfrm>
            <a:off x="307975" y="4687181"/>
            <a:ext cx="8656513" cy="64807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sz="3200" dirty="0">
                <a:solidFill>
                  <a:srgbClr val="0000CC"/>
                </a:solidFill>
                <a:latin typeface="+mn-lt"/>
                <a:cs typeface="Times New Roman" panose="02020603050405020304" pitchFamily="18" charset="0"/>
              </a:rPr>
              <a:t>Static value in DCNs,</a:t>
            </a:r>
            <a:endParaRPr lang="zh-CN" altLang="en-US" sz="3200" dirty="0">
              <a:solidFill>
                <a:srgbClr val="0000CC"/>
              </a:solidFill>
              <a:latin typeface="+mn-lt"/>
              <a:cs typeface="Times New Roman" panose="02020603050405020304" pitchFamily="18" charset="0"/>
            </a:endParaRPr>
          </a:p>
        </p:txBody>
      </p:sp>
      <p:sp>
        <p:nvSpPr>
          <p:cNvPr id="12" name="标题 1"/>
          <p:cNvSpPr txBox="1">
            <a:spLocks/>
          </p:cNvSpPr>
          <p:nvPr/>
        </p:nvSpPr>
        <p:spPr>
          <a:xfrm>
            <a:off x="523999" y="5229200"/>
            <a:ext cx="8080449" cy="64807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sz="3200" dirty="0">
                <a:solidFill>
                  <a:srgbClr val="0000CC"/>
                </a:solidFill>
                <a:latin typeface="+mn-lt"/>
                <a:cs typeface="Times New Roman" panose="02020603050405020304" pitchFamily="18" charset="0"/>
              </a:rPr>
              <a:t>e.g., 65 packets for 10G network (DCTCP paper)</a:t>
            </a:r>
            <a:endParaRPr lang="zh-CN" altLang="en-US" sz="3200" dirty="0">
              <a:solidFill>
                <a:srgbClr val="0000CC"/>
              </a:solidFill>
              <a:latin typeface="+mn-lt"/>
              <a:cs typeface="Times New Roman" panose="02020603050405020304" pitchFamily="18" charset="0"/>
            </a:endParaRPr>
          </a:p>
        </p:txBody>
      </p:sp>
      <p:sp>
        <p:nvSpPr>
          <p:cNvPr id="5" name="灯片编号占位符 4"/>
          <p:cNvSpPr>
            <a:spLocks noGrp="1"/>
          </p:cNvSpPr>
          <p:nvPr>
            <p:ph type="sldNum" sz="quarter" idx="12"/>
          </p:nvPr>
        </p:nvSpPr>
        <p:spPr/>
        <p:txBody>
          <a:bodyPr/>
          <a:lstStyle/>
          <a:p>
            <a:fld id="{0C913308-F349-4B6D-A68A-DD1791B4A57B}" type="slidenum">
              <a:rPr lang="zh-CN" altLang="en-US" smtClean="0"/>
              <a:t>59</a:t>
            </a:fld>
            <a:endParaRPr lang="zh-CN" altLang="en-US"/>
          </a:p>
        </p:txBody>
      </p:sp>
    </p:spTree>
    <p:extLst>
      <p:ext uri="{BB962C8B-B14F-4D97-AF65-F5344CB8AC3E}">
        <p14:creationId xmlns:p14="http://schemas.microsoft.com/office/powerpoint/2010/main" val="4324856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srgbClr val="0000CC"/>
                </a:solidFill>
                <a:cs typeface="Times New Roman" panose="02020603050405020304" pitchFamily="18" charset="0"/>
              </a:rPr>
              <a:t>TCP in the Data Center</a:t>
            </a:r>
            <a:endParaRPr lang="zh-CN" altLang="en-US" dirty="0"/>
          </a:p>
        </p:txBody>
      </p:sp>
      <p:sp>
        <p:nvSpPr>
          <p:cNvPr id="3" name="内容占位符 2"/>
          <p:cNvSpPr>
            <a:spLocks noGrp="1"/>
          </p:cNvSpPr>
          <p:nvPr>
            <p:ph idx="1"/>
          </p:nvPr>
        </p:nvSpPr>
        <p:spPr/>
        <p:txBody>
          <a:bodyPr/>
          <a:lstStyle/>
          <a:p>
            <a:pPr marL="0" indent="0">
              <a:buNone/>
            </a:pPr>
            <a:endParaRPr lang="zh-CN" altLang="en-US" dirty="0"/>
          </a:p>
        </p:txBody>
      </p:sp>
      <p:sp>
        <p:nvSpPr>
          <p:cNvPr id="9" name="灯片编号占位符 8"/>
          <p:cNvSpPr>
            <a:spLocks noGrp="1"/>
          </p:cNvSpPr>
          <p:nvPr>
            <p:ph type="sldNum" sz="quarter" idx="12"/>
          </p:nvPr>
        </p:nvSpPr>
        <p:spPr/>
        <p:txBody>
          <a:bodyPr/>
          <a:lstStyle/>
          <a:p>
            <a:fld id="{0C913308-F349-4B6D-A68A-DD1791B4A57B}" type="slidenum">
              <a:rPr lang="zh-CN" altLang="en-US" smtClean="0"/>
              <a:t>6</a:t>
            </a:fld>
            <a:endParaRPr lang="zh-CN" altLang="en-US" dirty="0"/>
          </a:p>
        </p:txBody>
      </p:sp>
      <mc:AlternateContent xmlns:mc="http://schemas.openxmlformats.org/markup-compatibility/2006" xmlns:a14="http://schemas.microsoft.com/office/drawing/2010/main">
        <mc:Choice Requires="a14">
          <p:sp useBgFill="1">
            <p:nvSpPr>
              <p:cNvPr id="5" name="Rounded Rectangle 51"/>
              <p:cNvSpPr/>
              <p:nvPr/>
            </p:nvSpPr>
            <p:spPr>
              <a:xfrm>
                <a:off x="1331640" y="3287117"/>
                <a:ext cx="6552728" cy="1152128"/>
              </a:xfrm>
              <a:prstGeom prst="roundRect">
                <a:avLst/>
              </a:prstGeom>
              <a:ln w="63500" cap="flat" cmpd="sng" algn="ctr">
                <a:noFill/>
                <a:prstDash val="solid"/>
              </a:ln>
              <a:effectLst>
                <a:innerShdw blurRad="215900">
                  <a:prstClr val="black"/>
                </a:innerShdw>
              </a:effectLst>
              <a:scene3d>
                <a:camera prst="orthographicFront">
                  <a:rot lat="0" lon="0" rev="0"/>
                </a:camera>
                <a:lightRig rig="threePt" dir="tl"/>
              </a:scene3d>
              <a:sp3d prstMaterial="metal"/>
            </p:spPr>
            <p:txBody>
              <a:bodyPr wrap="square" anchor="ctr">
                <a:noAutofit/>
              </a:bodyPr>
              <a:lstStyle/>
              <a:p>
                <a:pPr marL="0" lvl="1" algn="ctr"/>
                <a14:m>
                  <m:oMath xmlns:m="http://schemas.openxmlformats.org/officeDocument/2006/math">
                    <m:r>
                      <a:rPr lang="en-US" altLang="zh-CN" sz="3600" i="1" smtClean="0">
                        <a:solidFill>
                          <a:srgbClr val="0000CC"/>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zh-CN" sz="3600" b="0" i="1" smtClean="0">
                        <a:solidFill>
                          <a:srgbClr val="0000CC"/>
                        </a:solidFill>
                        <a:latin typeface="Cambria Math" panose="02040503050406030204" pitchFamily="18" charset="0"/>
                        <a:ea typeface="Cambria Math" panose="02040503050406030204" pitchFamily="18" charset="0"/>
                        <a:cs typeface="Times New Roman" panose="02020603050405020304" pitchFamily="18" charset="0"/>
                      </a:rPr>
                      <m:t> </m:t>
                    </m:r>
                  </m:oMath>
                </a14:m>
                <a:r>
                  <a:rPr lang="en-US" altLang="zh-CN" sz="3600" dirty="0">
                    <a:solidFill>
                      <a:srgbClr val="0000CC"/>
                    </a:solidFill>
                    <a:ea typeface="+mj-ea"/>
                    <a:cs typeface="Times New Roman" panose="02020603050405020304" pitchFamily="18" charset="0"/>
                  </a:rPr>
                  <a:t>99.9% </a:t>
                </a:r>
                <a:r>
                  <a:rPr lang="en-US" altLang="zh-CN" sz="3600" dirty="0">
                    <a:ea typeface="+mj-ea"/>
                    <a:cs typeface="Times New Roman" panose="02020603050405020304" pitchFamily="18" charset="0"/>
                  </a:rPr>
                  <a:t>of traffic is TCP traffic </a:t>
                </a:r>
                <a:endParaRPr lang="zh-CN" altLang="en-US" sz="3600" dirty="0"/>
              </a:p>
            </p:txBody>
          </p:sp>
        </mc:Choice>
        <mc:Fallback xmlns="">
          <p:sp useBgFill="1">
            <p:nvSpPr>
              <p:cNvPr id="5" name="Rounded Rectangle 51"/>
              <p:cNvSpPr>
                <a:spLocks noRot="1" noChangeAspect="1" noMove="1" noResize="1" noEditPoints="1" noAdjustHandles="1" noChangeArrowheads="1" noChangeShapeType="1" noTextEdit="1"/>
              </p:cNvSpPr>
              <p:nvPr/>
            </p:nvSpPr>
            <p:spPr>
              <a:xfrm>
                <a:off x="1331640" y="3287117"/>
                <a:ext cx="6552728" cy="1152128"/>
              </a:xfrm>
              <a:prstGeom prst="roundRect">
                <a:avLst/>
              </a:prstGeom>
              <a:blipFill>
                <a:blip r:embed="rId3"/>
                <a:stretch>
                  <a:fillRect/>
                </a:stretch>
              </a:blipFill>
              <a:ln w="63500" cap="flat" cmpd="sng" algn="ctr">
                <a:noFill/>
                <a:prstDash val="solid"/>
              </a:ln>
              <a:effectLst>
                <a:innerShdw blurRad="215900">
                  <a:prstClr val="black"/>
                </a:innerShdw>
              </a:effectLst>
            </p:spPr>
            <p:txBody>
              <a:bodyPr/>
              <a:lstStyle/>
              <a:p>
                <a:r>
                  <a:rPr lang="zh-CN" altLang="en-US">
                    <a:noFill/>
                  </a:rPr>
                  <a:t> </a:t>
                </a:r>
              </a:p>
            </p:txBody>
          </p:sp>
        </mc:Fallback>
      </mc:AlternateContent>
    </p:spTree>
    <p:extLst>
      <p:ext uri="{BB962C8B-B14F-4D97-AF65-F5344CB8AC3E}">
        <p14:creationId xmlns:p14="http://schemas.microsoft.com/office/powerpoint/2010/main" val="111342372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srgbClr val="0000CC"/>
                </a:solidFill>
                <a:cs typeface="Times New Roman" panose="02020603050405020304" pitchFamily="18" charset="0"/>
              </a:rPr>
              <a:t>ECN marking with Multi-Queue (1)</a:t>
            </a:r>
            <a:endParaRPr lang="zh-CN" altLang="en-US" dirty="0"/>
          </a:p>
        </p:txBody>
      </p:sp>
      <p:sp>
        <p:nvSpPr>
          <p:cNvPr id="3" name="内容占位符 2"/>
          <p:cNvSpPr>
            <a:spLocks noGrp="1"/>
          </p:cNvSpPr>
          <p:nvPr>
            <p:ph idx="1"/>
          </p:nvPr>
        </p:nvSpPr>
        <p:spPr/>
        <p:txBody>
          <a:bodyPr/>
          <a:lstStyle/>
          <a:p>
            <a:endParaRPr lang="en-US" altLang="zh-CN" dirty="0"/>
          </a:p>
        </p:txBody>
      </p:sp>
      <p:sp>
        <p:nvSpPr>
          <p:cNvPr id="6" name="AutoShape 2" descr="Image result for hadoo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 name="AutoShape 6" descr="Image result for redis"/>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 name="AutoShape 9" descr="Image result for sql azure icon"/>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 name="AutoShape 4" descr="Image result for data centers"/>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60</a:t>
            </a:fld>
            <a:endParaRPr lang="zh-CN" altLang="en-US"/>
          </a:p>
        </p:txBody>
      </p:sp>
    </p:spTree>
    <p:extLst>
      <p:ext uri="{BB962C8B-B14F-4D97-AF65-F5344CB8AC3E}">
        <p14:creationId xmlns:p14="http://schemas.microsoft.com/office/powerpoint/2010/main" val="334716995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srgbClr val="0000CC"/>
                </a:solidFill>
                <a:cs typeface="Times New Roman" panose="02020603050405020304" pitchFamily="18" charset="0"/>
              </a:rPr>
              <a:t>ECN marking with Multi-Queue (1) </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en-US" altLang="zh-CN" dirty="0"/>
                  <a:t>Per-queue with the standard threshold </a:t>
                </a:r>
              </a:p>
              <a:p>
                <a:pPr lvl="1"/>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a:rPr>
                          <m:t>𝐾</m:t>
                        </m:r>
                      </m:e>
                      <m:sub>
                        <m:r>
                          <a:rPr lang="en-US" altLang="zh-CN" b="0" i="1" smtClean="0">
                            <a:latin typeface="Cambria Math"/>
                          </a:rPr>
                          <m:t>𝑞𝑢𝑒𝑢𝑒</m:t>
                        </m:r>
                        <m:r>
                          <a:rPr lang="en-US" altLang="zh-CN" b="0" i="1" smtClean="0">
                            <a:latin typeface="Cambria Math"/>
                          </a:rPr>
                          <m:t>(</m:t>
                        </m:r>
                        <m:r>
                          <a:rPr lang="en-US" altLang="zh-CN" b="0" i="1" smtClean="0">
                            <a:latin typeface="Cambria Math"/>
                          </a:rPr>
                          <m:t>𝑖</m:t>
                        </m:r>
                        <m:r>
                          <a:rPr lang="en-US" altLang="zh-CN" b="0" i="1" smtClean="0">
                            <a:latin typeface="Cambria Math"/>
                          </a:rPr>
                          <m:t>)</m:t>
                        </m:r>
                      </m:sub>
                    </m:sSub>
                    <m:r>
                      <a:rPr lang="en-US" altLang="zh-CN" i="1" smtClean="0">
                        <a:latin typeface="Cambria Math"/>
                        <a:ea typeface="Cambria Math"/>
                      </a:rPr>
                      <m:t>=</m:t>
                    </m:r>
                    <m:r>
                      <a:rPr lang="en-US" altLang="zh-CN" b="0" i="1" smtClean="0">
                        <a:latin typeface="Cambria Math"/>
                        <a:ea typeface="Cambria Math"/>
                      </a:rPr>
                      <m:t>𝐶</m:t>
                    </m:r>
                    <m:r>
                      <a:rPr lang="en-US" altLang="zh-CN" b="0" i="1" smtClean="0">
                        <a:latin typeface="Cambria Math"/>
                        <a:ea typeface="Cambria Math"/>
                      </a:rPr>
                      <m:t>×</m:t>
                    </m:r>
                    <m:r>
                      <a:rPr lang="en-US" altLang="zh-CN" b="0" i="1" smtClean="0">
                        <a:latin typeface="Cambria Math"/>
                        <a:ea typeface="Cambria Math"/>
                      </a:rPr>
                      <m:t>𝑅𝑇𝑇</m:t>
                    </m:r>
                    <m:r>
                      <a:rPr lang="en-US" altLang="zh-CN" b="0" i="1" smtClean="0">
                        <a:latin typeface="Cambria Math"/>
                        <a:ea typeface="Cambria Math"/>
                      </a:rPr>
                      <m:t>×</m:t>
                    </m:r>
                    <m:r>
                      <a:rPr lang="en-US" altLang="zh-CN" b="0" i="1" smtClean="0">
                        <a:latin typeface="Cambria Math"/>
                        <a:ea typeface="Cambria Math"/>
                      </a:rPr>
                      <m:t>𝜆</m:t>
                    </m:r>
                  </m:oMath>
                </a14:m>
                <a:r>
                  <a:rPr lang="en-US" altLang="zh-CN" dirty="0"/>
                  <a:t> </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1">
                <a:blip r:embed="rId3"/>
                <a:stretch>
                  <a:fillRect l="-1630" t="-1752"/>
                </a:stretch>
              </a:blipFill>
            </p:spPr>
            <p:txBody>
              <a:bodyPr/>
              <a:lstStyle/>
              <a:p>
                <a:r>
                  <a:rPr lang="zh-CN" altLang="en-US">
                    <a:noFill/>
                  </a:rPr>
                  <a:t> </a:t>
                </a:r>
              </a:p>
            </p:txBody>
          </p:sp>
        </mc:Fallback>
      </mc:AlternateContent>
      <p:sp>
        <p:nvSpPr>
          <p:cNvPr id="6" name="AutoShape 2" descr="Image result for hadoo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 name="AutoShape 6" descr="Image result for redis"/>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 name="AutoShape 9" descr="Image result for sql azure icon"/>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 name="AutoShape 4" descr="Image result for data centers"/>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grpSp>
        <p:nvGrpSpPr>
          <p:cNvPr id="27" name="Group 151"/>
          <p:cNvGrpSpPr>
            <a:grpSpLocks/>
          </p:cNvGrpSpPr>
          <p:nvPr/>
        </p:nvGrpSpPr>
        <p:grpSpPr bwMode="auto">
          <a:xfrm>
            <a:off x="3635896" y="4365104"/>
            <a:ext cx="1695162" cy="561144"/>
            <a:chOff x="4032" y="480"/>
            <a:chExt cx="768" cy="576"/>
          </a:xfrm>
          <a:gradFill flip="none" rotWithShape="1">
            <a:gsLst>
              <a:gs pos="0">
                <a:schemeClr val="bg1">
                  <a:lumMod val="95000"/>
                  <a:shade val="30000"/>
                  <a:satMod val="115000"/>
                </a:schemeClr>
              </a:gs>
              <a:gs pos="50000">
                <a:schemeClr val="bg1">
                  <a:lumMod val="95000"/>
                  <a:shade val="67500"/>
                  <a:satMod val="115000"/>
                </a:schemeClr>
              </a:gs>
              <a:gs pos="100000">
                <a:schemeClr val="bg1">
                  <a:lumMod val="95000"/>
                  <a:shade val="100000"/>
                  <a:satMod val="115000"/>
                </a:schemeClr>
              </a:gs>
            </a:gsLst>
            <a:lin ang="10800000" scaled="1"/>
            <a:tileRect/>
          </a:gradFill>
        </p:grpSpPr>
        <p:sp>
          <p:nvSpPr>
            <p:cNvPr id="28" name="Freeform 152"/>
            <p:cNvSpPr>
              <a:spLocks/>
            </p:cNvSpPr>
            <p:nvPr/>
          </p:nvSpPr>
          <p:spPr bwMode="auto">
            <a:xfrm>
              <a:off x="4032" y="480"/>
              <a:ext cx="768" cy="576"/>
            </a:xfrm>
            <a:custGeom>
              <a:avLst/>
              <a:gdLst>
                <a:gd name="T0" fmla="*/ 0 w 768"/>
                <a:gd name="T1" fmla="*/ 0 h 576"/>
                <a:gd name="T2" fmla="*/ 768 w 768"/>
                <a:gd name="T3" fmla="*/ 0 h 576"/>
                <a:gd name="T4" fmla="*/ 768 w 768"/>
                <a:gd name="T5" fmla="*/ 576 h 576"/>
                <a:gd name="T6" fmla="*/ 0 w 768"/>
                <a:gd name="T7" fmla="*/ 576 h 576"/>
                <a:gd name="T8" fmla="*/ 0 60000 65536"/>
                <a:gd name="T9" fmla="*/ 0 60000 65536"/>
                <a:gd name="T10" fmla="*/ 0 60000 65536"/>
                <a:gd name="T11" fmla="*/ 0 60000 65536"/>
                <a:gd name="T12" fmla="*/ 0 w 768"/>
                <a:gd name="T13" fmla="*/ 0 h 576"/>
                <a:gd name="T14" fmla="*/ 768 w 768"/>
                <a:gd name="T15" fmla="*/ 576 h 576"/>
              </a:gdLst>
              <a:ahLst/>
              <a:cxnLst>
                <a:cxn ang="T8">
                  <a:pos x="T0" y="T1"/>
                </a:cxn>
                <a:cxn ang="T9">
                  <a:pos x="T2" y="T3"/>
                </a:cxn>
                <a:cxn ang="T10">
                  <a:pos x="T4" y="T5"/>
                </a:cxn>
                <a:cxn ang="T11">
                  <a:pos x="T6" y="T7"/>
                </a:cxn>
              </a:cxnLst>
              <a:rect l="T12" t="T13" r="T14" b="T15"/>
              <a:pathLst>
                <a:path w="768" h="576">
                  <a:moveTo>
                    <a:pt x="0" y="0"/>
                  </a:moveTo>
                  <a:lnTo>
                    <a:pt x="768" y="0"/>
                  </a:lnTo>
                  <a:lnTo>
                    <a:pt x="768" y="576"/>
                  </a:lnTo>
                  <a:lnTo>
                    <a:pt x="0" y="576"/>
                  </a:lnTo>
                </a:path>
              </a:pathLst>
            </a:custGeom>
            <a:grpFill/>
            <a:ln w="28575">
              <a:solidFill>
                <a:schemeClr val="tx1"/>
              </a:solidFill>
              <a:round/>
              <a:headEnd/>
              <a:tailEnd/>
            </a:ln>
          </p:spPr>
          <p:txBody>
            <a:bodyPr/>
            <a:lstStyle/>
            <a:p>
              <a:endParaRPr lang="en-US" dirty="0">
                <a:solidFill>
                  <a:srgbClr val="333399"/>
                </a:solidFill>
              </a:endParaRPr>
            </a:p>
          </p:txBody>
        </p:sp>
        <p:sp>
          <p:nvSpPr>
            <p:cNvPr id="29" name="Line 153"/>
            <p:cNvSpPr>
              <a:spLocks noChangeShapeType="1"/>
            </p:cNvSpPr>
            <p:nvPr/>
          </p:nvSpPr>
          <p:spPr bwMode="auto">
            <a:xfrm>
              <a:off x="4664" y="653"/>
              <a:ext cx="0" cy="288"/>
            </a:xfrm>
            <a:prstGeom prst="line">
              <a:avLst/>
            </a:prstGeom>
            <a:grpFill/>
            <a:ln w="28575">
              <a:solidFill>
                <a:schemeClr val="tx1"/>
              </a:solidFill>
              <a:round/>
              <a:headEnd/>
              <a:tailEnd/>
            </a:ln>
          </p:spPr>
          <p:txBody>
            <a:bodyPr/>
            <a:lstStyle/>
            <a:p>
              <a:endParaRPr lang="en-US" dirty="0"/>
            </a:p>
          </p:txBody>
        </p:sp>
      </p:grpSp>
      <p:grpSp>
        <p:nvGrpSpPr>
          <p:cNvPr id="30" name="Group 40"/>
          <p:cNvGrpSpPr/>
          <p:nvPr/>
        </p:nvGrpSpPr>
        <p:grpSpPr>
          <a:xfrm>
            <a:off x="5450383" y="4833962"/>
            <a:ext cx="705793" cy="762000"/>
            <a:chOff x="6897409" y="2819400"/>
            <a:chExt cx="705793" cy="762000"/>
          </a:xfrm>
        </p:grpSpPr>
        <p:cxnSp>
          <p:nvCxnSpPr>
            <p:cNvPr id="31" name="Straight Connector 19"/>
            <p:cNvCxnSpPr/>
            <p:nvPr/>
          </p:nvCxnSpPr>
          <p:spPr>
            <a:xfrm>
              <a:off x="6897410" y="2819400"/>
              <a:ext cx="0" cy="762000"/>
            </a:xfrm>
            <a:prstGeom prst="line">
              <a:avLst/>
            </a:prstGeom>
          </p:spPr>
          <p:style>
            <a:lnRef idx="3">
              <a:schemeClr val="dk1"/>
            </a:lnRef>
            <a:fillRef idx="0">
              <a:schemeClr val="dk1"/>
            </a:fillRef>
            <a:effectRef idx="2">
              <a:schemeClr val="dk1"/>
            </a:effectRef>
            <a:fontRef idx="minor">
              <a:schemeClr val="tx1"/>
            </a:fontRef>
          </p:style>
        </p:cxnSp>
        <p:cxnSp>
          <p:nvCxnSpPr>
            <p:cNvPr id="32" name="Straight Arrow Connector 39"/>
            <p:cNvCxnSpPr/>
            <p:nvPr/>
          </p:nvCxnSpPr>
          <p:spPr>
            <a:xfrm>
              <a:off x="6897409" y="3204927"/>
              <a:ext cx="705793" cy="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grpSp>
      <p:grpSp>
        <p:nvGrpSpPr>
          <p:cNvPr id="33" name="Group 151"/>
          <p:cNvGrpSpPr>
            <a:grpSpLocks/>
          </p:cNvGrpSpPr>
          <p:nvPr/>
        </p:nvGrpSpPr>
        <p:grpSpPr bwMode="auto">
          <a:xfrm>
            <a:off x="3635896" y="4926248"/>
            <a:ext cx="1695162" cy="561144"/>
            <a:chOff x="4032" y="480"/>
            <a:chExt cx="768" cy="576"/>
          </a:xfrm>
          <a:gradFill flip="none" rotWithShape="1">
            <a:gsLst>
              <a:gs pos="0">
                <a:schemeClr val="bg1">
                  <a:lumMod val="95000"/>
                  <a:shade val="30000"/>
                  <a:satMod val="115000"/>
                </a:schemeClr>
              </a:gs>
              <a:gs pos="50000">
                <a:schemeClr val="bg1">
                  <a:lumMod val="95000"/>
                  <a:shade val="67500"/>
                  <a:satMod val="115000"/>
                </a:schemeClr>
              </a:gs>
              <a:gs pos="100000">
                <a:schemeClr val="bg1">
                  <a:lumMod val="95000"/>
                  <a:shade val="100000"/>
                  <a:satMod val="115000"/>
                </a:schemeClr>
              </a:gs>
            </a:gsLst>
            <a:lin ang="10800000" scaled="1"/>
            <a:tileRect/>
          </a:gradFill>
        </p:grpSpPr>
        <p:sp>
          <p:nvSpPr>
            <p:cNvPr id="34" name="Freeform 152"/>
            <p:cNvSpPr>
              <a:spLocks/>
            </p:cNvSpPr>
            <p:nvPr/>
          </p:nvSpPr>
          <p:spPr bwMode="auto">
            <a:xfrm>
              <a:off x="4032" y="480"/>
              <a:ext cx="768" cy="576"/>
            </a:xfrm>
            <a:custGeom>
              <a:avLst/>
              <a:gdLst>
                <a:gd name="T0" fmla="*/ 0 w 768"/>
                <a:gd name="T1" fmla="*/ 0 h 576"/>
                <a:gd name="T2" fmla="*/ 768 w 768"/>
                <a:gd name="T3" fmla="*/ 0 h 576"/>
                <a:gd name="T4" fmla="*/ 768 w 768"/>
                <a:gd name="T5" fmla="*/ 576 h 576"/>
                <a:gd name="T6" fmla="*/ 0 w 768"/>
                <a:gd name="T7" fmla="*/ 576 h 576"/>
                <a:gd name="T8" fmla="*/ 0 60000 65536"/>
                <a:gd name="T9" fmla="*/ 0 60000 65536"/>
                <a:gd name="T10" fmla="*/ 0 60000 65536"/>
                <a:gd name="T11" fmla="*/ 0 60000 65536"/>
                <a:gd name="T12" fmla="*/ 0 w 768"/>
                <a:gd name="T13" fmla="*/ 0 h 576"/>
                <a:gd name="T14" fmla="*/ 768 w 768"/>
                <a:gd name="T15" fmla="*/ 576 h 576"/>
              </a:gdLst>
              <a:ahLst/>
              <a:cxnLst>
                <a:cxn ang="T8">
                  <a:pos x="T0" y="T1"/>
                </a:cxn>
                <a:cxn ang="T9">
                  <a:pos x="T2" y="T3"/>
                </a:cxn>
                <a:cxn ang="T10">
                  <a:pos x="T4" y="T5"/>
                </a:cxn>
                <a:cxn ang="T11">
                  <a:pos x="T6" y="T7"/>
                </a:cxn>
              </a:cxnLst>
              <a:rect l="T12" t="T13" r="T14" b="T15"/>
              <a:pathLst>
                <a:path w="768" h="576">
                  <a:moveTo>
                    <a:pt x="0" y="0"/>
                  </a:moveTo>
                  <a:lnTo>
                    <a:pt x="768" y="0"/>
                  </a:lnTo>
                  <a:lnTo>
                    <a:pt x="768" y="576"/>
                  </a:lnTo>
                  <a:lnTo>
                    <a:pt x="0" y="576"/>
                  </a:lnTo>
                </a:path>
              </a:pathLst>
            </a:custGeom>
            <a:grpFill/>
            <a:ln w="28575">
              <a:solidFill>
                <a:schemeClr val="tx1"/>
              </a:solidFill>
              <a:round/>
              <a:headEnd/>
              <a:tailEnd/>
            </a:ln>
          </p:spPr>
          <p:txBody>
            <a:bodyPr/>
            <a:lstStyle/>
            <a:p>
              <a:endParaRPr lang="en-US" dirty="0">
                <a:solidFill>
                  <a:srgbClr val="333399"/>
                </a:solidFill>
              </a:endParaRPr>
            </a:p>
          </p:txBody>
        </p:sp>
        <p:sp>
          <p:nvSpPr>
            <p:cNvPr id="35" name="Line 153"/>
            <p:cNvSpPr>
              <a:spLocks noChangeShapeType="1"/>
            </p:cNvSpPr>
            <p:nvPr/>
          </p:nvSpPr>
          <p:spPr bwMode="auto">
            <a:xfrm>
              <a:off x="4664" y="653"/>
              <a:ext cx="0" cy="288"/>
            </a:xfrm>
            <a:prstGeom prst="line">
              <a:avLst/>
            </a:prstGeom>
            <a:grpFill/>
            <a:ln w="28575">
              <a:solidFill>
                <a:schemeClr val="tx1"/>
              </a:solidFill>
              <a:round/>
              <a:headEnd/>
              <a:tailEnd/>
            </a:ln>
          </p:spPr>
          <p:txBody>
            <a:bodyPr/>
            <a:lstStyle/>
            <a:p>
              <a:endParaRPr lang="en-US" dirty="0"/>
            </a:p>
          </p:txBody>
        </p:sp>
      </p:grpSp>
      <p:grpSp>
        <p:nvGrpSpPr>
          <p:cNvPr id="36" name="Group 151"/>
          <p:cNvGrpSpPr>
            <a:grpSpLocks/>
          </p:cNvGrpSpPr>
          <p:nvPr/>
        </p:nvGrpSpPr>
        <p:grpSpPr bwMode="auto">
          <a:xfrm>
            <a:off x="3635896" y="5487057"/>
            <a:ext cx="1695162" cy="561144"/>
            <a:chOff x="4032" y="480"/>
            <a:chExt cx="768" cy="576"/>
          </a:xfrm>
          <a:gradFill flip="none" rotWithShape="1">
            <a:gsLst>
              <a:gs pos="0">
                <a:schemeClr val="bg1">
                  <a:lumMod val="95000"/>
                  <a:shade val="30000"/>
                  <a:satMod val="115000"/>
                </a:schemeClr>
              </a:gs>
              <a:gs pos="50000">
                <a:schemeClr val="bg1">
                  <a:lumMod val="95000"/>
                  <a:shade val="67500"/>
                  <a:satMod val="115000"/>
                </a:schemeClr>
              </a:gs>
              <a:gs pos="100000">
                <a:schemeClr val="bg1">
                  <a:lumMod val="95000"/>
                  <a:shade val="100000"/>
                  <a:satMod val="115000"/>
                </a:schemeClr>
              </a:gs>
            </a:gsLst>
            <a:lin ang="10800000" scaled="1"/>
            <a:tileRect/>
          </a:gradFill>
        </p:grpSpPr>
        <p:sp>
          <p:nvSpPr>
            <p:cNvPr id="37" name="Freeform 152"/>
            <p:cNvSpPr>
              <a:spLocks/>
            </p:cNvSpPr>
            <p:nvPr/>
          </p:nvSpPr>
          <p:spPr bwMode="auto">
            <a:xfrm>
              <a:off x="4032" y="480"/>
              <a:ext cx="768" cy="576"/>
            </a:xfrm>
            <a:custGeom>
              <a:avLst/>
              <a:gdLst>
                <a:gd name="T0" fmla="*/ 0 w 768"/>
                <a:gd name="T1" fmla="*/ 0 h 576"/>
                <a:gd name="T2" fmla="*/ 768 w 768"/>
                <a:gd name="T3" fmla="*/ 0 h 576"/>
                <a:gd name="T4" fmla="*/ 768 w 768"/>
                <a:gd name="T5" fmla="*/ 576 h 576"/>
                <a:gd name="T6" fmla="*/ 0 w 768"/>
                <a:gd name="T7" fmla="*/ 576 h 576"/>
                <a:gd name="T8" fmla="*/ 0 60000 65536"/>
                <a:gd name="T9" fmla="*/ 0 60000 65536"/>
                <a:gd name="T10" fmla="*/ 0 60000 65536"/>
                <a:gd name="T11" fmla="*/ 0 60000 65536"/>
                <a:gd name="T12" fmla="*/ 0 w 768"/>
                <a:gd name="T13" fmla="*/ 0 h 576"/>
                <a:gd name="T14" fmla="*/ 768 w 768"/>
                <a:gd name="T15" fmla="*/ 576 h 576"/>
              </a:gdLst>
              <a:ahLst/>
              <a:cxnLst>
                <a:cxn ang="T8">
                  <a:pos x="T0" y="T1"/>
                </a:cxn>
                <a:cxn ang="T9">
                  <a:pos x="T2" y="T3"/>
                </a:cxn>
                <a:cxn ang="T10">
                  <a:pos x="T4" y="T5"/>
                </a:cxn>
                <a:cxn ang="T11">
                  <a:pos x="T6" y="T7"/>
                </a:cxn>
              </a:cxnLst>
              <a:rect l="T12" t="T13" r="T14" b="T15"/>
              <a:pathLst>
                <a:path w="768" h="576">
                  <a:moveTo>
                    <a:pt x="0" y="0"/>
                  </a:moveTo>
                  <a:lnTo>
                    <a:pt x="768" y="0"/>
                  </a:lnTo>
                  <a:lnTo>
                    <a:pt x="768" y="576"/>
                  </a:lnTo>
                  <a:lnTo>
                    <a:pt x="0" y="576"/>
                  </a:lnTo>
                </a:path>
              </a:pathLst>
            </a:custGeom>
            <a:grpFill/>
            <a:ln w="28575">
              <a:solidFill>
                <a:schemeClr val="tx1"/>
              </a:solidFill>
              <a:round/>
              <a:headEnd/>
              <a:tailEnd/>
            </a:ln>
          </p:spPr>
          <p:txBody>
            <a:bodyPr/>
            <a:lstStyle/>
            <a:p>
              <a:endParaRPr lang="en-US" dirty="0">
                <a:solidFill>
                  <a:srgbClr val="333399"/>
                </a:solidFill>
              </a:endParaRPr>
            </a:p>
          </p:txBody>
        </p:sp>
        <p:sp>
          <p:nvSpPr>
            <p:cNvPr id="38" name="Line 153"/>
            <p:cNvSpPr>
              <a:spLocks noChangeShapeType="1"/>
            </p:cNvSpPr>
            <p:nvPr/>
          </p:nvSpPr>
          <p:spPr bwMode="auto">
            <a:xfrm>
              <a:off x="4664" y="653"/>
              <a:ext cx="0" cy="288"/>
            </a:xfrm>
            <a:prstGeom prst="line">
              <a:avLst/>
            </a:prstGeom>
            <a:grpFill/>
            <a:ln w="28575">
              <a:solidFill>
                <a:schemeClr val="tx1"/>
              </a:solidFill>
              <a:round/>
              <a:headEnd/>
              <a:tailEnd/>
            </a:ln>
          </p:spPr>
          <p:txBody>
            <a:bodyPr/>
            <a:lstStyle/>
            <a:p>
              <a:endParaRPr lang="en-US" dirty="0"/>
            </a:p>
          </p:txBody>
        </p:sp>
      </p:grpSp>
      <p:cxnSp>
        <p:nvCxnSpPr>
          <p:cNvPr id="39" name="Straight Connector 4"/>
          <p:cNvCxnSpPr/>
          <p:nvPr/>
        </p:nvCxnSpPr>
        <p:spPr>
          <a:xfrm>
            <a:off x="4283968" y="3952220"/>
            <a:ext cx="0" cy="2285092"/>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2627784" y="3409836"/>
            <a:ext cx="3996444" cy="523220"/>
          </a:xfrm>
          <a:prstGeom prst="rect">
            <a:avLst/>
          </a:prstGeom>
          <a:noFill/>
        </p:spPr>
        <p:txBody>
          <a:bodyPr wrap="square" rtlCol="0">
            <a:spAutoFit/>
          </a:bodyPr>
          <a:lstStyle/>
          <a:p>
            <a:pPr algn="ctr"/>
            <a:r>
              <a:rPr lang="en-US" altLang="zh-CN" sz="2800" dirty="0"/>
              <a:t>standard threshold </a:t>
            </a:r>
            <a:endParaRPr lang="zh-CN" altLang="en-US" sz="2800" dirty="0"/>
          </a:p>
        </p:txBody>
      </p:sp>
      <p:sp>
        <p:nvSpPr>
          <p:cNvPr id="45" name="TextBox 44"/>
          <p:cNvSpPr txBox="1"/>
          <p:nvPr/>
        </p:nvSpPr>
        <p:spPr>
          <a:xfrm>
            <a:off x="6012160" y="4940687"/>
            <a:ext cx="1224136" cy="523220"/>
          </a:xfrm>
          <a:prstGeom prst="rect">
            <a:avLst/>
          </a:prstGeom>
          <a:noFill/>
        </p:spPr>
        <p:txBody>
          <a:bodyPr wrap="square" rtlCol="0">
            <a:spAutoFit/>
          </a:bodyPr>
          <a:lstStyle/>
          <a:p>
            <a:pPr algn="ctr"/>
            <a:r>
              <a:rPr lang="en-US" altLang="zh-CN" sz="2800" dirty="0"/>
              <a:t>port</a:t>
            </a:r>
            <a:endParaRPr lang="zh-CN" altLang="en-US" sz="2800" dirty="0"/>
          </a:p>
        </p:txBody>
      </p:sp>
      <p:sp>
        <p:nvSpPr>
          <p:cNvPr id="46" name="TextBox 45"/>
          <p:cNvSpPr txBox="1"/>
          <p:nvPr/>
        </p:nvSpPr>
        <p:spPr>
          <a:xfrm>
            <a:off x="1835696" y="4365104"/>
            <a:ext cx="1656184" cy="523220"/>
          </a:xfrm>
          <a:prstGeom prst="rect">
            <a:avLst/>
          </a:prstGeom>
          <a:noFill/>
        </p:spPr>
        <p:txBody>
          <a:bodyPr wrap="square" rtlCol="0">
            <a:spAutoFit/>
          </a:bodyPr>
          <a:lstStyle/>
          <a:p>
            <a:pPr algn="ctr"/>
            <a:r>
              <a:rPr lang="en-US" altLang="zh-CN" sz="2800" dirty="0"/>
              <a:t>queue 1</a:t>
            </a:r>
            <a:endParaRPr lang="zh-CN" altLang="en-US" sz="2800" dirty="0"/>
          </a:p>
        </p:txBody>
      </p:sp>
      <p:sp>
        <p:nvSpPr>
          <p:cNvPr id="47" name="TextBox 46"/>
          <p:cNvSpPr txBox="1"/>
          <p:nvPr/>
        </p:nvSpPr>
        <p:spPr>
          <a:xfrm>
            <a:off x="1835696" y="4926248"/>
            <a:ext cx="1656184" cy="523220"/>
          </a:xfrm>
          <a:prstGeom prst="rect">
            <a:avLst/>
          </a:prstGeom>
          <a:noFill/>
        </p:spPr>
        <p:txBody>
          <a:bodyPr wrap="square" rtlCol="0">
            <a:spAutoFit/>
          </a:bodyPr>
          <a:lstStyle/>
          <a:p>
            <a:pPr algn="ctr"/>
            <a:r>
              <a:rPr lang="en-US" altLang="zh-CN" sz="2800" dirty="0"/>
              <a:t>queue 2</a:t>
            </a:r>
            <a:endParaRPr lang="zh-CN" altLang="en-US" sz="2800" dirty="0"/>
          </a:p>
        </p:txBody>
      </p:sp>
      <p:sp>
        <p:nvSpPr>
          <p:cNvPr id="48" name="TextBox 47"/>
          <p:cNvSpPr txBox="1"/>
          <p:nvPr/>
        </p:nvSpPr>
        <p:spPr>
          <a:xfrm>
            <a:off x="1835696" y="5487392"/>
            <a:ext cx="1656184" cy="523220"/>
          </a:xfrm>
          <a:prstGeom prst="rect">
            <a:avLst/>
          </a:prstGeom>
          <a:noFill/>
        </p:spPr>
        <p:txBody>
          <a:bodyPr wrap="square" rtlCol="0">
            <a:spAutoFit/>
          </a:bodyPr>
          <a:lstStyle/>
          <a:p>
            <a:pPr algn="ctr"/>
            <a:r>
              <a:rPr lang="en-US" altLang="zh-CN" sz="2800" dirty="0"/>
              <a:t>queue 3</a:t>
            </a:r>
            <a:endParaRPr lang="zh-CN" altLang="en-US" sz="2800" dirty="0"/>
          </a:p>
        </p:txBody>
      </p:sp>
      <p:sp>
        <p:nvSpPr>
          <p:cNvPr id="49" name="TextBox 48"/>
          <p:cNvSpPr txBox="1"/>
          <p:nvPr/>
        </p:nvSpPr>
        <p:spPr>
          <a:xfrm>
            <a:off x="4067944" y="3903439"/>
            <a:ext cx="1963265" cy="461665"/>
          </a:xfrm>
          <a:prstGeom prst="rect">
            <a:avLst/>
          </a:prstGeom>
          <a:noFill/>
        </p:spPr>
        <p:txBody>
          <a:bodyPr wrap="square" rtlCol="0">
            <a:spAutoFit/>
          </a:bodyPr>
          <a:lstStyle/>
          <a:p>
            <a:pPr algn="ctr"/>
            <a:r>
              <a:rPr lang="en-US" altLang="zh-CN" sz="2400" b="1" dirty="0">
                <a:solidFill>
                  <a:srgbClr val="FF0000"/>
                </a:solidFill>
              </a:rPr>
              <a:t>Don’t mark</a:t>
            </a:r>
            <a:endParaRPr lang="zh-CN" altLang="en-US" sz="2400" b="1" dirty="0">
              <a:solidFill>
                <a:srgbClr val="FF0000"/>
              </a:solidFill>
            </a:endParaRPr>
          </a:p>
        </p:txBody>
      </p:sp>
      <p:sp>
        <p:nvSpPr>
          <p:cNvPr id="50" name="TextBox 49"/>
          <p:cNvSpPr txBox="1"/>
          <p:nvPr/>
        </p:nvSpPr>
        <p:spPr>
          <a:xfrm>
            <a:off x="2915816" y="3903439"/>
            <a:ext cx="1963265" cy="461665"/>
          </a:xfrm>
          <a:prstGeom prst="rect">
            <a:avLst/>
          </a:prstGeom>
          <a:noFill/>
        </p:spPr>
        <p:txBody>
          <a:bodyPr wrap="square" rtlCol="0">
            <a:spAutoFit/>
          </a:bodyPr>
          <a:lstStyle/>
          <a:p>
            <a:pPr algn="ctr"/>
            <a:r>
              <a:rPr lang="en-US" altLang="zh-CN" sz="2400" b="1" dirty="0">
                <a:solidFill>
                  <a:srgbClr val="FF0000"/>
                </a:solidFill>
              </a:rPr>
              <a:t>Mark</a:t>
            </a:r>
            <a:endParaRPr lang="zh-CN" altLang="en-US" sz="2400" b="1" dirty="0">
              <a:solidFill>
                <a:srgbClr val="FF0000"/>
              </a:solidFill>
            </a:endParaRPr>
          </a:p>
        </p:txBody>
      </p:sp>
      <p:sp>
        <p:nvSpPr>
          <p:cNvPr id="5" name="灯片编号占位符 4"/>
          <p:cNvSpPr>
            <a:spLocks noGrp="1"/>
          </p:cNvSpPr>
          <p:nvPr>
            <p:ph type="sldNum" sz="quarter" idx="12"/>
          </p:nvPr>
        </p:nvSpPr>
        <p:spPr/>
        <p:txBody>
          <a:bodyPr/>
          <a:lstStyle/>
          <a:p>
            <a:fld id="{0C913308-F349-4B6D-A68A-DD1791B4A57B}" type="slidenum">
              <a:rPr lang="zh-CN" altLang="en-US" smtClean="0"/>
              <a:t>61</a:t>
            </a:fld>
            <a:endParaRPr lang="zh-CN" altLang="en-US"/>
          </a:p>
        </p:txBody>
      </p:sp>
    </p:spTree>
    <p:extLst>
      <p:ext uri="{BB962C8B-B14F-4D97-AF65-F5344CB8AC3E}">
        <p14:creationId xmlns:p14="http://schemas.microsoft.com/office/powerpoint/2010/main" val="400223147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srgbClr val="0000CC"/>
                </a:solidFill>
                <a:cs typeface="Times New Roman" panose="02020603050405020304" pitchFamily="18" charset="0"/>
              </a:rPr>
              <a:t>ECN marking with Multi-Queue (1)</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en-US" altLang="zh-CN" dirty="0"/>
                  <a:t>Per-queue with the standard threshold </a:t>
                </a:r>
              </a:p>
              <a:p>
                <a:pPr lvl="1"/>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a:rPr>
                          <m:t>𝐾</m:t>
                        </m:r>
                      </m:e>
                      <m:sub>
                        <m:r>
                          <a:rPr lang="en-US" altLang="zh-CN" b="0" i="1" smtClean="0">
                            <a:latin typeface="Cambria Math"/>
                          </a:rPr>
                          <m:t>𝑞𝑢𝑒𝑢𝑒</m:t>
                        </m:r>
                        <m:r>
                          <a:rPr lang="en-US" altLang="zh-CN" b="0" i="1" smtClean="0">
                            <a:latin typeface="Cambria Math"/>
                          </a:rPr>
                          <m:t>(</m:t>
                        </m:r>
                        <m:r>
                          <a:rPr lang="en-US" altLang="zh-CN" b="0" i="1" smtClean="0">
                            <a:latin typeface="Cambria Math"/>
                          </a:rPr>
                          <m:t>𝑖</m:t>
                        </m:r>
                        <m:r>
                          <a:rPr lang="en-US" altLang="zh-CN" b="0" i="1" smtClean="0">
                            <a:latin typeface="Cambria Math"/>
                          </a:rPr>
                          <m:t>)</m:t>
                        </m:r>
                      </m:sub>
                    </m:sSub>
                    <m:r>
                      <a:rPr lang="en-US" altLang="zh-CN" i="1" smtClean="0">
                        <a:latin typeface="Cambria Math"/>
                        <a:ea typeface="Cambria Math"/>
                      </a:rPr>
                      <m:t>=</m:t>
                    </m:r>
                    <m:r>
                      <a:rPr lang="en-US" altLang="zh-CN" b="0" i="1" smtClean="0">
                        <a:latin typeface="Cambria Math"/>
                        <a:ea typeface="Cambria Math"/>
                      </a:rPr>
                      <m:t>𝐶</m:t>
                    </m:r>
                    <m:r>
                      <a:rPr lang="en-US" altLang="zh-CN" b="0" i="1" smtClean="0">
                        <a:latin typeface="Cambria Math"/>
                        <a:ea typeface="Cambria Math"/>
                      </a:rPr>
                      <m:t>×</m:t>
                    </m:r>
                    <m:r>
                      <a:rPr lang="en-US" altLang="zh-CN" b="0" i="1" smtClean="0">
                        <a:latin typeface="Cambria Math"/>
                        <a:ea typeface="Cambria Math"/>
                      </a:rPr>
                      <m:t>𝑅𝑇𝑇</m:t>
                    </m:r>
                    <m:r>
                      <a:rPr lang="en-US" altLang="zh-CN" b="0" i="1" smtClean="0">
                        <a:latin typeface="Cambria Math"/>
                        <a:ea typeface="Cambria Math"/>
                      </a:rPr>
                      <m:t>×</m:t>
                    </m:r>
                    <m:r>
                      <a:rPr lang="en-US" altLang="zh-CN" b="0" i="1" smtClean="0">
                        <a:latin typeface="Cambria Math"/>
                        <a:ea typeface="Cambria Math"/>
                      </a:rPr>
                      <m:t>𝜆</m:t>
                    </m:r>
                  </m:oMath>
                </a14:m>
                <a:r>
                  <a:rPr lang="en-US" altLang="zh-CN" dirty="0"/>
                  <a:t> </a:t>
                </a:r>
              </a:p>
              <a:p>
                <a:pPr lvl="1"/>
                <a:r>
                  <a:rPr lang="en-US" altLang="zh-CN" b="1" dirty="0">
                    <a:solidFill>
                      <a:srgbClr val="FF0000"/>
                    </a:solidFill>
                  </a:rPr>
                  <a:t>Increase packet latency </a:t>
                </a:r>
              </a:p>
              <a:p>
                <a:pPr marL="457200" lvl="1" indent="0">
                  <a:buNone/>
                </a:pPr>
                <a:endParaRPr lang="en-US" altLang="zh-CN"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1">
                <a:blip r:embed="rId3"/>
                <a:stretch>
                  <a:fillRect l="-1630" t="-1752"/>
                </a:stretch>
              </a:blipFill>
            </p:spPr>
            <p:txBody>
              <a:bodyPr/>
              <a:lstStyle/>
              <a:p>
                <a:r>
                  <a:rPr lang="zh-CN" altLang="en-US">
                    <a:noFill/>
                  </a:rPr>
                  <a:t> </a:t>
                </a:r>
              </a:p>
            </p:txBody>
          </p:sp>
        </mc:Fallback>
      </mc:AlternateContent>
      <p:sp>
        <p:nvSpPr>
          <p:cNvPr id="6" name="AutoShape 2" descr="Image result for hadoo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 name="AutoShape 6" descr="Image result for redis"/>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 name="AutoShape 9" descr="Image result for sql azure icon"/>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 name="AutoShape 4" descr="Image result for data centers"/>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grpSp>
        <p:nvGrpSpPr>
          <p:cNvPr id="27" name="Group 151"/>
          <p:cNvGrpSpPr>
            <a:grpSpLocks/>
          </p:cNvGrpSpPr>
          <p:nvPr/>
        </p:nvGrpSpPr>
        <p:grpSpPr bwMode="auto">
          <a:xfrm>
            <a:off x="3635896" y="4365104"/>
            <a:ext cx="1695162" cy="561144"/>
            <a:chOff x="4032" y="480"/>
            <a:chExt cx="768" cy="576"/>
          </a:xfrm>
          <a:gradFill flip="none" rotWithShape="1">
            <a:gsLst>
              <a:gs pos="0">
                <a:schemeClr val="bg1">
                  <a:lumMod val="95000"/>
                  <a:shade val="30000"/>
                  <a:satMod val="115000"/>
                </a:schemeClr>
              </a:gs>
              <a:gs pos="50000">
                <a:schemeClr val="bg1">
                  <a:lumMod val="95000"/>
                  <a:shade val="67500"/>
                  <a:satMod val="115000"/>
                </a:schemeClr>
              </a:gs>
              <a:gs pos="100000">
                <a:schemeClr val="bg1">
                  <a:lumMod val="95000"/>
                  <a:shade val="100000"/>
                  <a:satMod val="115000"/>
                </a:schemeClr>
              </a:gs>
            </a:gsLst>
            <a:lin ang="10800000" scaled="1"/>
            <a:tileRect/>
          </a:gradFill>
        </p:grpSpPr>
        <p:sp>
          <p:nvSpPr>
            <p:cNvPr id="28" name="Freeform 152"/>
            <p:cNvSpPr>
              <a:spLocks/>
            </p:cNvSpPr>
            <p:nvPr/>
          </p:nvSpPr>
          <p:spPr bwMode="auto">
            <a:xfrm>
              <a:off x="4032" y="480"/>
              <a:ext cx="768" cy="576"/>
            </a:xfrm>
            <a:custGeom>
              <a:avLst/>
              <a:gdLst>
                <a:gd name="T0" fmla="*/ 0 w 768"/>
                <a:gd name="T1" fmla="*/ 0 h 576"/>
                <a:gd name="T2" fmla="*/ 768 w 768"/>
                <a:gd name="T3" fmla="*/ 0 h 576"/>
                <a:gd name="T4" fmla="*/ 768 w 768"/>
                <a:gd name="T5" fmla="*/ 576 h 576"/>
                <a:gd name="T6" fmla="*/ 0 w 768"/>
                <a:gd name="T7" fmla="*/ 576 h 576"/>
                <a:gd name="T8" fmla="*/ 0 60000 65536"/>
                <a:gd name="T9" fmla="*/ 0 60000 65536"/>
                <a:gd name="T10" fmla="*/ 0 60000 65536"/>
                <a:gd name="T11" fmla="*/ 0 60000 65536"/>
                <a:gd name="T12" fmla="*/ 0 w 768"/>
                <a:gd name="T13" fmla="*/ 0 h 576"/>
                <a:gd name="T14" fmla="*/ 768 w 768"/>
                <a:gd name="T15" fmla="*/ 576 h 576"/>
              </a:gdLst>
              <a:ahLst/>
              <a:cxnLst>
                <a:cxn ang="T8">
                  <a:pos x="T0" y="T1"/>
                </a:cxn>
                <a:cxn ang="T9">
                  <a:pos x="T2" y="T3"/>
                </a:cxn>
                <a:cxn ang="T10">
                  <a:pos x="T4" y="T5"/>
                </a:cxn>
                <a:cxn ang="T11">
                  <a:pos x="T6" y="T7"/>
                </a:cxn>
              </a:cxnLst>
              <a:rect l="T12" t="T13" r="T14" b="T15"/>
              <a:pathLst>
                <a:path w="768" h="576">
                  <a:moveTo>
                    <a:pt x="0" y="0"/>
                  </a:moveTo>
                  <a:lnTo>
                    <a:pt x="768" y="0"/>
                  </a:lnTo>
                  <a:lnTo>
                    <a:pt x="768" y="576"/>
                  </a:lnTo>
                  <a:lnTo>
                    <a:pt x="0" y="576"/>
                  </a:lnTo>
                </a:path>
              </a:pathLst>
            </a:custGeom>
            <a:grpFill/>
            <a:ln w="28575">
              <a:solidFill>
                <a:schemeClr val="tx1"/>
              </a:solidFill>
              <a:round/>
              <a:headEnd/>
              <a:tailEnd/>
            </a:ln>
          </p:spPr>
          <p:txBody>
            <a:bodyPr/>
            <a:lstStyle/>
            <a:p>
              <a:endParaRPr lang="en-US" dirty="0">
                <a:solidFill>
                  <a:srgbClr val="333399"/>
                </a:solidFill>
              </a:endParaRPr>
            </a:p>
          </p:txBody>
        </p:sp>
        <p:sp>
          <p:nvSpPr>
            <p:cNvPr id="29" name="Line 153"/>
            <p:cNvSpPr>
              <a:spLocks noChangeShapeType="1"/>
            </p:cNvSpPr>
            <p:nvPr/>
          </p:nvSpPr>
          <p:spPr bwMode="auto">
            <a:xfrm>
              <a:off x="4664" y="653"/>
              <a:ext cx="0" cy="288"/>
            </a:xfrm>
            <a:prstGeom prst="line">
              <a:avLst/>
            </a:prstGeom>
            <a:grpFill/>
            <a:ln w="28575">
              <a:solidFill>
                <a:schemeClr val="tx1"/>
              </a:solidFill>
              <a:round/>
              <a:headEnd/>
              <a:tailEnd/>
            </a:ln>
          </p:spPr>
          <p:txBody>
            <a:bodyPr/>
            <a:lstStyle/>
            <a:p>
              <a:endParaRPr lang="en-US" dirty="0"/>
            </a:p>
          </p:txBody>
        </p:sp>
      </p:grpSp>
      <p:grpSp>
        <p:nvGrpSpPr>
          <p:cNvPr id="30" name="Group 40"/>
          <p:cNvGrpSpPr/>
          <p:nvPr/>
        </p:nvGrpSpPr>
        <p:grpSpPr>
          <a:xfrm>
            <a:off x="5450383" y="4833962"/>
            <a:ext cx="705793" cy="762000"/>
            <a:chOff x="6897409" y="2819400"/>
            <a:chExt cx="705793" cy="762000"/>
          </a:xfrm>
        </p:grpSpPr>
        <p:cxnSp>
          <p:nvCxnSpPr>
            <p:cNvPr id="31" name="Straight Connector 19"/>
            <p:cNvCxnSpPr/>
            <p:nvPr/>
          </p:nvCxnSpPr>
          <p:spPr>
            <a:xfrm>
              <a:off x="6897410" y="2819400"/>
              <a:ext cx="0" cy="762000"/>
            </a:xfrm>
            <a:prstGeom prst="line">
              <a:avLst/>
            </a:prstGeom>
          </p:spPr>
          <p:style>
            <a:lnRef idx="3">
              <a:schemeClr val="dk1"/>
            </a:lnRef>
            <a:fillRef idx="0">
              <a:schemeClr val="dk1"/>
            </a:fillRef>
            <a:effectRef idx="2">
              <a:schemeClr val="dk1"/>
            </a:effectRef>
            <a:fontRef idx="minor">
              <a:schemeClr val="tx1"/>
            </a:fontRef>
          </p:style>
        </p:cxnSp>
        <p:cxnSp>
          <p:nvCxnSpPr>
            <p:cNvPr id="32" name="Straight Arrow Connector 39"/>
            <p:cNvCxnSpPr/>
            <p:nvPr/>
          </p:nvCxnSpPr>
          <p:spPr>
            <a:xfrm>
              <a:off x="6897409" y="3204927"/>
              <a:ext cx="705793" cy="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grpSp>
      <p:grpSp>
        <p:nvGrpSpPr>
          <p:cNvPr id="33" name="Group 151"/>
          <p:cNvGrpSpPr>
            <a:grpSpLocks/>
          </p:cNvGrpSpPr>
          <p:nvPr/>
        </p:nvGrpSpPr>
        <p:grpSpPr bwMode="auto">
          <a:xfrm>
            <a:off x="3635896" y="4926248"/>
            <a:ext cx="1695162" cy="561144"/>
            <a:chOff x="4032" y="480"/>
            <a:chExt cx="768" cy="576"/>
          </a:xfrm>
          <a:gradFill flip="none" rotWithShape="1">
            <a:gsLst>
              <a:gs pos="0">
                <a:schemeClr val="bg1">
                  <a:lumMod val="95000"/>
                  <a:shade val="30000"/>
                  <a:satMod val="115000"/>
                </a:schemeClr>
              </a:gs>
              <a:gs pos="50000">
                <a:schemeClr val="bg1">
                  <a:lumMod val="95000"/>
                  <a:shade val="67500"/>
                  <a:satMod val="115000"/>
                </a:schemeClr>
              </a:gs>
              <a:gs pos="100000">
                <a:schemeClr val="bg1">
                  <a:lumMod val="95000"/>
                  <a:shade val="100000"/>
                  <a:satMod val="115000"/>
                </a:schemeClr>
              </a:gs>
            </a:gsLst>
            <a:lin ang="10800000" scaled="1"/>
            <a:tileRect/>
          </a:gradFill>
        </p:grpSpPr>
        <p:sp>
          <p:nvSpPr>
            <p:cNvPr id="34" name="Freeform 152"/>
            <p:cNvSpPr>
              <a:spLocks/>
            </p:cNvSpPr>
            <p:nvPr/>
          </p:nvSpPr>
          <p:spPr bwMode="auto">
            <a:xfrm>
              <a:off x="4032" y="480"/>
              <a:ext cx="768" cy="576"/>
            </a:xfrm>
            <a:custGeom>
              <a:avLst/>
              <a:gdLst>
                <a:gd name="T0" fmla="*/ 0 w 768"/>
                <a:gd name="T1" fmla="*/ 0 h 576"/>
                <a:gd name="T2" fmla="*/ 768 w 768"/>
                <a:gd name="T3" fmla="*/ 0 h 576"/>
                <a:gd name="T4" fmla="*/ 768 w 768"/>
                <a:gd name="T5" fmla="*/ 576 h 576"/>
                <a:gd name="T6" fmla="*/ 0 w 768"/>
                <a:gd name="T7" fmla="*/ 576 h 576"/>
                <a:gd name="T8" fmla="*/ 0 60000 65536"/>
                <a:gd name="T9" fmla="*/ 0 60000 65536"/>
                <a:gd name="T10" fmla="*/ 0 60000 65536"/>
                <a:gd name="T11" fmla="*/ 0 60000 65536"/>
                <a:gd name="T12" fmla="*/ 0 w 768"/>
                <a:gd name="T13" fmla="*/ 0 h 576"/>
                <a:gd name="T14" fmla="*/ 768 w 768"/>
                <a:gd name="T15" fmla="*/ 576 h 576"/>
              </a:gdLst>
              <a:ahLst/>
              <a:cxnLst>
                <a:cxn ang="T8">
                  <a:pos x="T0" y="T1"/>
                </a:cxn>
                <a:cxn ang="T9">
                  <a:pos x="T2" y="T3"/>
                </a:cxn>
                <a:cxn ang="T10">
                  <a:pos x="T4" y="T5"/>
                </a:cxn>
                <a:cxn ang="T11">
                  <a:pos x="T6" y="T7"/>
                </a:cxn>
              </a:cxnLst>
              <a:rect l="T12" t="T13" r="T14" b="T15"/>
              <a:pathLst>
                <a:path w="768" h="576">
                  <a:moveTo>
                    <a:pt x="0" y="0"/>
                  </a:moveTo>
                  <a:lnTo>
                    <a:pt x="768" y="0"/>
                  </a:lnTo>
                  <a:lnTo>
                    <a:pt x="768" y="576"/>
                  </a:lnTo>
                  <a:lnTo>
                    <a:pt x="0" y="576"/>
                  </a:lnTo>
                </a:path>
              </a:pathLst>
            </a:custGeom>
            <a:grpFill/>
            <a:ln w="28575">
              <a:solidFill>
                <a:schemeClr val="tx1"/>
              </a:solidFill>
              <a:round/>
              <a:headEnd/>
              <a:tailEnd/>
            </a:ln>
          </p:spPr>
          <p:txBody>
            <a:bodyPr/>
            <a:lstStyle/>
            <a:p>
              <a:endParaRPr lang="en-US" dirty="0">
                <a:solidFill>
                  <a:srgbClr val="333399"/>
                </a:solidFill>
              </a:endParaRPr>
            </a:p>
          </p:txBody>
        </p:sp>
        <p:sp>
          <p:nvSpPr>
            <p:cNvPr id="35" name="Line 153"/>
            <p:cNvSpPr>
              <a:spLocks noChangeShapeType="1"/>
            </p:cNvSpPr>
            <p:nvPr/>
          </p:nvSpPr>
          <p:spPr bwMode="auto">
            <a:xfrm>
              <a:off x="4664" y="653"/>
              <a:ext cx="0" cy="288"/>
            </a:xfrm>
            <a:prstGeom prst="line">
              <a:avLst/>
            </a:prstGeom>
            <a:grpFill/>
            <a:ln w="28575">
              <a:solidFill>
                <a:schemeClr val="tx1"/>
              </a:solidFill>
              <a:round/>
              <a:headEnd/>
              <a:tailEnd/>
            </a:ln>
          </p:spPr>
          <p:txBody>
            <a:bodyPr/>
            <a:lstStyle/>
            <a:p>
              <a:endParaRPr lang="en-US" dirty="0"/>
            </a:p>
          </p:txBody>
        </p:sp>
      </p:grpSp>
      <p:grpSp>
        <p:nvGrpSpPr>
          <p:cNvPr id="36" name="Group 151"/>
          <p:cNvGrpSpPr>
            <a:grpSpLocks/>
          </p:cNvGrpSpPr>
          <p:nvPr/>
        </p:nvGrpSpPr>
        <p:grpSpPr bwMode="auto">
          <a:xfrm>
            <a:off x="3635896" y="5487057"/>
            <a:ext cx="1695162" cy="561144"/>
            <a:chOff x="4032" y="480"/>
            <a:chExt cx="768" cy="576"/>
          </a:xfrm>
          <a:gradFill flip="none" rotWithShape="1">
            <a:gsLst>
              <a:gs pos="0">
                <a:schemeClr val="bg1">
                  <a:lumMod val="95000"/>
                  <a:shade val="30000"/>
                  <a:satMod val="115000"/>
                </a:schemeClr>
              </a:gs>
              <a:gs pos="50000">
                <a:schemeClr val="bg1">
                  <a:lumMod val="95000"/>
                  <a:shade val="67500"/>
                  <a:satMod val="115000"/>
                </a:schemeClr>
              </a:gs>
              <a:gs pos="100000">
                <a:schemeClr val="bg1">
                  <a:lumMod val="95000"/>
                  <a:shade val="100000"/>
                  <a:satMod val="115000"/>
                </a:schemeClr>
              </a:gs>
            </a:gsLst>
            <a:lin ang="10800000" scaled="1"/>
            <a:tileRect/>
          </a:gradFill>
        </p:grpSpPr>
        <p:sp>
          <p:nvSpPr>
            <p:cNvPr id="37" name="Freeform 152"/>
            <p:cNvSpPr>
              <a:spLocks/>
            </p:cNvSpPr>
            <p:nvPr/>
          </p:nvSpPr>
          <p:spPr bwMode="auto">
            <a:xfrm>
              <a:off x="4032" y="480"/>
              <a:ext cx="768" cy="576"/>
            </a:xfrm>
            <a:custGeom>
              <a:avLst/>
              <a:gdLst>
                <a:gd name="T0" fmla="*/ 0 w 768"/>
                <a:gd name="T1" fmla="*/ 0 h 576"/>
                <a:gd name="T2" fmla="*/ 768 w 768"/>
                <a:gd name="T3" fmla="*/ 0 h 576"/>
                <a:gd name="T4" fmla="*/ 768 w 768"/>
                <a:gd name="T5" fmla="*/ 576 h 576"/>
                <a:gd name="T6" fmla="*/ 0 w 768"/>
                <a:gd name="T7" fmla="*/ 576 h 576"/>
                <a:gd name="T8" fmla="*/ 0 60000 65536"/>
                <a:gd name="T9" fmla="*/ 0 60000 65536"/>
                <a:gd name="T10" fmla="*/ 0 60000 65536"/>
                <a:gd name="T11" fmla="*/ 0 60000 65536"/>
                <a:gd name="T12" fmla="*/ 0 w 768"/>
                <a:gd name="T13" fmla="*/ 0 h 576"/>
                <a:gd name="T14" fmla="*/ 768 w 768"/>
                <a:gd name="T15" fmla="*/ 576 h 576"/>
              </a:gdLst>
              <a:ahLst/>
              <a:cxnLst>
                <a:cxn ang="T8">
                  <a:pos x="T0" y="T1"/>
                </a:cxn>
                <a:cxn ang="T9">
                  <a:pos x="T2" y="T3"/>
                </a:cxn>
                <a:cxn ang="T10">
                  <a:pos x="T4" y="T5"/>
                </a:cxn>
                <a:cxn ang="T11">
                  <a:pos x="T6" y="T7"/>
                </a:cxn>
              </a:cxnLst>
              <a:rect l="T12" t="T13" r="T14" b="T15"/>
              <a:pathLst>
                <a:path w="768" h="576">
                  <a:moveTo>
                    <a:pt x="0" y="0"/>
                  </a:moveTo>
                  <a:lnTo>
                    <a:pt x="768" y="0"/>
                  </a:lnTo>
                  <a:lnTo>
                    <a:pt x="768" y="576"/>
                  </a:lnTo>
                  <a:lnTo>
                    <a:pt x="0" y="576"/>
                  </a:lnTo>
                </a:path>
              </a:pathLst>
            </a:custGeom>
            <a:grpFill/>
            <a:ln w="28575">
              <a:solidFill>
                <a:schemeClr val="tx1"/>
              </a:solidFill>
              <a:round/>
              <a:headEnd/>
              <a:tailEnd/>
            </a:ln>
          </p:spPr>
          <p:txBody>
            <a:bodyPr/>
            <a:lstStyle/>
            <a:p>
              <a:endParaRPr lang="en-US" dirty="0">
                <a:solidFill>
                  <a:srgbClr val="333399"/>
                </a:solidFill>
              </a:endParaRPr>
            </a:p>
          </p:txBody>
        </p:sp>
        <p:sp>
          <p:nvSpPr>
            <p:cNvPr id="38" name="Line 153"/>
            <p:cNvSpPr>
              <a:spLocks noChangeShapeType="1"/>
            </p:cNvSpPr>
            <p:nvPr/>
          </p:nvSpPr>
          <p:spPr bwMode="auto">
            <a:xfrm>
              <a:off x="4664" y="653"/>
              <a:ext cx="0" cy="288"/>
            </a:xfrm>
            <a:prstGeom prst="line">
              <a:avLst/>
            </a:prstGeom>
            <a:grpFill/>
            <a:ln w="28575">
              <a:solidFill>
                <a:schemeClr val="tx1"/>
              </a:solidFill>
              <a:round/>
              <a:headEnd/>
              <a:tailEnd/>
            </a:ln>
          </p:spPr>
          <p:txBody>
            <a:bodyPr/>
            <a:lstStyle/>
            <a:p>
              <a:endParaRPr lang="en-US" dirty="0"/>
            </a:p>
          </p:txBody>
        </p:sp>
      </p:grpSp>
      <p:cxnSp>
        <p:nvCxnSpPr>
          <p:cNvPr id="39" name="Straight Connector 4"/>
          <p:cNvCxnSpPr/>
          <p:nvPr/>
        </p:nvCxnSpPr>
        <p:spPr>
          <a:xfrm>
            <a:off x="4283968" y="3952220"/>
            <a:ext cx="0" cy="2285092"/>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2627784" y="3409836"/>
            <a:ext cx="3996444" cy="523220"/>
          </a:xfrm>
          <a:prstGeom prst="rect">
            <a:avLst/>
          </a:prstGeom>
          <a:noFill/>
        </p:spPr>
        <p:txBody>
          <a:bodyPr wrap="square" rtlCol="0">
            <a:spAutoFit/>
          </a:bodyPr>
          <a:lstStyle/>
          <a:p>
            <a:pPr algn="ctr"/>
            <a:r>
              <a:rPr lang="en-US" altLang="zh-CN" sz="2800" dirty="0"/>
              <a:t>standard threshold </a:t>
            </a:r>
            <a:endParaRPr lang="zh-CN" altLang="en-US" sz="2800" dirty="0"/>
          </a:p>
        </p:txBody>
      </p:sp>
      <p:sp>
        <p:nvSpPr>
          <p:cNvPr id="45" name="TextBox 44"/>
          <p:cNvSpPr txBox="1"/>
          <p:nvPr/>
        </p:nvSpPr>
        <p:spPr>
          <a:xfrm>
            <a:off x="6012160" y="4940687"/>
            <a:ext cx="1224136" cy="523220"/>
          </a:xfrm>
          <a:prstGeom prst="rect">
            <a:avLst/>
          </a:prstGeom>
          <a:noFill/>
        </p:spPr>
        <p:txBody>
          <a:bodyPr wrap="square" rtlCol="0">
            <a:spAutoFit/>
          </a:bodyPr>
          <a:lstStyle/>
          <a:p>
            <a:pPr algn="ctr"/>
            <a:r>
              <a:rPr lang="en-US" altLang="zh-CN" sz="2800" dirty="0"/>
              <a:t>port</a:t>
            </a:r>
            <a:endParaRPr lang="zh-CN" altLang="en-US" sz="2800" dirty="0"/>
          </a:p>
        </p:txBody>
      </p:sp>
      <p:sp>
        <p:nvSpPr>
          <p:cNvPr id="46" name="TextBox 45"/>
          <p:cNvSpPr txBox="1"/>
          <p:nvPr/>
        </p:nvSpPr>
        <p:spPr>
          <a:xfrm>
            <a:off x="1835696" y="4365104"/>
            <a:ext cx="1656184" cy="523220"/>
          </a:xfrm>
          <a:prstGeom prst="rect">
            <a:avLst/>
          </a:prstGeom>
          <a:noFill/>
        </p:spPr>
        <p:txBody>
          <a:bodyPr wrap="square" rtlCol="0">
            <a:spAutoFit/>
          </a:bodyPr>
          <a:lstStyle/>
          <a:p>
            <a:pPr algn="ctr"/>
            <a:r>
              <a:rPr lang="en-US" altLang="zh-CN" sz="2800" dirty="0"/>
              <a:t>queue 1</a:t>
            </a:r>
            <a:endParaRPr lang="zh-CN" altLang="en-US" sz="2800" dirty="0"/>
          </a:p>
        </p:txBody>
      </p:sp>
      <p:sp>
        <p:nvSpPr>
          <p:cNvPr id="47" name="TextBox 46"/>
          <p:cNvSpPr txBox="1"/>
          <p:nvPr/>
        </p:nvSpPr>
        <p:spPr>
          <a:xfrm>
            <a:off x="1835696" y="4926248"/>
            <a:ext cx="1656184" cy="523220"/>
          </a:xfrm>
          <a:prstGeom prst="rect">
            <a:avLst/>
          </a:prstGeom>
          <a:noFill/>
        </p:spPr>
        <p:txBody>
          <a:bodyPr wrap="square" rtlCol="0">
            <a:spAutoFit/>
          </a:bodyPr>
          <a:lstStyle/>
          <a:p>
            <a:pPr algn="ctr"/>
            <a:r>
              <a:rPr lang="en-US" altLang="zh-CN" sz="2800" dirty="0"/>
              <a:t>queue 2</a:t>
            </a:r>
            <a:endParaRPr lang="zh-CN" altLang="en-US" sz="2800" dirty="0"/>
          </a:p>
        </p:txBody>
      </p:sp>
      <p:sp>
        <p:nvSpPr>
          <p:cNvPr id="48" name="TextBox 47"/>
          <p:cNvSpPr txBox="1"/>
          <p:nvPr/>
        </p:nvSpPr>
        <p:spPr>
          <a:xfrm>
            <a:off x="1835696" y="5487392"/>
            <a:ext cx="1656184" cy="523220"/>
          </a:xfrm>
          <a:prstGeom prst="rect">
            <a:avLst/>
          </a:prstGeom>
          <a:noFill/>
        </p:spPr>
        <p:txBody>
          <a:bodyPr wrap="square" rtlCol="0">
            <a:spAutoFit/>
          </a:bodyPr>
          <a:lstStyle/>
          <a:p>
            <a:pPr algn="ctr"/>
            <a:r>
              <a:rPr lang="en-US" altLang="zh-CN" sz="2800" dirty="0"/>
              <a:t>queue 3</a:t>
            </a:r>
            <a:endParaRPr lang="zh-CN" altLang="en-US" sz="2800" dirty="0"/>
          </a:p>
        </p:txBody>
      </p:sp>
      <p:sp>
        <p:nvSpPr>
          <p:cNvPr id="49" name="TextBox 48"/>
          <p:cNvSpPr txBox="1"/>
          <p:nvPr/>
        </p:nvSpPr>
        <p:spPr>
          <a:xfrm>
            <a:off x="4067944" y="3903439"/>
            <a:ext cx="1963265" cy="461665"/>
          </a:xfrm>
          <a:prstGeom prst="rect">
            <a:avLst/>
          </a:prstGeom>
          <a:noFill/>
        </p:spPr>
        <p:txBody>
          <a:bodyPr wrap="square" rtlCol="0">
            <a:spAutoFit/>
          </a:bodyPr>
          <a:lstStyle/>
          <a:p>
            <a:pPr algn="ctr"/>
            <a:r>
              <a:rPr lang="en-US" altLang="zh-CN" sz="2400" b="1" dirty="0">
                <a:solidFill>
                  <a:srgbClr val="FF0000"/>
                </a:solidFill>
              </a:rPr>
              <a:t>Don’t mark</a:t>
            </a:r>
            <a:endParaRPr lang="zh-CN" altLang="en-US" sz="2400" b="1" dirty="0">
              <a:solidFill>
                <a:srgbClr val="FF0000"/>
              </a:solidFill>
            </a:endParaRPr>
          </a:p>
        </p:txBody>
      </p:sp>
      <p:sp>
        <p:nvSpPr>
          <p:cNvPr id="50" name="TextBox 49"/>
          <p:cNvSpPr txBox="1"/>
          <p:nvPr/>
        </p:nvSpPr>
        <p:spPr>
          <a:xfrm>
            <a:off x="2915816" y="3903439"/>
            <a:ext cx="1963265" cy="461665"/>
          </a:xfrm>
          <a:prstGeom prst="rect">
            <a:avLst/>
          </a:prstGeom>
          <a:noFill/>
        </p:spPr>
        <p:txBody>
          <a:bodyPr wrap="square" rtlCol="0">
            <a:spAutoFit/>
          </a:bodyPr>
          <a:lstStyle/>
          <a:p>
            <a:pPr algn="ctr"/>
            <a:r>
              <a:rPr lang="en-US" altLang="zh-CN" sz="2400" b="1" dirty="0">
                <a:solidFill>
                  <a:srgbClr val="FF0000"/>
                </a:solidFill>
              </a:rPr>
              <a:t>Mark</a:t>
            </a:r>
            <a:endParaRPr lang="zh-CN" altLang="en-US" sz="2400" b="1" dirty="0">
              <a:solidFill>
                <a:srgbClr val="FF0000"/>
              </a:solidFill>
            </a:endParaRPr>
          </a:p>
        </p:txBody>
      </p:sp>
      <p:sp>
        <p:nvSpPr>
          <p:cNvPr id="5" name="灯片编号占位符 4"/>
          <p:cNvSpPr>
            <a:spLocks noGrp="1"/>
          </p:cNvSpPr>
          <p:nvPr>
            <p:ph type="sldNum" sz="quarter" idx="12"/>
          </p:nvPr>
        </p:nvSpPr>
        <p:spPr/>
        <p:txBody>
          <a:bodyPr/>
          <a:lstStyle/>
          <a:p>
            <a:fld id="{0C913308-F349-4B6D-A68A-DD1791B4A57B}" type="slidenum">
              <a:rPr lang="zh-CN" altLang="en-US" smtClean="0"/>
              <a:t>62</a:t>
            </a:fld>
            <a:endParaRPr lang="zh-CN" altLang="en-US"/>
          </a:p>
        </p:txBody>
      </p:sp>
    </p:spTree>
    <p:extLst>
      <p:ext uri="{BB962C8B-B14F-4D97-AF65-F5344CB8AC3E}">
        <p14:creationId xmlns:p14="http://schemas.microsoft.com/office/powerpoint/2010/main" val="108262594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srgbClr val="0000CC"/>
                </a:solidFill>
                <a:cs typeface="Times New Roman" panose="02020603050405020304" pitchFamily="18" charset="0"/>
              </a:rPr>
              <a:t>ECN marking with Multi-Queue (1)</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en-US" altLang="zh-CN" dirty="0"/>
                  <a:t>Per-queue with the standard threshold </a:t>
                </a:r>
              </a:p>
              <a:p>
                <a:pPr lvl="1"/>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a:rPr>
                          <m:t>𝐾</m:t>
                        </m:r>
                      </m:e>
                      <m:sub>
                        <m:r>
                          <a:rPr lang="en-US" altLang="zh-CN" b="0" i="1" smtClean="0">
                            <a:latin typeface="Cambria Math"/>
                          </a:rPr>
                          <m:t>𝑞𝑢𝑒𝑢𝑒</m:t>
                        </m:r>
                        <m:r>
                          <a:rPr lang="en-US" altLang="zh-CN" b="0" i="1" smtClean="0">
                            <a:latin typeface="Cambria Math"/>
                          </a:rPr>
                          <m:t>(</m:t>
                        </m:r>
                        <m:r>
                          <a:rPr lang="en-US" altLang="zh-CN" b="0" i="1" smtClean="0">
                            <a:latin typeface="Cambria Math"/>
                          </a:rPr>
                          <m:t>𝑖</m:t>
                        </m:r>
                        <m:r>
                          <a:rPr lang="en-US" altLang="zh-CN" b="0" i="1" smtClean="0">
                            <a:latin typeface="Cambria Math"/>
                          </a:rPr>
                          <m:t>)</m:t>
                        </m:r>
                      </m:sub>
                    </m:sSub>
                    <m:r>
                      <a:rPr lang="en-US" altLang="zh-CN" i="1" smtClean="0">
                        <a:latin typeface="Cambria Math"/>
                        <a:ea typeface="Cambria Math"/>
                      </a:rPr>
                      <m:t>=</m:t>
                    </m:r>
                    <m:r>
                      <a:rPr lang="en-US" altLang="zh-CN" b="0" i="1" smtClean="0">
                        <a:latin typeface="Cambria Math"/>
                        <a:ea typeface="Cambria Math"/>
                      </a:rPr>
                      <m:t>𝐶</m:t>
                    </m:r>
                    <m:r>
                      <a:rPr lang="en-US" altLang="zh-CN" b="0" i="1" smtClean="0">
                        <a:latin typeface="Cambria Math"/>
                        <a:ea typeface="Cambria Math"/>
                      </a:rPr>
                      <m:t>×</m:t>
                    </m:r>
                    <m:r>
                      <a:rPr lang="en-US" altLang="zh-CN" b="0" i="1" smtClean="0">
                        <a:latin typeface="Cambria Math"/>
                        <a:ea typeface="Cambria Math"/>
                      </a:rPr>
                      <m:t>𝑅𝑇𝑇</m:t>
                    </m:r>
                    <m:r>
                      <a:rPr lang="en-US" altLang="zh-CN" b="0" i="1" smtClean="0">
                        <a:latin typeface="Cambria Math"/>
                        <a:ea typeface="Cambria Math"/>
                      </a:rPr>
                      <m:t>×</m:t>
                    </m:r>
                    <m:r>
                      <a:rPr lang="en-US" altLang="zh-CN" b="0" i="1" smtClean="0">
                        <a:latin typeface="Cambria Math"/>
                        <a:ea typeface="Cambria Math"/>
                      </a:rPr>
                      <m:t>𝜆</m:t>
                    </m:r>
                  </m:oMath>
                </a14:m>
                <a:r>
                  <a:rPr lang="en-US" altLang="zh-CN" dirty="0"/>
                  <a:t> </a:t>
                </a:r>
              </a:p>
              <a:p>
                <a:pPr lvl="1"/>
                <a:r>
                  <a:rPr lang="en-US" altLang="zh-CN" b="1" dirty="0">
                    <a:solidFill>
                      <a:srgbClr val="FF0000"/>
                    </a:solidFill>
                  </a:rPr>
                  <a:t>Increase packet latency </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1">
                <a:blip r:embed="rId3"/>
                <a:stretch>
                  <a:fillRect l="-1630" t="-1752"/>
                </a:stretch>
              </a:blipFill>
            </p:spPr>
            <p:txBody>
              <a:bodyPr/>
              <a:lstStyle/>
              <a:p>
                <a:r>
                  <a:rPr lang="zh-CN" altLang="en-US">
                    <a:noFill/>
                  </a:rPr>
                  <a:t> </a:t>
                </a:r>
              </a:p>
            </p:txBody>
          </p:sp>
        </mc:Fallback>
      </mc:AlternateContent>
      <p:sp>
        <p:nvSpPr>
          <p:cNvPr id="6" name="AutoShape 2" descr="Image result for hadoo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 name="AutoShape 6" descr="Image result for redis"/>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 name="AutoShape 9" descr="Image result for sql azure icon"/>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 name="AutoShape 4" descr="Image result for data centers"/>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19672" y="3356992"/>
            <a:ext cx="5832648" cy="27288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灯片编号占位符 4"/>
          <p:cNvSpPr>
            <a:spLocks noGrp="1"/>
          </p:cNvSpPr>
          <p:nvPr>
            <p:ph type="sldNum" sz="quarter" idx="12"/>
          </p:nvPr>
        </p:nvSpPr>
        <p:spPr/>
        <p:txBody>
          <a:bodyPr/>
          <a:lstStyle/>
          <a:p>
            <a:fld id="{0C913308-F349-4B6D-A68A-DD1791B4A57B}" type="slidenum">
              <a:rPr lang="zh-CN" altLang="en-US" smtClean="0"/>
              <a:t>63</a:t>
            </a:fld>
            <a:endParaRPr lang="zh-CN" altLang="en-US"/>
          </a:p>
        </p:txBody>
      </p:sp>
      <p:sp>
        <p:nvSpPr>
          <p:cNvPr id="11" name="TextBox 10"/>
          <p:cNvSpPr txBox="1"/>
          <p:nvPr/>
        </p:nvSpPr>
        <p:spPr>
          <a:xfrm>
            <a:off x="0" y="5949280"/>
            <a:ext cx="9144000" cy="461665"/>
          </a:xfrm>
          <a:prstGeom prst="rect">
            <a:avLst/>
          </a:prstGeom>
          <a:noFill/>
        </p:spPr>
        <p:txBody>
          <a:bodyPr wrap="square" rtlCol="0">
            <a:spAutoFit/>
          </a:bodyPr>
          <a:lstStyle/>
          <a:p>
            <a:pPr algn="ctr"/>
            <a:r>
              <a:rPr lang="en-US" altLang="zh-CN" sz="2400" dirty="0"/>
              <a:t>Evenly classify 8 long-lived flows into a varying number of queues </a:t>
            </a:r>
            <a:endParaRPr lang="zh-CN" altLang="en-US" sz="2400" dirty="0"/>
          </a:p>
        </p:txBody>
      </p:sp>
    </p:spTree>
    <p:extLst>
      <p:ext uri="{BB962C8B-B14F-4D97-AF65-F5344CB8AC3E}">
        <p14:creationId xmlns:p14="http://schemas.microsoft.com/office/powerpoint/2010/main" val="244290870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srgbClr val="0000CC"/>
                </a:solidFill>
                <a:cs typeface="Times New Roman" panose="02020603050405020304" pitchFamily="18" charset="0"/>
              </a:rPr>
              <a:t>ECN marking with Multi-Queue (2)</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en-US" altLang="zh-CN" dirty="0"/>
                  <a:t>Per-queue with the minimum threshold</a:t>
                </a:r>
              </a:p>
              <a:p>
                <a:pPr lvl="1"/>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a:rPr>
                          <m:t>𝐾</m:t>
                        </m:r>
                      </m:e>
                      <m:sub>
                        <m:r>
                          <a:rPr lang="en-US" altLang="zh-CN" b="0" i="1" smtClean="0">
                            <a:latin typeface="Cambria Math"/>
                          </a:rPr>
                          <m:t>𝑞𝑢𝑒𝑢𝑒</m:t>
                        </m:r>
                        <m:r>
                          <a:rPr lang="en-US" altLang="zh-CN" b="0" i="1" smtClean="0">
                            <a:latin typeface="Cambria Math"/>
                          </a:rPr>
                          <m:t>(</m:t>
                        </m:r>
                        <m:r>
                          <a:rPr lang="en-US" altLang="zh-CN" b="0" i="1" smtClean="0">
                            <a:latin typeface="Cambria Math"/>
                          </a:rPr>
                          <m:t>𝑖</m:t>
                        </m:r>
                        <m:r>
                          <a:rPr lang="en-US" altLang="zh-CN" b="0" i="1" smtClean="0">
                            <a:latin typeface="Cambria Math"/>
                          </a:rPr>
                          <m:t>)</m:t>
                        </m:r>
                      </m:sub>
                    </m:sSub>
                    <m:r>
                      <a:rPr lang="en-US" altLang="zh-CN" b="0" i="1" smtClean="0">
                        <a:latin typeface="Cambria Math"/>
                      </a:rPr>
                      <m:t>=</m:t>
                    </m:r>
                    <m:r>
                      <a:rPr lang="en-US" altLang="zh-CN" b="0" i="1" smtClean="0">
                        <a:latin typeface="Cambria Math"/>
                      </a:rPr>
                      <m:t>𝐶</m:t>
                    </m:r>
                    <m:r>
                      <a:rPr lang="en-US" altLang="zh-CN" b="0" i="1" smtClean="0">
                        <a:latin typeface="Cambria Math"/>
                        <a:ea typeface="Cambria Math"/>
                      </a:rPr>
                      <m:t>×</m:t>
                    </m:r>
                    <m:r>
                      <a:rPr lang="en-US" altLang="zh-CN" b="0" i="1" smtClean="0">
                        <a:latin typeface="Cambria Math"/>
                        <a:ea typeface="Cambria Math"/>
                      </a:rPr>
                      <m:t>𝑅𝑇𝑇</m:t>
                    </m:r>
                    <m:r>
                      <a:rPr lang="en-US" altLang="zh-CN" b="0" i="1" smtClean="0">
                        <a:latin typeface="Cambria Math"/>
                        <a:ea typeface="Cambria Math"/>
                      </a:rPr>
                      <m:t>×</m:t>
                    </m:r>
                    <m:r>
                      <a:rPr lang="en-US" altLang="zh-CN" b="0" i="1" smtClean="0">
                        <a:latin typeface="Cambria Math"/>
                        <a:ea typeface="Cambria Math"/>
                      </a:rPr>
                      <m:t>𝜆</m:t>
                    </m:r>
                    <m:r>
                      <a:rPr lang="en-US" altLang="zh-CN" b="0" i="1" smtClean="0">
                        <a:latin typeface="Cambria Math"/>
                        <a:ea typeface="Cambria Math"/>
                      </a:rPr>
                      <m:t>×</m:t>
                    </m:r>
                    <m:f>
                      <m:fPr>
                        <m:type m:val="lin"/>
                        <m:ctrlPr>
                          <a:rPr lang="en-US" altLang="zh-CN" b="0" i="1" smtClean="0">
                            <a:latin typeface="Cambria Math" panose="02040503050406030204" pitchFamily="18" charset="0"/>
                            <a:ea typeface="Cambria Math"/>
                          </a:rPr>
                        </m:ctrlPr>
                      </m:fPr>
                      <m:num>
                        <m:sSub>
                          <m:sSubPr>
                            <m:ctrlPr>
                              <a:rPr lang="en-US" altLang="zh-CN" b="0" i="1" smtClean="0">
                                <a:latin typeface="Cambria Math" panose="02040503050406030204" pitchFamily="18" charset="0"/>
                                <a:ea typeface="Cambria Math"/>
                              </a:rPr>
                            </m:ctrlPr>
                          </m:sSubPr>
                          <m:e>
                            <m:r>
                              <a:rPr lang="en-US" altLang="zh-CN" b="0" i="1" smtClean="0">
                                <a:latin typeface="Cambria Math"/>
                                <a:ea typeface="Cambria Math"/>
                              </a:rPr>
                              <m:t>𝑤</m:t>
                            </m:r>
                          </m:e>
                          <m:sub>
                            <m:r>
                              <a:rPr lang="en-US" altLang="zh-CN" b="0" i="1" smtClean="0">
                                <a:latin typeface="Cambria Math"/>
                                <a:ea typeface="Cambria Math"/>
                              </a:rPr>
                              <m:t>𝑖</m:t>
                            </m:r>
                          </m:sub>
                        </m:sSub>
                      </m:num>
                      <m:den>
                        <m:nary>
                          <m:naryPr>
                            <m:chr m:val="∑"/>
                            <m:subHide m:val="on"/>
                            <m:supHide m:val="on"/>
                            <m:ctrlPr>
                              <a:rPr lang="en-US" altLang="zh-CN" b="0" i="1" smtClean="0">
                                <a:latin typeface="Cambria Math" panose="02040503050406030204" pitchFamily="18" charset="0"/>
                                <a:ea typeface="Cambria Math"/>
                              </a:rPr>
                            </m:ctrlPr>
                          </m:naryPr>
                          <m:sub/>
                          <m:sup/>
                          <m:e>
                            <m:sSub>
                              <m:sSubPr>
                                <m:ctrlPr>
                                  <a:rPr lang="en-US" altLang="zh-CN" b="0" i="1" smtClean="0">
                                    <a:latin typeface="Cambria Math" panose="02040503050406030204" pitchFamily="18" charset="0"/>
                                    <a:ea typeface="Cambria Math"/>
                                  </a:rPr>
                                </m:ctrlPr>
                              </m:sSubPr>
                              <m:e>
                                <m:r>
                                  <a:rPr lang="en-US" altLang="zh-CN" b="0" i="1" smtClean="0">
                                    <a:latin typeface="Cambria Math"/>
                                    <a:ea typeface="Cambria Math"/>
                                  </a:rPr>
                                  <m:t>𝑤</m:t>
                                </m:r>
                              </m:e>
                              <m:sub>
                                <m:r>
                                  <a:rPr lang="en-US" altLang="zh-CN" b="0" i="1" smtClean="0">
                                    <a:latin typeface="Cambria Math"/>
                                    <a:ea typeface="Cambria Math"/>
                                  </a:rPr>
                                  <m:t>𝑗</m:t>
                                </m:r>
                              </m:sub>
                            </m:sSub>
                          </m:e>
                        </m:nary>
                      </m:den>
                    </m:f>
                  </m:oMath>
                </a14:m>
                <a:endParaRPr lang="en-US" altLang="zh-CN"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1">
                <a:blip r:embed="rId3"/>
                <a:stretch>
                  <a:fillRect l="-1630" t="-1752"/>
                </a:stretch>
              </a:blipFill>
            </p:spPr>
            <p:txBody>
              <a:bodyPr/>
              <a:lstStyle/>
              <a:p>
                <a:r>
                  <a:rPr lang="zh-CN" altLang="en-US">
                    <a:noFill/>
                  </a:rPr>
                  <a:t> </a:t>
                </a:r>
              </a:p>
            </p:txBody>
          </p:sp>
        </mc:Fallback>
      </mc:AlternateContent>
      <p:sp>
        <p:nvSpPr>
          <p:cNvPr id="6" name="AutoShape 2" descr="Image result for hadoo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 name="AutoShape 6" descr="Image result for redis"/>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 name="AutoShape 9" descr="Image result for sql azure icon"/>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 name="AutoShape 4" descr="Image result for data centers"/>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 name="矩形 8"/>
          <p:cNvSpPr/>
          <p:nvPr/>
        </p:nvSpPr>
        <p:spPr>
          <a:xfrm>
            <a:off x="5292080" y="2132856"/>
            <a:ext cx="1368152" cy="648072"/>
          </a:xfrm>
          <a:prstGeom prst="rect">
            <a:avLst/>
          </a:prstGeom>
          <a:noFill/>
          <a:ln w="38100">
            <a:solidFill>
              <a:srgbClr val="0000CC"/>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标题 1"/>
          <p:cNvSpPr txBox="1">
            <a:spLocks/>
          </p:cNvSpPr>
          <p:nvPr/>
        </p:nvSpPr>
        <p:spPr>
          <a:xfrm>
            <a:off x="4355976" y="2780928"/>
            <a:ext cx="3420380" cy="648072"/>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sz="2800" dirty="0">
                <a:solidFill>
                  <a:srgbClr val="0000CC"/>
                </a:solidFill>
                <a:latin typeface="+mn-lt"/>
                <a:cs typeface="Times New Roman" panose="02020603050405020304" pitchFamily="18" charset="0"/>
              </a:rPr>
              <a:t>Normalized weight</a:t>
            </a:r>
            <a:endParaRPr lang="zh-CN" altLang="en-US" sz="2800" dirty="0">
              <a:solidFill>
                <a:srgbClr val="0000CC"/>
              </a:solidFill>
              <a:latin typeface="+mn-lt"/>
              <a:cs typeface="Times New Roman" panose="02020603050405020304" pitchFamily="18" charset="0"/>
            </a:endParaRPr>
          </a:p>
        </p:txBody>
      </p:sp>
      <p:grpSp>
        <p:nvGrpSpPr>
          <p:cNvPr id="11" name="Group 151"/>
          <p:cNvGrpSpPr>
            <a:grpSpLocks/>
          </p:cNvGrpSpPr>
          <p:nvPr/>
        </p:nvGrpSpPr>
        <p:grpSpPr bwMode="auto">
          <a:xfrm>
            <a:off x="3635896" y="4365104"/>
            <a:ext cx="1695162" cy="561144"/>
            <a:chOff x="4032" y="480"/>
            <a:chExt cx="768" cy="576"/>
          </a:xfrm>
          <a:gradFill flip="none" rotWithShape="1">
            <a:gsLst>
              <a:gs pos="0">
                <a:schemeClr val="bg1">
                  <a:lumMod val="95000"/>
                  <a:shade val="30000"/>
                  <a:satMod val="115000"/>
                </a:schemeClr>
              </a:gs>
              <a:gs pos="50000">
                <a:schemeClr val="bg1">
                  <a:lumMod val="95000"/>
                  <a:shade val="67500"/>
                  <a:satMod val="115000"/>
                </a:schemeClr>
              </a:gs>
              <a:gs pos="100000">
                <a:schemeClr val="bg1">
                  <a:lumMod val="95000"/>
                  <a:shade val="100000"/>
                  <a:satMod val="115000"/>
                </a:schemeClr>
              </a:gs>
            </a:gsLst>
            <a:lin ang="10800000" scaled="1"/>
            <a:tileRect/>
          </a:gradFill>
        </p:grpSpPr>
        <p:sp>
          <p:nvSpPr>
            <p:cNvPr id="12" name="Freeform 152"/>
            <p:cNvSpPr>
              <a:spLocks/>
            </p:cNvSpPr>
            <p:nvPr/>
          </p:nvSpPr>
          <p:spPr bwMode="auto">
            <a:xfrm>
              <a:off x="4032" y="480"/>
              <a:ext cx="768" cy="576"/>
            </a:xfrm>
            <a:custGeom>
              <a:avLst/>
              <a:gdLst>
                <a:gd name="T0" fmla="*/ 0 w 768"/>
                <a:gd name="T1" fmla="*/ 0 h 576"/>
                <a:gd name="T2" fmla="*/ 768 w 768"/>
                <a:gd name="T3" fmla="*/ 0 h 576"/>
                <a:gd name="T4" fmla="*/ 768 w 768"/>
                <a:gd name="T5" fmla="*/ 576 h 576"/>
                <a:gd name="T6" fmla="*/ 0 w 768"/>
                <a:gd name="T7" fmla="*/ 576 h 576"/>
                <a:gd name="T8" fmla="*/ 0 60000 65536"/>
                <a:gd name="T9" fmla="*/ 0 60000 65536"/>
                <a:gd name="T10" fmla="*/ 0 60000 65536"/>
                <a:gd name="T11" fmla="*/ 0 60000 65536"/>
                <a:gd name="T12" fmla="*/ 0 w 768"/>
                <a:gd name="T13" fmla="*/ 0 h 576"/>
                <a:gd name="T14" fmla="*/ 768 w 768"/>
                <a:gd name="T15" fmla="*/ 576 h 576"/>
              </a:gdLst>
              <a:ahLst/>
              <a:cxnLst>
                <a:cxn ang="T8">
                  <a:pos x="T0" y="T1"/>
                </a:cxn>
                <a:cxn ang="T9">
                  <a:pos x="T2" y="T3"/>
                </a:cxn>
                <a:cxn ang="T10">
                  <a:pos x="T4" y="T5"/>
                </a:cxn>
                <a:cxn ang="T11">
                  <a:pos x="T6" y="T7"/>
                </a:cxn>
              </a:cxnLst>
              <a:rect l="T12" t="T13" r="T14" b="T15"/>
              <a:pathLst>
                <a:path w="768" h="576">
                  <a:moveTo>
                    <a:pt x="0" y="0"/>
                  </a:moveTo>
                  <a:lnTo>
                    <a:pt x="768" y="0"/>
                  </a:lnTo>
                  <a:lnTo>
                    <a:pt x="768" y="576"/>
                  </a:lnTo>
                  <a:lnTo>
                    <a:pt x="0" y="576"/>
                  </a:lnTo>
                </a:path>
              </a:pathLst>
            </a:custGeom>
            <a:grpFill/>
            <a:ln w="28575">
              <a:solidFill>
                <a:schemeClr val="tx1"/>
              </a:solidFill>
              <a:round/>
              <a:headEnd/>
              <a:tailEnd/>
            </a:ln>
          </p:spPr>
          <p:txBody>
            <a:bodyPr/>
            <a:lstStyle/>
            <a:p>
              <a:endParaRPr lang="en-US" dirty="0">
                <a:solidFill>
                  <a:srgbClr val="333399"/>
                </a:solidFill>
              </a:endParaRPr>
            </a:p>
          </p:txBody>
        </p:sp>
        <p:sp>
          <p:nvSpPr>
            <p:cNvPr id="13" name="Line 153"/>
            <p:cNvSpPr>
              <a:spLocks noChangeShapeType="1"/>
            </p:cNvSpPr>
            <p:nvPr/>
          </p:nvSpPr>
          <p:spPr bwMode="auto">
            <a:xfrm>
              <a:off x="4664" y="653"/>
              <a:ext cx="0" cy="288"/>
            </a:xfrm>
            <a:prstGeom prst="line">
              <a:avLst/>
            </a:prstGeom>
            <a:grpFill/>
            <a:ln w="28575">
              <a:solidFill>
                <a:schemeClr val="tx1"/>
              </a:solidFill>
              <a:round/>
              <a:headEnd/>
              <a:tailEnd/>
            </a:ln>
          </p:spPr>
          <p:txBody>
            <a:bodyPr/>
            <a:lstStyle/>
            <a:p>
              <a:endParaRPr lang="en-US" dirty="0"/>
            </a:p>
          </p:txBody>
        </p:sp>
      </p:grpSp>
      <p:grpSp>
        <p:nvGrpSpPr>
          <p:cNvPr id="14" name="Group 40"/>
          <p:cNvGrpSpPr/>
          <p:nvPr/>
        </p:nvGrpSpPr>
        <p:grpSpPr>
          <a:xfrm>
            <a:off x="5450383" y="4833962"/>
            <a:ext cx="705793" cy="762000"/>
            <a:chOff x="6897409" y="2819400"/>
            <a:chExt cx="705793" cy="762000"/>
          </a:xfrm>
        </p:grpSpPr>
        <p:cxnSp>
          <p:nvCxnSpPr>
            <p:cNvPr id="15" name="Straight Connector 19"/>
            <p:cNvCxnSpPr/>
            <p:nvPr/>
          </p:nvCxnSpPr>
          <p:spPr>
            <a:xfrm>
              <a:off x="6897410" y="2819400"/>
              <a:ext cx="0" cy="762000"/>
            </a:xfrm>
            <a:prstGeom prst="line">
              <a:avLst/>
            </a:prstGeom>
          </p:spPr>
          <p:style>
            <a:lnRef idx="3">
              <a:schemeClr val="dk1"/>
            </a:lnRef>
            <a:fillRef idx="0">
              <a:schemeClr val="dk1"/>
            </a:fillRef>
            <a:effectRef idx="2">
              <a:schemeClr val="dk1"/>
            </a:effectRef>
            <a:fontRef idx="minor">
              <a:schemeClr val="tx1"/>
            </a:fontRef>
          </p:style>
        </p:cxnSp>
        <p:cxnSp>
          <p:nvCxnSpPr>
            <p:cNvPr id="16" name="Straight Arrow Connector 39"/>
            <p:cNvCxnSpPr/>
            <p:nvPr/>
          </p:nvCxnSpPr>
          <p:spPr>
            <a:xfrm>
              <a:off x="6897409" y="3204927"/>
              <a:ext cx="705793" cy="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grpSp>
      <p:grpSp>
        <p:nvGrpSpPr>
          <p:cNvPr id="17" name="Group 151"/>
          <p:cNvGrpSpPr>
            <a:grpSpLocks/>
          </p:cNvGrpSpPr>
          <p:nvPr/>
        </p:nvGrpSpPr>
        <p:grpSpPr bwMode="auto">
          <a:xfrm>
            <a:off x="3635896" y="4926248"/>
            <a:ext cx="1695162" cy="561144"/>
            <a:chOff x="4032" y="480"/>
            <a:chExt cx="768" cy="576"/>
          </a:xfrm>
          <a:gradFill flip="none" rotWithShape="1">
            <a:gsLst>
              <a:gs pos="0">
                <a:schemeClr val="bg1">
                  <a:lumMod val="95000"/>
                  <a:shade val="30000"/>
                  <a:satMod val="115000"/>
                </a:schemeClr>
              </a:gs>
              <a:gs pos="50000">
                <a:schemeClr val="bg1">
                  <a:lumMod val="95000"/>
                  <a:shade val="67500"/>
                  <a:satMod val="115000"/>
                </a:schemeClr>
              </a:gs>
              <a:gs pos="100000">
                <a:schemeClr val="bg1">
                  <a:lumMod val="95000"/>
                  <a:shade val="100000"/>
                  <a:satMod val="115000"/>
                </a:schemeClr>
              </a:gs>
            </a:gsLst>
            <a:lin ang="10800000" scaled="1"/>
            <a:tileRect/>
          </a:gradFill>
        </p:grpSpPr>
        <p:sp>
          <p:nvSpPr>
            <p:cNvPr id="18" name="Freeform 152"/>
            <p:cNvSpPr>
              <a:spLocks/>
            </p:cNvSpPr>
            <p:nvPr/>
          </p:nvSpPr>
          <p:spPr bwMode="auto">
            <a:xfrm>
              <a:off x="4032" y="480"/>
              <a:ext cx="768" cy="576"/>
            </a:xfrm>
            <a:custGeom>
              <a:avLst/>
              <a:gdLst>
                <a:gd name="T0" fmla="*/ 0 w 768"/>
                <a:gd name="T1" fmla="*/ 0 h 576"/>
                <a:gd name="T2" fmla="*/ 768 w 768"/>
                <a:gd name="T3" fmla="*/ 0 h 576"/>
                <a:gd name="T4" fmla="*/ 768 w 768"/>
                <a:gd name="T5" fmla="*/ 576 h 576"/>
                <a:gd name="T6" fmla="*/ 0 w 768"/>
                <a:gd name="T7" fmla="*/ 576 h 576"/>
                <a:gd name="T8" fmla="*/ 0 60000 65536"/>
                <a:gd name="T9" fmla="*/ 0 60000 65536"/>
                <a:gd name="T10" fmla="*/ 0 60000 65536"/>
                <a:gd name="T11" fmla="*/ 0 60000 65536"/>
                <a:gd name="T12" fmla="*/ 0 w 768"/>
                <a:gd name="T13" fmla="*/ 0 h 576"/>
                <a:gd name="T14" fmla="*/ 768 w 768"/>
                <a:gd name="T15" fmla="*/ 576 h 576"/>
              </a:gdLst>
              <a:ahLst/>
              <a:cxnLst>
                <a:cxn ang="T8">
                  <a:pos x="T0" y="T1"/>
                </a:cxn>
                <a:cxn ang="T9">
                  <a:pos x="T2" y="T3"/>
                </a:cxn>
                <a:cxn ang="T10">
                  <a:pos x="T4" y="T5"/>
                </a:cxn>
                <a:cxn ang="T11">
                  <a:pos x="T6" y="T7"/>
                </a:cxn>
              </a:cxnLst>
              <a:rect l="T12" t="T13" r="T14" b="T15"/>
              <a:pathLst>
                <a:path w="768" h="576">
                  <a:moveTo>
                    <a:pt x="0" y="0"/>
                  </a:moveTo>
                  <a:lnTo>
                    <a:pt x="768" y="0"/>
                  </a:lnTo>
                  <a:lnTo>
                    <a:pt x="768" y="576"/>
                  </a:lnTo>
                  <a:lnTo>
                    <a:pt x="0" y="576"/>
                  </a:lnTo>
                </a:path>
              </a:pathLst>
            </a:custGeom>
            <a:grpFill/>
            <a:ln w="28575">
              <a:solidFill>
                <a:schemeClr val="tx1"/>
              </a:solidFill>
              <a:round/>
              <a:headEnd/>
              <a:tailEnd/>
            </a:ln>
          </p:spPr>
          <p:txBody>
            <a:bodyPr/>
            <a:lstStyle/>
            <a:p>
              <a:endParaRPr lang="en-US" dirty="0">
                <a:solidFill>
                  <a:srgbClr val="333399"/>
                </a:solidFill>
              </a:endParaRPr>
            </a:p>
          </p:txBody>
        </p:sp>
        <p:sp>
          <p:nvSpPr>
            <p:cNvPr id="19" name="Line 153"/>
            <p:cNvSpPr>
              <a:spLocks noChangeShapeType="1"/>
            </p:cNvSpPr>
            <p:nvPr/>
          </p:nvSpPr>
          <p:spPr bwMode="auto">
            <a:xfrm>
              <a:off x="4664" y="653"/>
              <a:ext cx="0" cy="288"/>
            </a:xfrm>
            <a:prstGeom prst="line">
              <a:avLst/>
            </a:prstGeom>
            <a:grpFill/>
            <a:ln w="28575">
              <a:solidFill>
                <a:schemeClr val="tx1"/>
              </a:solidFill>
              <a:round/>
              <a:headEnd/>
              <a:tailEnd/>
            </a:ln>
          </p:spPr>
          <p:txBody>
            <a:bodyPr/>
            <a:lstStyle/>
            <a:p>
              <a:endParaRPr lang="en-US" dirty="0"/>
            </a:p>
          </p:txBody>
        </p:sp>
      </p:grpSp>
      <p:grpSp>
        <p:nvGrpSpPr>
          <p:cNvPr id="20" name="Group 151"/>
          <p:cNvGrpSpPr>
            <a:grpSpLocks/>
          </p:cNvGrpSpPr>
          <p:nvPr/>
        </p:nvGrpSpPr>
        <p:grpSpPr bwMode="auto">
          <a:xfrm>
            <a:off x="3635896" y="5487057"/>
            <a:ext cx="1695162" cy="561144"/>
            <a:chOff x="4032" y="480"/>
            <a:chExt cx="768" cy="576"/>
          </a:xfrm>
          <a:gradFill flip="none" rotWithShape="1">
            <a:gsLst>
              <a:gs pos="0">
                <a:schemeClr val="bg1">
                  <a:lumMod val="95000"/>
                  <a:shade val="30000"/>
                  <a:satMod val="115000"/>
                </a:schemeClr>
              </a:gs>
              <a:gs pos="50000">
                <a:schemeClr val="bg1">
                  <a:lumMod val="95000"/>
                  <a:shade val="67500"/>
                  <a:satMod val="115000"/>
                </a:schemeClr>
              </a:gs>
              <a:gs pos="100000">
                <a:schemeClr val="bg1">
                  <a:lumMod val="95000"/>
                  <a:shade val="100000"/>
                  <a:satMod val="115000"/>
                </a:schemeClr>
              </a:gs>
            </a:gsLst>
            <a:lin ang="10800000" scaled="1"/>
            <a:tileRect/>
          </a:gradFill>
        </p:grpSpPr>
        <p:sp>
          <p:nvSpPr>
            <p:cNvPr id="21" name="Freeform 152"/>
            <p:cNvSpPr>
              <a:spLocks/>
            </p:cNvSpPr>
            <p:nvPr/>
          </p:nvSpPr>
          <p:spPr bwMode="auto">
            <a:xfrm>
              <a:off x="4032" y="480"/>
              <a:ext cx="768" cy="576"/>
            </a:xfrm>
            <a:custGeom>
              <a:avLst/>
              <a:gdLst>
                <a:gd name="T0" fmla="*/ 0 w 768"/>
                <a:gd name="T1" fmla="*/ 0 h 576"/>
                <a:gd name="T2" fmla="*/ 768 w 768"/>
                <a:gd name="T3" fmla="*/ 0 h 576"/>
                <a:gd name="T4" fmla="*/ 768 w 768"/>
                <a:gd name="T5" fmla="*/ 576 h 576"/>
                <a:gd name="T6" fmla="*/ 0 w 768"/>
                <a:gd name="T7" fmla="*/ 576 h 576"/>
                <a:gd name="T8" fmla="*/ 0 60000 65536"/>
                <a:gd name="T9" fmla="*/ 0 60000 65536"/>
                <a:gd name="T10" fmla="*/ 0 60000 65536"/>
                <a:gd name="T11" fmla="*/ 0 60000 65536"/>
                <a:gd name="T12" fmla="*/ 0 w 768"/>
                <a:gd name="T13" fmla="*/ 0 h 576"/>
                <a:gd name="T14" fmla="*/ 768 w 768"/>
                <a:gd name="T15" fmla="*/ 576 h 576"/>
              </a:gdLst>
              <a:ahLst/>
              <a:cxnLst>
                <a:cxn ang="T8">
                  <a:pos x="T0" y="T1"/>
                </a:cxn>
                <a:cxn ang="T9">
                  <a:pos x="T2" y="T3"/>
                </a:cxn>
                <a:cxn ang="T10">
                  <a:pos x="T4" y="T5"/>
                </a:cxn>
                <a:cxn ang="T11">
                  <a:pos x="T6" y="T7"/>
                </a:cxn>
              </a:cxnLst>
              <a:rect l="T12" t="T13" r="T14" b="T15"/>
              <a:pathLst>
                <a:path w="768" h="576">
                  <a:moveTo>
                    <a:pt x="0" y="0"/>
                  </a:moveTo>
                  <a:lnTo>
                    <a:pt x="768" y="0"/>
                  </a:lnTo>
                  <a:lnTo>
                    <a:pt x="768" y="576"/>
                  </a:lnTo>
                  <a:lnTo>
                    <a:pt x="0" y="576"/>
                  </a:lnTo>
                </a:path>
              </a:pathLst>
            </a:custGeom>
            <a:grpFill/>
            <a:ln w="28575">
              <a:solidFill>
                <a:schemeClr val="tx1"/>
              </a:solidFill>
              <a:round/>
              <a:headEnd/>
              <a:tailEnd/>
            </a:ln>
          </p:spPr>
          <p:txBody>
            <a:bodyPr/>
            <a:lstStyle/>
            <a:p>
              <a:endParaRPr lang="en-US" dirty="0">
                <a:solidFill>
                  <a:srgbClr val="333399"/>
                </a:solidFill>
              </a:endParaRPr>
            </a:p>
          </p:txBody>
        </p:sp>
        <p:sp>
          <p:nvSpPr>
            <p:cNvPr id="22" name="Line 153"/>
            <p:cNvSpPr>
              <a:spLocks noChangeShapeType="1"/>
            </p:cNvSpPr>
            <p:nvPr/>
          </p:nvSpPr>
          <p:spPr bwMode="auto">
            <a:xfrm>
              <a:off x="4664" y="653"/>
              <a:ext cx="0" cy="288"/>
            </a:xfrm>
            <a:prstGeom prst="line">
              <a:avLst/>
            </a:prstGeom>
            <a:grpFill/>
            <a:ln w="28575">
              <a:solidFill>
                <a:schemeClr val="tx1"/>
              </a:solidFill>
              <a:round/>
              <a:headEnd/>
              <a:tailEnd/>
            </a:ln>
          </p:spPr>
          <p:txBody>
            <a:bodyPr/>
            <a:lstStyle/>
            <a:p>
              <a:endParaRPr lang="en-US" dirty="0"/>
            </a:p>
          </p:txBody>
        </p:sp>
      </p:grpSp>
      <p:sp>
        <p:nvSpPr>
          <p:cNvPr id="24" name="TextBox 23"/>
          <p:cNvSpPr txBox="1"/>
          <p:nvPr/>
        </p:nvSpPr>
        <p:spPr>
          <a:xfrm>
            <a:off x="2627784" y="3409836"/>
            <a:ext cx="3996444" cy="523220"/>
          </a:xfrm>
          <a:prstGeom prst="rect">
            <a:avLst/>
          </a:prstGeom>
          <a:noFill/>
        </p:spPr>
        <p:txBody>
          <a:bodyPr wrap="square" rtlCol="0">
            <a:spAutoFit/>
          </a:bodyPr>
          <a:lstStyle/>
          <a:p>
            <a:pPr algn="ctr"/>
            <a:r>
              <a:rPr lang="en-US" altLang="zh-CN" sz="2800" dirty="0"/>
              <a:t>minimum threshold </a:t>
            </a:r>
            <a:endParaRPr lang="zh-CN" altLang="en-US" sz="2800" dirty="0"/>
          </a:p>
        </p:txBody>
      </p:sp>
      <p:sp>
        <p:nvSpPr>
          <p:cNvPr id="25" name="TextBox 24"/>
          <p:cNvSpPr txBox="1"/>
          <p:nvPr/>
        </p:nvSpPr>
        <p:spPr>
          <a:xfrm>
            <a:off x="6012160" y="4940687"/>
            <a:ext cx="1224136" cy="523220"/>
          </a:xfrm>
          <a:prstGeom prst="rect">
            <a:avLst/>
          </a:prstGeom>
          <a:noFill/>
        </p:spPr>
        <p:txBody>
          <a:bodyPr wrap="square" rtlCol="0">
            <a:spAutoFit/>
          </a:bodyPr>
          <a:lstStyle/>
          <a:p>
            <a:pPr algn="ctr"/>
            <a:r>
              <a:rPr lang="en-US" altLang="zh-CN" sz="2800" dirty="0"/>
              <a:t>port</a:t>
            </a:r>
            <a:endParaRPr lang="zh-CN" altLang="en-US" sz="2800" dirty="0"/>
          </a:p>
        </p:txBody>
      </p:sp>
      <p:sp>
        <p:nvSpPr>
          <p:cNvPr id="26" name="TextBox 25"/>
          <p:cNvSpPr txBox="1"/>
          <p:nvPr/>
        </p:nvSpPr>
        <p:spPr>
          <a:xfrm>
            <a:off x="1835696" y="4365104"/>
            <a:ext cx="1656184" cy="523220"/>
          </a:xfrm>
          <a:prstGeom prst="rect">
            <a:avLst/>
          </a:prstGeom>
          <a:noFill/>
        </p:spPr>
        <p:txBody>
          <a:bodyPr wrap="square" rtlCol="0">
            <a:spAutoFit/>
          </a:bodyPr>
          <a:lstStyle/>
          <a:p>
            <a:pPr algn="ctr"/>
            <a:r>
              <a:rPr lang="en-US" altLang="zh-CN" sz="2800" dirty="0"/>
              <a:t>queue 1</a:t>
            </a:r>
            <a:endParaRPr lang="zh-CN" altLang="en-US" sz="2800" dirty="0"/>
          </a:p>
        </p:txBody>
      </p:sp>
      <p:sp>
        <p:nvSpPr>
          <p:cNvPr id="27" name="TextBox 26"/>
          <p:cNvSpPr txBox="1"/>
          <p:nvPr/>
        </p:nvSpPr>
        <p:spPr>
          <a:xfrm>
            <a:off x="1835696" y="4926248"/>
            <a:ext cx="1656184" cy="523220"/>
          </a:xfrm>
          <a:prstGeom prst="rect">
            <a:avLst/>
          </a:prstGeom>
          <a:noFill/>
        </p:spPr>
        <p:txBody>
          <a:bodyPr wrap="square" rtlCol="0">
            <a:spAutoFit/>
          </a:bodyPr>
          <a:lstStyle/>
          <a:p>
            <a:pPr algn="ctr"/>
            <a:r>
              <a:rPr lang="en-US" altLang="zh-CN" sz="2800" dirty="0"/>
              <a:t>queue 2</a:t>
            </a:r>
            <a:endParaRPr lang="zh-CN" altLang="en-US" sz="2800" dirty="0"/>
          </a:p>
        </p:txBody>
      </p:sp>
      <p:sp>
        <p:nvSpPr>
          <p:cNvPr id="28" name="TextBox 27"/>
          <p:cNvSpPr txBox="1"/>
          <p:nvPr/>
        </p:nvSpPr>
        <p:spPr>
          <a:xfrm>
            <a:off x="1835696" y="5487392"/>
            <a:ext cx="1656184" cy="523220"/>
          </a:xfrm>
          <a:prstGeom prst="rect">
            <a:avLst/>
          </a:prstGeom>
          <a:noFill/>
        </p:spPr>
        <p:txBody>
          <a:bodyPr wrap="square" rtlCol="0">
            <a:spAutoFit/>
          </a:bodyPr>
          <a:lstStyle/>
          <a:p>
            <a:pPr algn="ctr"/>
            <a:r>
              <a:rPr lang="en-US" altLang="zh-CN" sz="2800" dirty="0"/>
              <a:t>queue 3</a:t>
            </a:r>
            <a:endParaRPr lang="zh-CN" altLang="en-US" sz="2800" dirty="0"/>
          </a:p>
        </p:txBody>
      </p:sp>
      <p:sp>
        <p:nvSpPr>
          <p:cNvPr id="29" name="TextBox 28"/>
          <p:cNvSpPr txBox="1"/>
          <p:nvPr/>
        </p:nvSpPr>
        <p:spPr>
          <a:xfrm>
            <a:off x="4788024" y="3903439"/>
            <a:ext cx="1963265" cy="461665"/>
          </a:xfrm>
          <a:prstGeom prst="rect">
            <a:avLst/>
          </a:prstGeom>
          <a:noFill/>
        </p:spPr>
        <p:txBody>
          <a:bodyPr wrap="square" rtlCol="0">
            <a:spAutoFit/>
          </a:bodyPr>
          <a:lstStyle/>
          <a:p>
            <a:pPr algn="ctr"/>
            <a:r>
              <a:rPr lang="en-US" altLang="zh-CN" sz="2400" b="1" dirty="0">
                <a:solidFill>
                  <a:srgbClr val="FF0000"/>
                </a:solidFill>
              </a:rPr>
              <a:t>Don’t mark</a:t>
            </a:r>
            <a:endParaRPr lang="zh-CN" altLang="en-US" sz="2400" b="1" dirty="0">
              <a:solidFill>
                <a:srgbClr val="FF0000"/>
              </a:solidFill>
            </a:endParaRPr>
          </a:p>
        </p:txBody>
      </p:sp>
      <p:sp>
        <p:nvSpPr>
          <p:cNvPr id="30" name="TextBox 29"/>
          <p:cNvSpPr txBox="1"/>
          <p:nvPr/>
        </p:nvSpPr>
        <p:spPr>
          <a:xfrm>
            <a:off x="3472831" y="3903439"/>
            <a:ext cx="1963265" cy="461665"/>
          </a:xfrm>
          <a:prstGeom prst="rect">
            <a:avLst/>
          </a:prstGeom>
          <a:noFill/>
        </p:spPr>
        <p:txBody>
          <a:bodyPr wrap="square" rtlCol="0">
            <a:spAutoFit/>
          </a:bodyPr>
          <a:lstStyle/>
          <a:p>
            <a:pPr algn="ctr"/>
            <a:r>
              <a:rPr lang="en-US" altLang="zh-CN" sz="2400" b="1" dirty="0">
                <a:solidFill>
                  <a:srgbClr val="FF0000"/>
                </a:solidFill>
              </a:rPr>
              <a:t>Mark</a:t>
            </a:r>
            <a:endParaRPr lang="zh-CN" altLang="en-US" sz="2400" b="1" dirty="0">
              <a:solidFill>
                <a:srgbClr val="FF0000"/>
              </a:solidFill>
            </a:endParaRPr>
          </a:p>
        </p:txBody>
      </p:sp>
      <p:cxnSp>
        <p:nvCxnSpPr>
          <p:cNvPr id="34" name="Straight Connector 4"/>
          <p:cNvCxnSpPr/>
          <p:nvPr/>
        </p:nvCxnSpPr>
        <p:spPr>
          <a:xfrm>
            <a:off x="4932040" y="3952240"/>
            <a:ext cx="0" cy="2285092"/>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 name="灯片编号占位符 4"/>
          <p:cNvSpPr>
            <a:spLocks noGrp="1"/>
          </p:cNvSpPr>
          <p:nvPr>
            <p:ph type="sldNum" sz="quarter" idx="12"/>
          </p:nvPr>
        </p:nvSpPr>
        <p:spPr/>
        <p:txBody>
          <a:bodyPr/>
          <a:lstStyle/>
          <a:p>
            <a:fld id="{0C913308-F349-4B6D-A68A-DD1791B4A57B}" type="slidenum">
              <a:rPr lang="zh-CN" altLang="en-US" smtClean="0"/>
              <a:t>64</a:t>
            </a:fld>
            <a:endParaRPr lang="zh-CN" altLang="en-US"/>
          </a:p>
        </p:txBody>
      </p:sp>
    </p:spTree>
    <p:extLst>
      <p:ext uri="{BB962C8B-B14F-4D97-AF65-F5344CB8AC3E}">
        <p14:creationId xmlns:p14="http://schemas.microsoft.com/office/powerpoint/2010/main" val="399506479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srgbClr val="0000CC"/>
                </a:solidFill>
                <a:cs typeface="Times New Roman" panose="02020603050405020304" pitchFamily="18" charset="0"/>
              </a:rPr>
              <a:t>ECN marking with Multi-Queue (2)</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en-US" altLang="zh-CN" dirty="0"/>
                  <a:t>Per-queue with the minimum threshold</a:t>
                </a:r>
              </a:p>
              <a:p>
                <a:pPr lvl="1"/>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a:rPr>
                          <m:t>𝐾</m:t>
                        </m:r>
                      </m:e>
                      <m:sub>
                        <m:r>
                          <a:rPr lang="en-US" altLang="zh-CN" b="0" i="1" smtClean="0">
                            <a:latin typeface="Cambria Math"/>
                          </a:rPr>
                          <m:t>𝑞𝑢𝑒𝑢𝑒</m:t>
                        </m:r>
                        <m:r>
                          <a:rPr lang="en-US" altLang="zh-CN" b="0" i="1" smtClean="0">
                            <a:latin typeface="Cambria Math"/>
                          </a:rPr>
                          <m:t>(</m:t>
                        </m:r>
                        <m:r>
                          <a:rPr lang="en-US" altLang="zh-CN" b="0" i="1" smtClean="0">
                            <a:latin typeface="Cambria Math"/>
                          </a:rPr>
                          <m:t>𝑖</m:t>
                        </m:r>
                        <m:r>
                          <a:rPr lang="en-US" altLang="zh-CN" b="0" i="1" smtClean="0">
                            <a:latin typeface="Cambria Math"/>
                          </a:rPr>
                          <m:t>)</m:t>
                        </m:r>
                      </m:sub>
                    </m:sSub>
                    <m:r>
                      <a:rPr lang="en-US" altLang="zh-CN" b="0" i="1" smtClean="0">
                        <a:latin typeface="Cambria Math"/>
                      </a:rPr>
                      <m:t>=</m:t>
                    </m:r>
                    <m:r>
                      <a:rPr lang="en-US" altLang="zh-CN" b="0" i="1" smtClean="0">
                        <a:latin typeface="Cambria Math"/>
                      </a:rPr>
                      <m:t>𝐶</m:t>
                    </m:r>
                    <m:r>
                      <a:rPr lang="en-US" altLang="zh-CN" b="0" i="1" smtClean="0">
                        <a:latin typeface="Cambria Math"/>
                        <a:ea typeface="Cambria Math"/>
                      </a:rPr>
                      <m:t>×</m:t>
                    </m:r>
                    <m:r>
                      <a:rPr lang="en-US" altLang="zh-CN" b="0" i="1" smtClean="0">
                        <a:latin typeface="Cambria Math"/>
                        <a:ea typeface="Cambria Math"/>
                      </a:rPr>
                      <m:t>𝑅𝑇𝑇</m:t>
                    </m:r>
                    <m:r>
                      <a:rPr lang="en-US" altLang="zh-CN" b="0" i="1" smtClean="0">
                        <a:latin typeface="Cambria Math"/>
                        <a:ea typeface="Cambria Math"/>
                      </a:rPr>
                      <m:t>×</m:t>
                    </m:r>
                    <m:r>
                      <a:rPr lang="en-US" altLang="zh-CN" b="0" i="1" smtClean="0">
                        <a:latin typeface="Cambria Math"/>
                        <a:ea typeface="Cambria Math"/>
                      </a:rPr>
                      <m:t>𝜆</m:t>
                    </m:r>
                    <m:r>
                      <a:rPr lang="en-US" altLang="zh-CN" b="0" i="1" smtClean="0">
                        <a:latin typeface="Cambria Math"/>
                        <a:ea typeface="Cambria Math"/>
                      </a:rPr>
                      <m:t>×</m:t>
                    </m:r>
                    <m:f>
                      <m:fPr>
                        <m:type m:val="lin"/>
                        <m:ctrlPr>
                          <a:rPr lang="en-US" altLang="zh-CN" b="0" i="1" smtClean="0">
                            <a:latin typeface="Cambria Math" panose="02040503050406030204" pitchFamily="18" charset="0"/>
                            <a:ea typeface="Cambria Math"/>
                          </a:rPr>
                        </m:ctrlPr>
                      </m:fPr>
                      <m:num>
                        <m:sSub>
                          <m:sSubPr>
                            <m:ctrlPr>
                              <a:rPr lang="en-US" altLang="zh-CN" b="0" i="1" smtClean="0">
                                <a:latin typeface="Cambria Math" panose="02040503050406030204" pitchFamily="18" charset="0"/>
                                <a:ea typeface="Cambria Math"/>
                              </a:rPr>
                            </m:ctrlPr>
                          </m:sSubPr>
                          <m:e>
                            <m:r>
                              <a:rPr lang="en-US" altLang="zh-CN" b="0" i="1" smtClean="0">
                                <a:latin typeface="Cambria Math"/>
                                <a:ea typeface="Cambria Math"/>
                              </a:rPr>
                              <m:t>𝑤</m:t>
                            </m:r>
                          </m:e>
                          <m:sub>
                            <m:r>
                              <a:rPr lang="en-US" altLang="zh-CN" b="0" i="1" smtClean="0">
                                <a:latin typeface="Cambria Math"/>
                                <a:ea typeface="Cambria Math"/>
                              </a:rPr>
                              <m:t>𝑖</m:t>
                            </m:r>
                          </m:sub>
                        </m:sSub>
                      </m:num>
                      <m:den>
                        <m:nary>
                          <m:naryPr>
                            <m:chr m:val="∑"/>
                            <m:subHide m:val="on"/>
                            <m:supHide m:val="on"/>
                            <m:ctrlPr>
                              <a:rPr lang="en-US" altLang="zh-CN" b="0" i="1" smtClean="0">
                                <a:latin typeface="Cambria Math" panose="02040503050406030204" pitchFamily="18" charset="0"/>
                                <a:ea typeface="Cambria Math"/>
                              </a:rPr>
                            </m:ctrlPr>
                          </m:naryPr>
                          <m:sub/>
                          <m:sup/>
                          <m:e>
                            <m:sSub>
                              <m:sSubPr>
                                <m:ctrlPr>
                                  <a:rPr lang="en-US" altLang="zh-CN" b="0" i="1" smtClean="0">
                                    <a:latin typeface="Cambria Math" panose="02040503050406030204" pitchFamily="18" charset="0"/>
                                    <a:ea typeface="Cambria Math"/>
                                  </a:rPr>
                                </m:ctrlPr>
                              </m:sSubPr>
                              <m:e>
                                <m:r>
                                  <a:rPr lang="en-US" altLang="zh-CN" b="0" i="1" smtClean="0">
                                    <a:latin typeface="Cambria Math"/>
                                    <a:ea typeface="Cambria Math"/>
                                  </a:rPr>
                                  <m:t>𝑤</m:t>
                                </m:r>
                              </m:e>
                              <m:sub>
                                <m:r>
                                  <a:rPr lang="en-US" altLang="zh-CN" b="0" i="1" smtClean="0">
                                    <a:latin typeface="Cambria Math"/>
                                    <a:ea typeface="Cambria Math"/>
                                  </a:rPr>
                                  <m:t>𝑗</m:t>
                                </m:r>
                              </m:sub>
                            </m:sSub>
                          </m:e>
                        </m:nary>
                      </m:den>
                    </m:f>
                  </m:oMath>
                </a14:m>
                <a:endParaRPr lang="en-US" altLang="zh-CN" dirty="0"/>
              </a:p>
              <a:p>
                <a:pPr lvl="1"/>
                <a:r>
                  <a:rPr lang="en-US" altLang="zh-CN" b="1" dirty="0">
                    <a:solidFill>
                      <a:srgbClr val="FF0000"/>
                    </a:solidFill>
                  </a:rPr>
                  <a:t>Degrade throughput</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1">
                <a:blip r:embed="rId3"/>
                <a:stretch>
                  <a:fillRect l="-1630" t="-1752"/>
                </a:stretch>
              </a:blipFill>
            </p:spPr>
            <p:txBody>
              <a:bodyPr/>
              <a:lstStyle/>
              <a:p>
                <a:r>
                  <a:rPr lang="zh-CN" altLang="en-US">
                    <a:noFill/>
                  </a:rPr>
                  <a:t> </a:t>
                </a:r>
              </a:p>
            </p:txBody>
          </p:sp>
        </mc:Fallback>
      </mc:AlternateContent>
      <p:sp>
        <p:nvSpPr>
          <p:cNvPr id="6" name="AutoShape 2" descr="Image result for hadoo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 name="AutoShape 6" descr="Image result for redis"/>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 name="AutoShape 9" descr="Image result for sql azure icon"/>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 name="AutoShape 4" descr="Image result for data centers"/>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grpSp>
        <p:nvGrpSpPr>
          <p:cNvPr id="11" name="Group 151"/>
          <p:cNvGrpSpPr>
            <a:grpSpLocks/>
          </p:cNvGrpSpPr>
          <p:nvPr/>
        </p:nvGrpSpPr>
        <p:grpSpPr bwMode="auto">
          <a:xfrm>
            <a:off x="3635896" y="4365104"/>
            <a:ext cx="1695162" cy="561144"/>
            <a:chOff x="4032" y="480"/>
            <a:chExt cx="768" cy="576"/>
          </a:xfrm>
          <a:gradFill flip="none" rotWithShape="1">
            <a:gsLst>
              <a:gs pos="0">
                <a:schemeClr val="bg1">
                  <a:lumMod val="95000"/>
                  <a:shade val="30000"/>
                  <a:satMod val="115000"/>
                </a:schemeClr>
              </a:gs>
              <a:gs pos="50000">
                <a:schemeClr val="bg1">
                  <a:lumMod val="95000"/>
                  <a:shade val="67500"/>
                  <a:satMod val="115000"/>
                </a:schemeClr>
              </a:gs>
              <a:gs pos="100000">
                <a:schemeClr val="bg1">
                  <a:lumMod val="95000"/>
                  <a:shade val="100000"/>
                  <a:satMod val="115000"/>
                </a:schemeClr>
              </a:gs>
            </a:gsLst>
            <a:lin ang="10800000" scaled="1"/>
            <a:tileRect/>
          </a:gradFill>
        </p:grpSpPr>
        <p:sp>
          <p:nvSpPr>
            <p:cNvPr id="12" name="Freeform 152"/>
            <p:cNvSpPr>
              <a:spLocks/>
            </p:cNvSpPr>
            <p:nvPr/>
          </p:nvSpPr>
          <p:spPr bwMode="auto">
            <a:xfrm>
              <a:off x="4032" y="480"/>
              <a:ext cx="768" cy="576"/>
            </a:xfrm>
            <a:custGeom>
              <a:avLst/>
              <a:gdLst>
                <a:gd name="T0" fmla="*/ 0 w 768"/>
                <a:gd name="T1" fmla="*/ 0 h 576"/>
                <a:gd name="T2" fmla="*/ 768 w 768"/>
                <a:gd name="T3" fmla="*/ 0 h 576"/>
                <a:gd name="T4" fmla="*/ 768 w 768"/>
                <a:gd name="T5" fmla="*/ 576 h 576"/>
                <a:gd name="T6" fmla="*/ 0 w 768"/>
                <a:gd name="T7" fmla="*/ 576 h 576"/>
                <a:gd name="T8" fmla="*/ 0 60000 65536"/>
                <a:gd name="T9" fmla="*/ 0 60000 65536"/>
                <a:gd name="T10" fmla="*/ 0 60000 65536"/>
                <a:gd name="T11" fmla="*/ 0 60000 65536"/>
                <a:gd name="T12" fmla="*/ 0 w 768"/>
                <a:gd name="T13" fmla="*/ 0 h 576"/>
                <a:gd name="T14" fmla="*/ 768 w 768"/>
                <a:gd name="T15" fmla="*/ 576 h 576"/>
              </a:gdLst>
              <a:ahLst/>
              <a:cxnLst>
                <a:cxn ang="T8">
                  <a:pos x="T0" y="T1"/>
                </a:cxn>
                <a:cxn ang="T9">
                  <a:pos x="T2" y="T3"/>
                </a:cxn>
                <a:cxn ang="T10">
                  <a:pos x="T4" y="T5"/>
                </a:cxn>
                <a:cxn ang="T11">
                  <a:pos x="T6" y="T7"/>
                </a:cxn>
              </a:cxnLst>
              <a:rect l="T12" t="T13" r="T14" b="T15"/>
              <a:pathLst>
                <a:path w="768" h="576">
                  <a:moveTo>
                    <a:pt x="0" y="0"/>
                  </a:moveTo>
                  <a:lnTo>
                    <a:pt x="768" y="0"/>
                  </a:lnTo>
                  <a:lnTo>
                    <a:pt x="768" y="576"/>
                  </a:lnTo>
                  <a:lnTo>
                    <a:pt x="0" y="576"/>
                  </a:lnTo>
                </a:path>
              </a:pathLst>
            </a:custGeom>
            <a:grpFill/>
            <a:ln w="28575">
              <a:solidFill>
                <a:schemeClr val="tx1"/>
              </a:solidFill>
              <a:round/>
              <a:headEnd/>
              <a:tailEnd/>
            </a:ln>
          </p:spPr>
          <p:txBody>
            <a:bodyPr/>
            <a:lstStyle/>
            <a:p>
              <a:endParaRPr lang="en-US" dirty="0">
                <a:solidFill>
                  <a:srgbClr val="333399"/>
                </a:solidFill>
              </a:endParaRPr>
            </a:p>
          </p:txBody>
        </p:sp>
        <p:sp>
          <p:nvSpPr>
            <p:cNvPr id="13" name="Line 153"/>
            <p:cNvSpPr>
              <a:spLocks noChangeShapeType="1"/>
            </p:cNvSpPr>
            <p:nvPr/>
          </p:nvSpPr>
          <p:spPr bwMode="auto">
            <a:xfrm>
              <a:off x="4664" y="653"/>
              <a:ext cx="0" cy="288"/>
            </a:xfrm>
            <a:prstGeom prst="line">
              <a:avLst/>
            </a:prstGeom>
            <a:grpFill/>
            <a:ln w="28575">
              <a:solidFill>
                <a:schemeClr val="tx1"/>
              </a:solidFill>
              <a:round/>
              <a:headEnd/>
              <a:tailEnd/>
            </a:ln>
          </p:spPr>
          <p:txBody>
            <a:bodyPr/>
            <a:lstStyle/>
            <a:p>
              <a:endParaRPr lang="en-US" dirty="0"/>
            </a:p>
          </p:txBody>
        </p:sp>
      </p:grpSp>
      <p:grpSp>
        <p:nvGrpSpPr>
          <p:cNvPr id="14" name="Group 40"/>
          <p:cNvGrpSpPr/>
          <p:nvPr/>
        </p:nvGrpSpPr>
        <p:grpSpPr>
          <a:xfrm>
            <a:off x="5450383" y="4833962"/>
            <a:ext cx="705793" cy="762000"/>
            <a:chOff x="6897409" y="2819400"/>
            <a:chExt cx="705793" cy="762000"/>
          </a:xfrm>
        </p:grpSpPr>
        <p:cxnSp>
          <p:nvCxnSpPr>
            <p:cNvPr id="15" name="Straight Connector 19"/>
            <p:cNvCxnSpPr/>
            <p:nvPr/>
          </p:nvCxnSpPr>
          <p:spPr>
            <a:xfrm>
              <a:off x="6897410" y="2819400"/>
              <a:ext cx="0" cy="762000"/>
            </a:xfrm>
            <a:prstGeom prst="line">
              <a:avLst/>
            </a:prstGeom>
          </p:spPr>
          <p:style>
            <a:lnRef idx="3">
              <a:schemeClr val="dk1"/>
            </a:lnRef>
            <a:fillRef idx="0">
              <a:schemeClr val="dk1"/>
            </a:fillRef>
            <a:effectRef idx="2">
              <a:schemeClr val="dk1"/>
            </a:effectRef>
            <a:fontRef idx="minor">
              <a:schemeClr val="tx1"/>
            </a:fontRef>
          </p:style>
        </p:cxnSp>
        <p:cxnSp>
          <p:nvCxnSpPr>
            <p:cNvPr id="16" name="Straight Arrow Connector 39"/>
            <p:cNvCxnSpPr/>
            <p:nvPr/>
          </p:nvCxnSpPr>
          <p:spPr>
            <a:xfrm>
              <a:off x="6897409" y="3204927"/>
              <a:ext cx="705793" cy="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grpSp>
      <p:grpSp>
        <p:nvGrpSpPr>
          <p:cNvPr id="17" name="Group 151"/>
          <p:cNvGrpSpPr>
            <a:grpSpLocks/>
          </p:cNvGrpSpPr>
          <p:nvPr/>
        </p:nvGrpSpPr>
        <p:grpSpPr bwMode="auto">
          <a:xfrm>
            <a:off x="3635896" y="4926248"/>
            <a:ext cx="1695162" cy="561144"/>
            <a:chOff x="4032" y="480"/>
            <a:chExt cx="768" cy="576"/>
          </a:xfrm>
          <a:gradFill flip="none" rotWithShape="1">
            <a:gsLst>
              <a:gs pos="0">
                <a:schemeClr val="bg1">
                  <a:lumMod val="95000"/>
                  <a:shade val="30000"/>
                  <a:satMod val="115000"/>
                </a:schemeClr>
              </a:gs>
              <a:gs pos="50000">
                <a:schemeClr val="bg1">
                  <a:lumMod val="95000"/>
                  <a:shade val="67500"/>
                  <a:satMod val="115000"/>
                </a:schemeClr>
              </a:gs>
              <a:gs pos="100000">
                <a:schemeClr val="bg1">
                  <a:lumMod val="95000"/>
                  <a:shade val="100000"/>
                  <a:satMod val="115000"/>
                </a:schemeClr>
              </a:gs>
            </a:gsLst>
            <a:lin ang="10800000" scaled="1"/>
            <a:tileRect/>
          </a:gradFill>
        </p:grpSpPr>
        <p:sp>
          <p:nvSpPr>
            <p:cNvPr id="18" name="Freeform 152"/>
            <p:cNvSpPr>
              <a:spLocks/>
            </p:cNvSpPr>
            <p:nvPr/>
          </p:nvSpPr>
          <p:spPr bwMode="auto">
            <a:xfrm>
              <a:off x="4032" y="480"/>
              <a:ext cx="768" cy="576"/>
            </a:xfrm>
            <a:custGeom>
              <a:avLst/>
              <a:gdLst>
                <a:gd name="T0" fmla="*/ 0 w 768"/>
                <a:gd name="T1" fmla="*/ 0 h 576"/>
                <a:gd name="T2" fmla="*/ 768 w 768"/>
                <a:gd name="T3" fmla="*/ 0 h 576"/>
                <a:gd name="T4" fmla="*/ 768 w 768"/>
                <a:gd name="T5" fmla="*/ 576 h 576"/>
                <a:gd name="T6" fmla="*/ 0 w 768"/>
                <a:gd name="T7" fmla="*/ 576 h 576"/>
                <a:gd name="T8" fmla="*/ 0 60000 65536"/>
                <a:gd name="T9" fmla="*/ 0 60000 65536"/>
                <a:gd name="T10" fmla="*/ 0 60000 65536"/>
                <a:gd name="T11" fmla="*/ 0 60000 65536"/>
                <a:gd name="T12" fmla="*/ 0 w 768"/>
                <a:gd name="T13" fmla="*/ 0 h 576"/>
                <a:gd name="T14" fmla="*/ 768 w 768"/>
                <a:gd name="T15" fmla="*/ 576 h 576"/>
              </a:gdLst>
              <a:ahLst/>
              <a:cxnLst>
                <a:cxn ang="T8">
                  <a:pos x="T0" y="T1"/>
                </a:cxn>
                <a:cxn ang="T9">
                  <a:pos x="T2" y="T3"/>
                </a:cxn>
                <a:cxn ang="T10">
                  <a:pos x="T4" y="T5"/>
                </a:cxn>
                <a:cxn ang="T11">
                  <a:pos x="T6" y="T7"/>
                </a:cxn>
              </a:cxnLst>
              <a:rect l="T12" t="T13" r="T14" b="T15"/>
              <a:pathLst>
                <a:path w="768" h="576">
                  <a:moveTo>
                    <a:pt x="0" y="0"/>
                  </a:moveTo>
                  <a:lnTo>
                    <a:pt x="768" y="0"/>
                  </a:lnTo>
                  <a:lnTo>
                    <a:pt x="768" y="576"/>
                  </a:lnTo>
                  <a:lnTo>
                    <a:pt x="0" y="576"/>
                  </a:lnTo>
                </a:path>
              </a:pathLst>
            </a:custGeom>
            <a:grpFill/>
            <a:ln w="28575">
              <a:solidFill>
                <a:schemeClr val="tx1"/>
              </a:solidFill>
              <a:round/>
              <a:headEnd/>
              <a:tailEnd/>
            </a:ln>
          </p:spPr>
          <p:txBody>
            <a:bodyPr/>
            <a:lstStyle/>
            <a:p>
              <a:endParaRPr lang="en-US" dirty="0">
                <a:solidFill>
                  <a:srgbClr val="333399"/>
                </a:solidFill>
              </a:endParaRPr>
            </a:p>
          </p:txBody>
        </p:sp>
        <p:sp>
          <p:nvSpPr>
            <p:cNvPr id="19" name="Line 153"/>
            <p:cNvSpPr>
              <a:spLocks noChangeShapeType="1"/>
            </p:cNvSpPr>
            <p:nvPr/>
          </p:nvSpPr>
          <p:spPr bwMode="auto">
            <a:xfrm>
              <a:off x="4664" y="653"/>
              <a:ext cx="0" cy="288"/>
            </a:xfrm>
            <a:prstGeom prst="line">
              <a:avLst/>
            </a:prstGeom>
            <a:grpFill/>
            <a:ln w="28575">
              <a:solidFill>
                <a:schemeClr val="tx1"/>
              </a:solidFill>
              <a:round/>
              <a:headEnd/>
              <a:tailEnd/>
            </a:ln>
          </p:spPr>
          <p:txBody>
            <a:bodyPr/>
            <a:lstStyle/>
            <a:p>
              <a:endParaRPr lang="en-US" dirty="0"/>
            </a:p>
          </p:txBody>
        </p:sp>
      </p:grpSp>
      <p:grpSp>
        <p:nvGrpSpPr>
          <p:cNvPr id="20" name="Group 151"/>
          <p:cNvGrpSpPr>
            <a:grpSpLocks/>
          </p:cNvGrpSpPr>
          <p:nvPr/>
        </p:nvGrpSpPr>
        <p:grpSpPr bwMode="auto">
          <a:xfrm>
            <a:off x="3635896" y="5487057"/>
            <a:ext cx="1695162" cy="561144"/>
            <a:chOff x="4032" y="480"/>
            <a:chExt cx="768" cy="576"/>
          </a:xfrm>
          <a:gradFill flip="none" rotWithShape="1">
            <a:gsLst>
              <a:gs pos="0">
                <a:schemeClr val="bg1">
                  <a:lumMod val="95000"/>
                  <a:shade val="30000"/>
                  <a:satMod val="115000"/>
                </a:schemeClr>
              </a:gs>
              <a:gs pos="50000">
                <a:schemeClr val="bg1">
                  <a:lumMod val="95000"/>
                  <a:shade val="67500"/>
                  <a:satMod val="115000"/>
                </a:schemeClr>
              </a:gs>
              <a:gs pos="100000">
                <a:schemeClr val="bg1">
                  <a:lumMod val="95000"/>
                  <a:shade val="100000"/>
                  <a:satMod val="115000"/>
                </a:schemeClr>
              </a:gs>
            </a:gsLst>
            <a:lin ang="10800000" scaled="1"/>
            <a:tileRect/>
          </a:gradFill>
        </p:grpSpPr>
        <p:sp>
          <p:nvSpPr>
            <p:cNvPr id="21" name="Freeform 152"/>
            <p:cNvSpPr>
              <a:spLocks/>
            </p:cNvSpPr>
            <p:nvPr/>
          </p:nvSpPr>
          <p:spPr bwMode="auto">
            <a:xfrm>
              <a:off x="4032" y="480"/>
              <a:ext cx="768" cy="576"/>
            </a:xfrm>
            <a:custGeom>
              <a:avLst/>
              <a:gdLst>
                <a:gd name="T0" fmla="*/ 0 w 768"/>
                <a:gd name="T1" fmla="*/ 0 h 576"/>
                <a:gd name="T2" fmla="*/ 768 w 768"/>
                <a:gd name="T3" fmla="*/ 0 h 576"/>
                <a:gd name="T4" fmla="*/ 768 w 768"/>
                <a:gd name="T5" fmla="*/ 576 h 576"/>
                <a:gd name="T6" fmla="*/ 0 w 768"/>
                <a:gd name="T7" fmla="*/ 576 h 576"/>
                <a:gd name="T8" fmla="*/ 0 60000 65536"/>
                <a:gd name="T9" fmla="*/ 0 60000 65536"/>
                <a:gd name="T10" fmla="*/ 0 60000 65536"/>
                <a:gd name="T11" fmla="*/ 0 60000 65536"/>
                <a:gd name="T12" fmla="*/ 0 w 768"/>
                <a:gd name="T13" fmla="*/ 0 h 576"/>
                <a:gd name="T14" fmla="*/ 768 w 768"/>
                <a:gd name="T15" fmla="*/ 576 h 576"/>
              </a:gdLst>
              <a:ahLst/>
              <a:cxnLst>
                <a:cxn ang="T8">
                  <a:pos x="T0" y="T1"/>
                </a:cxn>
                <a:cxn ang="T9">
                  <a:pos x="T2" y="T3"/>
                </a:cxn>
                <a:cxn ang="T10">
                  <a:pos x="T4" y="T5"/>
                </a:cxn>
                <a:cxn ang="T11">
                  <a:pos x="T6" y="T7"/>
                </a:cxn>
              </a:cxnLst>
              <a:rect l="T12" t="T13" r="T14" b="T15"/>
              <a:pathLst>
                <a:path w="768" h="576">
                  <a:moveTo>
                    <a:pt x="0" y="0"/>
                  </a:moveTo>
                  <a:lnTo>
                    <a:pt x="768" y="0"/>
                  </a:lnTo>
                  <a:lnTo>
                    <a:pt x="768" y="576"/>
                  </a:lnTo>
                  <a:lnTo>
                    <a:pt x="0" y="576"/>
                  </a:lnTo>
                </a:path>
              </a:pathLst>
            </a:custGeom>
            <a:grpFill/>
            <a:ln w="28575">
              <a:solidFill>
                <a:schemeClr val="tx1"/>
              </a:solidFill>
              <a:round/>
              <a:headEnd/>
              <a:tailEnd/>
            </a:ln>
          </p:spPr>
          <p:txBody>
            <a:bodyPr/>
            <a:lstStyle/>
            <a:p>
              <a:endParaRPr lang="en-US" dirty="0">
                <a:solidFill>
                  <a:srgbClr val="333399"/>
                </a:solidFill>
              </a:endParaRPr>
            </a:p>
          </p:txBody>
        </p:sp>
        <p:sp>
          <p:nvSpPr>
            <p:cNvPr id="22" name="Line 153"/>
            <p:cNvSpPr>
              <a:spLocks noChangeShapeType="1"/>
            </p:cNvSpPr>
            <p:nvPr/>
          </p:nvSpPr>
          <p:spPr bwMode="auto">
            <a:xfrm>
              <a:off x="4664" y="653"/>
              <a:ext cx="0" cy="288"/>
            </a:xfrm>
            <a:prstGeom prst="line">
              <a:avLst/>
            </a:prstGeom>
            <a:grpFill/>
            <a:ln w="28575">
              <a:solidFill>
                <a:schemeClr val="tx1"/>
              </a:solidFill>
              <a:round/>
              <a:headEnd/>
              <a:tailEnd/>
            </a:ln>
          </p:spPr>
          <p:txBody>
            <a:bodyPr/>
            <a:lstStyle/>
            <a:p>
              <a:endParaRPr lang="en-US" dirty="0"/>
            </a:p>
          </p:txBody>
        </p:sp>
      </p:grpSp>
      <p:sp>
        <p:nvSpPr>
          <p:cNvPr id="24" name="TextBox 23"/>
          <p:cNvSpPr txBox="1"/>
          <p:nvPr/>
        </p:nvSpPr>
        <p:spPr>
          <a:xfrm>
            <a:off x="2627784" y="3409836"/>
            <a:ext cx="3996444" cy="523220"/>
          </a:xfrm>
          <a:prstGeom prst="rect">
            <a:avLst/>
          </a:prstGeom>
          <a:noFill/>
        </p:spPr>
        <p:txBody>
          <a:bodyPr wrap="square" rtlCol="0">
            <a:spAutoFit/>
          </a:bodyPr>
          <a:lstStyle/>
          <a:p>
            <a:pPr algn="ctr"/>
            <a:r>
              <a:rPr lang="en-US" altLang="zh-CN" sz="2800" dirty="0"/>
              <a:t>minimum threshold </a:t>
            </a:r>
            <a:endParaRPr lang="zh-CN" altLang="en-US" sz="2800" dirty="0"/>
          </a:p>
        </p:txBody>
      </p:sp>
      <p:sp>
        <p:nvSpPr>
          <p:cNvPr id="25" name="TextBox 24"/>
          <p:cNvSpPr txBox="1"/>
          <p:nvPr/>
        </p:nvSpPr>
        <p:spPr>
          <a:xfrm>
            <a:off x="6012160" y="4940687"/>
            <a:ext cx="1224136" cy="523220"/>
          </a:xfrm>
          <a:prstGeom prst="rect">
            <a:avLst/>
          </a:prstGeom>
          <a:noFill/>
        </p:spPr>
        <p:txBody>
          <a:bodyPr wrap="square" rtlCol="0">
            <a:spAutoFit/>
          </a:bodyPr>
          <a:lstStyle/>
          <a:p>
            <a:pPr algn="ctr"/>
            <a:r>
              <a:rPr lang="en-US" altLang="zh-CN" sz="2800" dirty="0"/>
              <a:t>port</a:t>
            </a:r>
            <a:endParaRPr lang="zh-CN" altLang="en-US" sz="2800" dirty="0"/>
          </a:p>
        </p:txBody>
      </p:sp>
      <p:sp>
        <p:nvSpPr>
          <p:cNvPr id="26" name="TextBox 25"/>
          <p:cNvSpPr txBox="1"/>
          <p:nvPr/>
        </p:nvSpPr>
        <p:spPr>
          <a:xfrm>
            <a:off x="1835696" y="4365104"/>
            <a:ext cx="1656184" cy="523220"/>
          </a:xfrm>
          <a:prstGeom prst="rect">
            <a:avLst/>
          </a:prstGeom>
          <a:noFill/>
        </p:spPr>
        <p:txBody>
          <a:bodyPr wrap="square" rtlCol="0">
            <a:spAutoFit/>
          </a:bodyPr>
          <a:lstStyle/>
          <a:p>
            <a:pPr algn="ctr"/>
            <a:r>
              <a:rPr lang="en-US" altLang="zh-CN" sz="2800" dirty="0"/>
              <a:t>queue 1</a:t>
            </a:r>
            <a:endParaRPr lang="zh-CN" altLang="en-US" sz="2800" dirty="0"/>
          </a:p>
        </p:txBody>
      </p:sp>
      <p:sp>
        <p:nvSpPr>
          <p:cNvPr id="27" name="TextBox 26"/>
          <p:cNvSpPr txBox="1"/>
          <p:nvPr/>
        </p:nvSpPr>
        <p:spPr>
          <a:xfrm>
            <a:off x="1835696" y="4926248"/>
            <a:ext cx="1656184" cy="523220"/>
          </a:xfrm>
          <a:prstGeom prst="rect">
            <a:avLst/>
          </a:prstGeom>
          <a:noFill/>
        </p:spPr>
        <p:txBody>
          <a:bodyPr wrap="square" rtlCol="0">
            <a:spAutoFit/>
          </a:bodyPr>
          <a:lstStyle/>
          <a:p>
            <a:pPr algn="ctr"/>
            <a:r>
              <a:rPr lang="en-US" altLang="zh-CN" sz="2800" dirty="0"/>
              <a:t>queue 2</a:t>
            </a:r>
            <a:endParaRPr lang="zh-CN" altLang="en-US" sz="2800" dirty="0"/>
          </a:p>
        </p:txBody>
      </p:sp>
      <p:sp>
        <p:nvSpPr>
          <p:cNvPr id="28" name="TextBox 27"/>
          <p:cNvSpPr txBox="1"/>
          <p:nvPr/>
        </p:nvSpPr>
        <p:spPr>
          <a:xfrm>
            <a:off x="1835696" y="5487392"/>
            <a:ext cx="1656184" cy="523220"/>
          </a:xfrm>
          <a:prstGeom prst="rect">
            <a:avLst/>
          </a:prstGeom>
          <a:noFill/>
        </p:spPr>
        <p:txBody>
          <a:bodyPr wrap="square" rtlCol="0">
            <a:spAutoFit/>
          </a:bodyPr>
          <a:lstStyle/>
          <a:p>
            <a:pPr algn="ctr"/>
            <a:r>
              <a:rPr lang="en-US" altLang="zh-CN" sz="2800" dirty="0"/>
              <a:t>queue 3</a:t>
            </a:r>
            <a:endParaRPr lang="zh-CN" altLang="en-US" sz="2800" dirty="0"/>
          </a:p>
        </p:txBody>
      </p:sp>
      <p:sp>
        <p:nvSpPr>
          <p:cNvPr id="29" name="TextBox 28"/>
          <p:cNvSpPr txBox="1"/>
          <p:nvPr/>
        </p:nvSpPr>
        <p:spPr>
          <a:xfrm>
            <a:off x="4788024" y="3903439"/>
            <a:ext cx="1963265" cy="461665"/>
          </a:xfrm>
          <a:prstGeom prst="rect">
            <a:avLst/>
          </a:prstGeom>
          <a:noFill/>
        </p:spPr>
        <p:txBody>
          <a:bodyPr wrap="square" rtlCol="0">
            <a:spAutoFit/>
          </a:bodyPr>
          <a:lstStyle/>
          <a:p>
            <a:pPr algn="ctr"/>
            <a:r>
              <a:rPr lang="en-US" altLang="zh-CN" sz="2400" b="1" dirty="0">
                <a:solidFill>
                  <a:srgbClr val="FF0000"/>
                </a:solidFill>
              </a:rPr>
              <a:t>Don’t mark</a:t>
            </a:r>
            <a:endParaRPr lang="zh-CN" altLang="en-US" sz="2400" b="1" dirty="0">
              <a:solidFill>
                <a:srgbClr val="FF0000"/>
              </a:solidFill>
            </a:endParaRPr>
          </a:p>
        </p:txBody>
      </p:sp>
      <p:sp>
        <p:nvSpPr>
          <p:cNvPr id="30" name="TextBox 29"/>
          <p:cNvSpPr txBox="1"/>
          <p:nvPr/>
        </p:nvSpPr>
        <p:spPr>
          <a:xfrm>
            <a:off x="3472831" y="3903439"/>
            <a:ext cx="1963265" cy="461665"/>
          </a:xfrm>
          <a:prstGeom prst="rect">
            <a:avLst/>
          </a:prstGeom>
          <a:noFill/>
        </p:spPr>
        <p:txBody>
          <a:bodyPr wrap="square" rtlCol="0">
            <a:spAutoFit/>
          </a:bodyPr>
          <a:lstStyle/>
          <a:p>
            <a:pPr algn="ctr"/>
            <a:r>
              <a:rPr lang="en-US" altLang="zh-CN" sz="2400" b="1" dirty="0">
                <a:solidFill>
                  <a:srgbClr val="FF0000"/>
                </a:solidFill>
              </a:rPr>
              <a:t>Mark</a:t>
            </a:r>
            <a:endParaRPr lang="zh-CN" altLang="en-US" sz="2400" b="1" dirty="0">
              <a:solidFill>
                <a:srgbClr val="FF0000"/>
              </a:solidFill>
            </a:endParaRPr>
          </a:p>
        </p:txBody>
      </p:sp>
      <p:cxnSp>
        <p:nvCxnSpPr>
          <p:cNvPr id="34" name="Straight Connector 4"/>
          <p:cNvCxnSpPr/>
          <p:nvPr/>
        </p:nvCxnSpPr>
        <p:spPr>
          <a:xfrm>
            <a:off x="4932040" y="3952240"/>
            <a:ext cx="0" cy="2285092"/>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 name="灯片编号占位符 4"/>
          <p:cNvSpPr>
            <a:spLocks noGrp="1"/>
          </p:cNvSpPr>
          <p:nvPr>
            <p:ph type="sldNum" sz="quarter" idx="12"/>
          </p:nvPr>
        </p:nvSpPr>
        <p:spPr/>
        <p:txBody>
          <a:bodyPr/>
          <a:lstStyle/>
          <a:p>
            <a:fld id="{0C913308-F349-4B6D-A68A-DD1791B4A57B}" type="slidenum">
              <a:rPr lang="zh-CN" altLang="en-US" smtClean="0"/>
              <a:t>65</a:t>
            </a:fld>
            <a:endParaRPr lang="zh-CN" altLang="en-US"/>
          </a:p>
        </p:txBody>
      </p:sp>
    </p:spTree>
    <p:extLst>
      <p:ext uri="{BB962C8B-B14F-4D97-AF65-F5344CB8AC3E}">
        <p14:creationId xmlns:p14="http://schemas.microsoft.com/office/powerpoint/2010/main" val="388129186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srgbClr val="0000CC"/>
                </a:solidFill>
                <a:cs typeface="Times New Roman" panose="02020603050405020304" pitchFamily="18" charset="0"/>
              </a:rPr>
              <a:t>ECN marking with Multi-Queue (2)</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en-US" altLang="zh-CN" dirty="0"/>
                  <a:t>Per-queue with the minimum threshold</a:t>
                </a:r>
              </a:p>
              <a:p>
                <a:pPr lvl="1"/>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a:rPr>
                          <m:t>𝐾</m:t>
                        </m:r>
                      </m:e>
                      <m:sub>
                        <m:r>
                          <a:rPr lang="en-US" altLang="zh-CN" b="0" i="1" smtClean="0">
                            <a:latin typeface="Cambria Math"/>
                          </a:rPr>
                          <m:t>𝑞𝑢𝑒𝑢𝑒</m:t>
                        </m:r>
                        <m:r>
                          <a:rPr lang="en-US" altLang="zh-CN" b="0" i="1" smtClean="0">
                            <a:latin typeface="Cambria Math"/>
                          </a:rPr>
                          <m:t>(</m:t>
                        </m:r>
                        <m:r>
                          <a:rPr lang="en-US" altLang="zh-CN" b="0" i="1" smtClean="0">
                            <a:latin typeface="Cambria Math"/>
                          </a:rPr>
                          <m:t>𝑖</m:t>
                        </m:r>
                        <m:r>
                          <a:rPr lang="en-US" altLang="zh-CN" b="0" i="1" smtClean="0">
                            <a:latin typeface="Cambria Math"/>
                          </a:rPr>
                          <m:t>)</m:t>
                        </m:r>
                      </m:sub>
                    </m:sSub>
                    <m:r>
                      <a:rPr lang="en-US" altLang="zh-CN" b="0" i="1" smtClean="0">
                        <a:latin typeface="Cambria Math"/>
                      </a:rPr>
                      <m:t>=</m:t>
                    </m:r>
                    <m:r>
                      <a:rPr lang="en-US" altLang="zh-CN" b="0" i="1" smtClean="0">
                        <a:latin typeface="Cambria Math"/>
                      </a:rPr>
                      <m:t>𝐶</m:t>
                    </m:r>
                    <m:r>
                      <a:rPr lang="en-US" altLang="zh-CN" b="0" i="1" smtClean="0">
                        <a:latin typeface="Cambria Math"/>
                        <a:ea typeface="Cambria Math"/>
                      </a:rPr>
                      <m:t>×</m:t>
                    </m:r>
                    <m:r>
                      <a:rPr lang="en-US" altLang="zh-CN" b="0" i="1" smtClean="0">
                        <a:latin typeface="Cambria Math"/>
                        <a:ea typeface="Cambria Math"/>
                      </a:rPr>
                      <m:t>𝑅𝑇𝑇</m:t>
                    </m:r>
                    <m:r>
                      <a:rPr lang="en-US" altLang="zh-CN" b="0" i="1" smtClean="0">
                        <a:latin typeface="Cambria Math"/>
                        <a:ea typeface="Cambria Math"/>
                      </a:rPr>
                      <m:t>×</m:t>
                    </m:r>
                    <m:r>
                      <a:rPr lang="en-US" altLang="zh-CN" b="0" i="1" smtClean="0">
                        <a:latin typeface="Cambria Math"/>
                        <a:ea typeface="Cambria Math"/>
                      </a:rPr>
                      <m:t>𝜆</m:t>
                    </m:r>
                    <m:r>
                      <a:rPr lang="en-US" altLang="zh-CN" b="0" i="1" smtClean="0">
                        <a:latin typeface="Cambria Math"/>
                        <a:ea typeface="Cambria Math"/>
                      </a:rPr>
                      <m:t>×</m:t>
                    </m:r>
                    <m:f>
                      <m:fPr>
                        <m:type m:val="lin"/>
                        <m:ctrlPr>
                          <a:rPr lang="en-US" altLang="zh-CN" b="0" i="1" smtClean="0">
                            <a:latin typeface="Cambria Math" panose="02040503050406030204" pitchFamily="18" charset="0"/>
                            <a:ea typeface="Cambria Math"/>
                          </a:rPr>
                        </m:ctrlPr>
                      </m:fPr>
                      <m:num>
                        <m:sSub>
                          <m:sSubPr>
                            <m:ctrlPr>
                              <a:rPr lang="en-US" altLang="zh-CN" b="0" i="1" smtClean="0">
                                <a:latin typeface="Cambria Math" panose="02040503050406030204" pitchFamily="18" charset="0"/>
                                <a:ea typeface="Cambria Math"/>
                              </a:rPr>
                            </m:ctrlPr>
                          </m:sSubPr>
                          <m:e>
                            <m:r>
                              <a:rPr lang="en-US" altLang="zh-CN" b="0" i="1" smtClean="0">
                                <a:latin typeface="Cambria Math"/>
                                <a:ea typeface="Cambria Math"/>
                              </a:rPr>
                              <m:t>𝑤</m:t>
                            </m:r>
                          </m:e>
                          <m:sub>
                            <m:r>
                              <a:rPr lang="en-US" altLang="zh-CN" b="0" i="1" smtClean="0">
                                <a:latin typeface="Cambria Math"/>
                                <a:ea typeface="Cambria Math"/>
                              </a:rPr>
                              <m:t>𝑖</m:t>
                            </m:r>
                          </m:sub>
                        </m:sSub>
                      </m:num>
                      <m:den>
                        <m:nary>
                          <m:naryPr>
                            <m:chr m:val="∑"/>
                            <m:subHide m:val="on"/>
                            <m:supHide m:val="on"/>
                            <m:ctrlPr>
                              <a:rPr lang="en-US" altLang="zh-CN" b="0" i="1" smtClean="0">
                                <a:latin typeface="Cambria Math" panose="02040503050406030204" pitchFamily="18" charset="0"/>
                                <a:ea typeface="Cambria Math"/>
                              </a:rPr>
                            </m:ctrlPr>
                          </m:naryPr>
                          <m:sub/>
                          <m:sup/>
                          <m:e>
                            <m:sSub>
                              <m:sSubPr>
                                <m:ctrlPr>
                                  <a:rPr lang="en-US" altLang="zh-CN" b="0" i="1" smtClean="0">
                                    <a:latin typeface="Cambria Math" panose="02040503050406030204" pitchFamily="18" charset="0"/>
                                    <a:ea typeface="Cambria Math"/>
                                  </a:rPr>
                                </m:ctrlPr>
                              </m:sSubPr>
                              <m:e>
                                <m:r>
                                  <a:rPr lang="en-US" altLang="zh-CN" b="0" i="1" smtClean="0">
                                    <a:latin typeface="Cambria Math"/>
                                    <a:ea typeface="Cambria Math"/>
                                  </a:rPr>
                                  <m:t>𝑤</m:t>
                                </m:r>
                              </m:e>
                              <m:sub>
                                <m:r>
                                  <a:rPr lang="en-US" altLang="zh-CN" b="0" i="1" smtClean="0">
                                    <a:latin typeface="Cambria Math"/>
                                    <a:ea typeface="Cambria Math"/>
                                  </a:rPr>
                                  <m:t>𝑗</m:t>
                                </m:r>
                              </m:sub>
                            </m:sSub>
                          </m:e>
                        </m:nary>
                      </m:den>
                    </m:f>
                  </m:oMath>
                </a14:m>
                <a:endParaRPr lang="en-US" altLang="zh-CN" dirty="0"/>
              </a:p>
              <a:p>
                <a:pPr lvl="1"/>
                <a:r>
                  <a:rPr lang="en-US" altLang="zh-CN" b="1" dirty="0">
                    <a:solidFill>
                      <a:srgbClr val="FF0000"/>
                    </a:solidFill>
                  </a:rPr>
                  <a:t>Degrade throughput</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1">
                <a:blip r:embed="rId3"/>
                <a:stretch>
                  <a:fillRect l="-1630" t="-1752"/>
                </a:stretch>
              </a:blipFill>
            </p:spPr>
            <p:txBody>
              <a:bodyPr/>
              <a:lstStyle/>
              <a:p>
                <a:r>
                  <a:rPr lang="zh-CN" altLang="en-US">
                    <a:noFill/>
                  </a:rPr>
                  <a:t> </a:t>
                </a:r>
              </a:p>
            </p:txBody>
          </p:sp>
        </mc:Fallback>
      </mc:AlternateContent>
      <p:sp>
        <p:nvSpPr>
          <p:cNvPr id="6" name="AutoShape 2" descr="Image result for hadoo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 name="AutoShape 6" descr="Image result for redis"/>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 name="AutoShape 9" descr="Image result for sql azure icon"/>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 name="AutoShape 4" descr="Image result for data centers"/>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3608" y="3440503"/>
            <a:ext cx="3224174" cy="2569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99992" y="3386271"/>
            <a:ext cx="3384376" cy="26232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1" name="TextBox 30"/>
          <p:cNvSpPr txBox="1"/>
          <p:nvPr/>
        </p:nvSpPr>
        <p:spPr>
          <a:xfrm>
            <a:off x="1331640" y="5979886"/>
            <a:ext cx="2808312" cy="461665"/>
          </a:xfrm>
          <a:prstGeom prst="rect">
            <a:avLst/>
          </a:prstGeom>
          <a:noFill/>
        </p:spPr>
        <p:txBody>
          <a:bodyPr wrap="square" rtlCol="0">
            <a:spAutoFit/>
          </a:bodyPr>
          <a:lstStyle/>
          <a:p>
            <a:pPr algn="ctr"/>
            <a:r>
              <a:rPr lang="en-US" altLang="zh-CN" sz="2400" dirty="0"/>
              <a:t>Overall Average FCT </a:t>
            </a:r>
            <a:endParaRPr lang="zh-CN" altLang="en-US" sz="2400" dirty="0"/>
          </a:p>
        </p:txBody>
      </p:sp>
      <p:sp>
        <p:nvSpPr>
          <p:cNvPr id="32" name="TextBox 31"/>
          <p:cNvSpPr txBox="1"/>
          <p:nvPr/>
        </p:nvSpPr>
        <p:spPr>
          <a:xfrm>
            <a:off x="5004048" y="5991671"/>
            <a:ext cx="2808312" cy="461665"/>
          </a:xfrm>
          <a:prstGeom prst="rect">
            <a:avLst/>
          </a:prstGeom>
          <a:noFill/>
        </p:spPr>
        <p:txBody>
          <a:bodyPr wrap="square" rtlCol="0">
            <a:spAutoFit/>
          </a:bodyPr>
          <a:lstStyle/>
          <a:p>
            <a:pPr algn="ctr"/>
            <a:r>
              <a:rPr lang="en-US" altLang="zh-CN" sz="2400" dirty="0"/>
              <a:t>Average FCT (&gt;10MB) </a:t>
            </a:r>
            <a:endParaRPr lang="zh-CN" altLang="en-US" sz="2400" dirty="0"/>
          </a:p>
        </p:txBody>
      </p:sp>
      <p:sp>
        <p:nvSpPr>
          <p:cNvPr id="5" name="灯片编号占位符 4"/>
          <p:cNvSpPr>
            <a:spLocks noGrp="1"/>
          </p:cNvSpPr>
          <p:nvPr>
            <p:ph type="sldNum" sz="quarter" idx="12"/>
          </p:nvPr>
        </p:nvSpPr>
        <p:spPr/>
        <p:txBody>
          <a:bodyPr/>
          <a:lstStyle/>
          <a:p>
            <a:fld id="{0C913308-F349-4B6D-A68A-DD1791B4A57B}" type="slidenum">
              <a:rPr lang="zh-CN" altLang="en-US" smtClean="0"/>
              <a:t>66</a:t>
            </a:fld>
            <a:endParaRPr lang="zh-CN" altLang="en-US"/>
          </a:p>
        </p:txBody>
      </p:sp>
    </p:spTree>
    <p:extLst>
      <p:ext uri="{BB962C8B-B14F-4D97-AF65-F5344CB8AC3E}">
        <p14:creationId xmlns:p14="http://schemas.microsoft.com/office/powerpoint/2010/main" val="40463153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srgbClr val="0000CC"/>
                </a:solidFill>
                <a:cs typeface="Times New Roman" panose="02020603050405020304" pitchFamily="18" charset="0"/>
              </a:rPr>
              <a:t>ECN marking with Multi-Queue (3)</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en-US" altLang="zh-CN" dirty="0"/>
                  <a:t>Per-port</a:t>
                </a:r>
              </a:p>
              <a:p>
                <a:pPr lvl="1"/>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a:rPr>
                          <m:t>𝐾</m:t>
                        </m:r>
                      </m:e>
                      <m:sub>
                        <m:r>
                          <a:rPr lang="en-US" altLang="zh-CN" b="0" i="1" smtClean="0">
                            <a:latin typeface="Cambria Math"/>
                          </a:rPr>
                          <m:t>𝑝𝑜𝑟𝑡</m:t>
                        </m:r>
                      </m:sub>
                    </m:sSub>
                    <m:r>
                      <a:rPr lang="en-US" altLang="zh-CN" b="0" i="1" smtClean="0">
                        <a:latin typeface="Cambria Math"/>
                      </a:rPr>
                      <m:t>=</m:t>
                    </m:r>
                    <m:r>
                      <a:rPr lang="en-US" altLang="zh-CN" b="0" i="1" smtClean="0">
                        <a:latin typeface="Cambria Math"/>
                      </a:rPr>
                      <m:t>𝐶</m:t>
                    </m:r>
                    <m:r>
                      <a:rPr lang="en-US" altLang="zh-CN" b="0" i="1" smtClean="0">
                        <a:latin typeface="Cambria Math"/>
                        <a:ea typeface="Cambria Math"/>
                      </a:rPr>
                      <m:t>×</m:t>
                    </m:r>
                    <m:r>
                      <a:rPr lang="en-US" altLang="zh-CN" b="0" i="1" smtClean="0">
                        <a:latin typeface="Cambria Math"/>
                        <a:ea typeface="Cambria Math"/>
                      </a:rPr>
                      <m:t>𝑅𝑇𝑇</m:t>
                    </m:r>
                    <m:r>
                      <a:rPr lang="en-US" altLang="zh-CN" b="0" i="1" smtClean="0">
                        <a:latin typeface="Cambria Math"/>
                        <a:ea typeface="Cambria Math"/>
                      </a:rPr>
                      <m:t>×</m:t>
                    </m:r>
                    <m:r>
                      <a:rPr lang="en-US" altLang="zh-CN" b="0" i="1" smtClean="0">
                        <a:latin typeface="Cambria Math"/>
                        <a:ea typeface="Cambria Math"/>
                      </a:rPr>
                      <m:t>𝜆</m:t>
                    </m:r>
                  </m:oMath>
                </a14:m>
                <a:endParaRPr lang="en-US" altLang="zh-CN"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1">
                <a:blip r:embed="rId3"/>
                <a:stretch>
                  <a:fillRect l="-1630" t="-1752"/>
                </a:stretch>
              </a:blipFill>
            </p:spPr>
            <p:txBody>
              <a:bodyPr/>
              <a:lstStyle/>
              <a:p>
                <a:r>
                  <a:rPr lang="zh-CN" altLang="en-US">
                    <a:noFill/>
                  </a:rPr>
                  <a:t> </a:t>
                </a:r>
              </a:p>
            </p:txBody>
          </p:sp>
        </mc:Fallback>
      </mc:AlternateContent>
      <p:sp>
        <p:nvSpPr>
          <p:cNvPr id="6" name="AutoShape 2" descr="Image result for hadoo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 name="AutoShape 6" descr="Image result for redis"/>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 name="AutoShape 9" descr="Image result for sql azure icon"/>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 name="AutoShape 4" descr="Image result for data centers"/>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grpSp>
        <p:nvGrpSpPr>
          <p:cNvPr id="11" name="Group 151"/>
          <p:cNvGrpSpPr>
            <a:grpSpLocks/>
          </p:cNvGrpSpPr>
          <p:nvPr/>
        </p:nvGrpSpPr>
        <p:grpSpPr bwMode="auto">
          <a:xfrm>
            <a:off x="3635896" y="4456276"/>
            <a:ext cx="1695162" cy="1368152"/>
            <a:chOff x="4032" y="480"/>
            <a:chExt cx="768" cy="576"/>
          </a:xfrm>
          <a:gradFill flip="none" rotWithShape="1">
            <a:gsLst>
              <a:gs pos="0">
                <a:schemeClr val="bg1">
                  <a:lumMod val="95000"/>
                  <a:shade val="30000"/>
                  <a:satMod val="115000"/>
                </a:schemeClr>
              </a:gs>
              <a:gs pos="50000">
                <a:schemeClr val="bg1">
                  <a:lumMod val="95000"/>
                  <a:shade val="67500"/>
                  <a:satMod val="115000"/>
                </a:schemeClr>
              </a:gs>
              <a:gs pos="100000">
                <a:schemeClr val="bg1">
                  <a:lumMod val="95000"/>
                  <a:shade val="100000"/>
                  <a:satMod val="115000"/>
                </a:schemeClr>
              </a:gs>
            </a:gsLst>
            <a:lin ang="10800000" scaled="1"/>
            <a:tileRect/>
          </a:gradFill>
        </p:grpSpPr>
        <p:sp>
          <p:nvSpPr>
            <p:cNvPr id="12" name="Freeform 152"/>
            <p:cNvSpPr>
              <a:spLocks/>
            </p:cNvSpPr>
            <p:nvPr/>
          </p:nvSpPr>
          <p:spPr bwMode="auto">
            <a:xfrm>
              <a:off x="4032" y="480"/>
              <a:ext cx="768" cy="576"/>
            </a:xfrm>
            <a:custGeom>
              <a:avLst/>
              <a:gdLst>
                <a:gd name="T0" fmla="*/ 0 w 768"/>
                <a:gd name="T1" fmla="*/ 0 h 576"/>
                <a:gd name="T2" fmla="*/ 768 w 768"/>
                <a:gd name="T3" fmla="*/ 0 h 576"/>
                <a:gd name="T4" fmla="*/ 768 w 768"/>
                <a:gd name="T5" fmla="*/ 576 h 576"/>
                <a:gd name="T6" fmla="*/ 0 w 768"/>
                <a:gd name="T7" fmla="*/ 576 h 576"/>
                <a:gd name="T8" fmla="*/ 0 60000 65536"/>
                <a:gd name="T9" fmla="*/ 0 60000 65536"/>
                <a:gd name="T10" fmla="*/ 0 60000 65536"/>
                <a:gd name="T11" fmla="*/ 0 60000 65536"/>
                <a:gd name="T12" fmla="*/ 0 w 768"/>
                <a:gd name="T13" fmla="*/ 0 h 576"/>
                <a:gd name="T14" fmla="*/ 768 w 768"/>
                <a:gd name="T15" fmla="*/ 576 h 576"/>
              </a:gdLst>
              <a:ahLst/>
              <a:cxnLst>
                <a:cxn ang="T8">
                  <a:pos x="T0" y="T1"/>
                </a:cxn>
                <a:cxn ang="T9">
                  <a:pos x="T2" y="T3"/>
                </a:cxn>
                <a:cxn ang="T10">
                  <a:pos x="T4" y="T5"/>
                </a:cxn>
                <a:cxn ang="T11">
                  <a:pos x="T6" y="T7"/>
                </a:cxn>
              </a:cxnLst>
              <a:rect l="T12" t="T13" r="T14" b="T15"/>
              <a:pathLst>
                <a:path w="768" h="576">
                  <a:moveTo>
                    <a:pt x="0" y="0"/>
                  </a:moveTo>
                  <a:lnTo>
                    <a:pt x="768" y="0"/>
                  </a:lnTo>
                  <a:lnTo>
                    <a:pt x="768" y="576"/>
                  </a:lnTo>
                  <a:lnTo>
                    <a:pt x="0" y="576"/>
                  </a:lnTo>
                </a:path>
              </a:pathLst>
            </a:custGeom>
            <a:grpFill/>
            <a:ln w="28575">
              <a:solidFill>
                <a:schemeClr val="tx1"/>
              </a:solidFill>
              <a:round/>
              <a:headEnd/>
              <a:tailEnd/>
            </a:ln>
          </p:spPr>
          <p:txBody>
            <a:bodyPr/>
            <a:lstStyle/>
            <a:p>
              <a:endParaRPr lang="en-US" dirty="0">
                <a:solidFill>
                  <a:srgbClr val="333399"/>
                </a:solidFill>
              </a:endParaRPr>
            </a:p>
          </p:txBody>
        </p:sp>
        <p:sp>
          <p:nvSpPr>
            <p:cNvPr id="13" name="Line 153"/>
            <p:cNvSpPr>
              <a:spLocks noChangeShapeType="1"/>
            </p:cNvSpPr>
            <p:nvPr/>
          </p:nvSpPr>
          <p:spPr bwMode="auto">
            <a:xfrm>
              <a:off x="4664" y="653"/>
              <a:ext cx="0" cy="288"/>
            </a:xfrm>
            <a:prstGeom prst="line">
              <a:avLst/>
            </a:prstGeom>
            <a:grpFill/>
            <a:ln w="28575">
              <a:solidFill>
                <a:schemeClr val="tx1"/>
              </a:solidFill>
              <a:round/>
              <a:headEnd/>
              <a:tailEnd/>
            </a:ln>
          </p:spPr>
          <p:txBody>
            <a:bodyPr/>
            <a:lstStyle/>
            <a:p>
              <a:endParaRPr lang="en-US" dirty="0"/>
            </a:p>
          </p:txBody>
        </p:sp>
      </p:grpSp>
      <p:grpSp>
        <p:nvGrpSpPr>
          <p:cNvPr id="14" name="Group 40"/>
          <p:cNvGrpSpPr/>
          <p:nvPr/>
        </p:nvGrpSpPr>
        <p:grpSpPr>
          <a:xfrm>
            <a:off x="5450383" y="4781118"/>
            <a:ext cx="705793" cy="762000"/>
            <a:chOff x="6897409" y="2819400"/>
            <a:chExt cx="705793" cy="762000"/>
          </a:xfrm>
        </p:grpSpPr>
        <p:cxnSp>
          <p:nvCxnSpPr>
            <p:cNvPr id="15" name="Straight Connector 19"/>
            <p:cNvCxnSpPr/>
            <p:nvPr/>
          </p:nvCxnSpPr>
          <p:spPr>
            <a:xfrm>
              <a:off x="6897410" y="2819400"/>
              <a:ext cx="0" cy="762000"/>
            </a:xfrm>
            <a:prstGeom prst="line">
              <a:avLst/>
            </a:prstGeom>
          </p:spPr>
          <p:style>
            <a:lnRef idx="3">
              <a:schemeClr val="dk1"/>
            </a:lnRef>
            <a:fillRef idx="0">
              <a:schemeClr val="dk1"/>
            </a:fillRef>
            <a:effectRef idx="2">
              <a:schemeClr val="dk1"/>
            </a:effectRef>
            <a:fontRef idx="minor">
              <a:schemeClr val="tx1"/>
            </a:fontRef>
          </p:style>
        </p:cxnSp>
        <p:cxnSp>
          <p:nvCxnSpPr>
            <p:cNvPr id="16" name="Straight Arrow Connector 39"/>
            <p:cNvCxnSpPr/>
            <p:nvPr/>
          </p:nvCxnSpPr>
          <p:spPr>
            <a:xfrm>
              <a:off x="6897409" y="3204927"/>
              <a:ext cx="705793" cy="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grpSp>
      <p:sp>
        <p:nvSpPr>
          <p:cNvPr id="24" name="TextBox 23"/>
          <p:cNvSpPr txBox="1"/>
          <p:nvPr/>
        </p:nvSpPr>
        <p:spPr>
          <a:xfrm>
            <a:off x="2627784" y="3501008"/>
            <a:ext cx="3996444" cy="523220"/>
          </a:xfrm>
          <a:prstGeom prst="rect">
            <a:avLst/>
          </a:prstGeom>
          <a:noFill/>
        </p:spPr>
        <p:txBody>
          <a:bodyPr wrap="square" rtlCol="0">
            <a:spAutoFit/>
          </a:bodyPr>
          <a:lstStyle/>
          <a:p>
            <a:pPr algn="ctr"/>
            <a:r>
              <a:rPr lang="en-US" altLang="zh-CN" sz="2800" dirty="0"/>
              <a:t>standard threshold </a:t>
            </a:r>
            <a:endParaRPr lang="zh-CN" altLang="en-US" sz="2800" dirty="0"/>
          </a:p>
        </p:txBody>
      </p:sp>
      <p:sp>
        <p:nvSpPr>
          <p:cNvPr id="25" name="TextBox 24"/>
          <p:cNvSpPr txBox="1"/>
          <p:nvPr/>
        </p:nvSpPr>
        <p:spPr>
          <a:xfrm>
            <a:off x="6012160" y="4887843"/>
            <a:ext cx="1224136" cy="523220"/>
          </a:xfrm>
          <a:prstGeom prst="rect">
            <a:avLst/>
          </a:prstGeom>
          <a:noFill/>
        </p:spPr>
        <p:txBody>
          <a:bodyPr wrap="square" rtlCol="0">
            <a:spAutoFit/>
          </a:bodyPr>
          <a:lstStyle/>
          <a:p>
            <a:pPr algn="ctr"/>
            <a:r>
              <a:rPr lang="en-US" altLang="zh-CN" sz="2800" dirty="0"/>
              <a:t>port</a:t>
            </a:r>
            <a:endParaRPr lang="zh-CN" altLang="en-US" sz="2800" dirty="0"/>
          </a:p>
        </p:txBody>
      </p:sp>
      <p:sp>
        <p:nvSpPr>
          <p:cNvPr id="26" name="TextBox 25"/>
          <p:cNvSpPr txBox="1"/>
          <p:nvPr/>
        </p:nvSpPr>
        <p:spPr>
          <a:xfrm>
            <a:off x="1835696" y="4312260"/>
            <a:ext cx="1656184" cy="523220"/>
          </a:xfrm>
          <a:prstGeom prst="rect">
            <a:avLst/>
          </a:prstGeom>
          <a:noFill/>
        </p:spPr>
        <p:txBody>
          <a:bodyPr wrap="square" rtlCol="0">
            <a:spAutoFit/>
          </a:bodyPr>
          <a:lstStyle/>
          <a:p>
            <a:pPr algn="ctr"/>
            <a:r>
              <a:rPr lang="en-US" altLang="zh-CN" sz="2800" dirty="0"/>
              <a:t>queue 1</a:t>
            </a:r>
            <a:endParaRPr lang="zh-CN" altLang="en-US" sz="2800" dirty="0"/>
          </a:p>
        </p:txBody>
      </p:sp>
      <p:sp>
        <p:nvSpPr>
          <p:cNvPr id="27" name="TextBox 26"/>
          <p:cNvSpPr txBox="1"/>
          <p:nvPr/>
        </p:nvSpPr>
        <p:spPr>
          <a:xfrm>
            <a:off x="1835696" y="4873404"/>
            <a:ext cx="1656184" cy="523220"/>
          </a:xfrm>
          <a:prstGeom prst="rect">
            <a:avLst/>
          </a:prstGeom>
          <a:noFill/>
        </p:spPr>
        <p:txBody>
          <a:bodyPr wrap="square" rtlCol="0">
            <a:spAutoFit/>
          </a:bodyPr>
          <a:lstStyle/>
          <a:p>
            <a:pPr algn="ctr"/>
            <a:r>
              <a:rPr lang="en-US" altLang="zh-CN" sz="2800" dirty="0"/>
              <a:t>queue 2</a:t>
            </a:r>
            <a:endParaRPr lang="zh-CN" altLang="en-US" sz="2800" dirty="0"/>
          </a:p>
        </p:txBody>
      </p:sp>
      <p:sp>
        <p:nvSpPr>
          <p:cNvPr id="28" name="TextBox 27"/>
          <p:cNvSpPr txBox="1"/>
          <p:nvPr/>
        </p:nvSpPr>
        <p:spPr>
          <a:xfrm>
            <a:off x="1835696" y="5434548"/>
            <a:ext cx="1656184" cy="523220"/>
          </a:xfrm>
          <a:prstGeom prst="rect">
            <a:avLst/>
          </a:prstGeom>
          <a:noFill/>
        </p:spPr>
        <p:txBody>
          <a:bodyPr wrap="square" rtlCol="0">
            <a:spAutoFit/>
          </a:bodyPr>
          <a:lstStyle/>
          <a:p>
            <a:pPr algn="ctr"/>
            <a:r>
              <a:rPr lang="en-US" altLang="zh-CN" sz="2800" dirty="0"/>
              <a:t>queue 3</a:t>
            </a:r>
            <a:endParaRPr lang="zh-CN" altLang="en-US" sz="2800" dirty="0"/>
          </a:p>
        </p:txBody>
      </p:sp>
      <p:cxnSp>
        <p:nvCxnSpPr>
          <p:cNvPr id="31" name="Straight Connector 4"/>
          <p:cNvCxnSpPr/>
          <p:nvPr/>
        </p:nvCxnSpPr>
        <p:spPr>
          <a:xfrm>
            <a:off x="4499992" y="3994611"/>
            <a:ext cx="0" cy="2078708"/>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4336927" y="3994611"/>
            <a:ext cx="1963265" cy="461665"/>
          </a:xfrm>
          <a:prstGeom prst="rect">
            <a:avLst/>
          </a:prstGeom>
          <a:noFill/>
        </p:spPr>
        <p:txBody>
          <a:bodyPr wrap="square" rtlCol="0">
            <a:spAutoFit/>
          </a:bodyPr>
          <a:lstStyle/>
          <a:p>
            <a:pPr algn="ctr"/>
            <a:r>
              <a:rPr lang="en-US" altLang="zh-CN" sz="2400" b="1" dirty="0">
                <a:solidFill>
                  <a:srgbClr val="FF0000"/>
                </a:solidFill>
              </a:rPr>
              <a:t>Don’t mark</a:t>
            </a:r>
            <a:endParaRPr lang="zh-CN" altLang="en-US" sz="2400" b="1" dirty="0">
              <a:solidFill>
                <a:srgbClr val="FF0000"/>
              </a:solidFill>
            </a:endParaRPr>
          </a:p>
        </p:txBody>
      </p:sp>
      <p:sp>
        <p:nvSpPr>
          <p:cNvPr id="33" name="TextBox 32"/>
          <p:cNvSpPr txBox="1"/>
          <p:nvPr/>
        </p:nvSpPr>
        <p:spPr>
          <a:xfrm>
            <a:off x="3059832" y="3994611"/>
            <a:ext cx="1963265" cy="461665"/>
          </a:xfrm>
          <a:prstGeom prst="rect">
            <a:avLst/>
          </a:prstGeom>
          <a:noFill/>
        </p:spPr>
        <p:txBody>
          <a:bodyPr wrap="square" rtlCol="0">
            <a:spAutoFit/>
          </a:bodyPr>
          <a:lstStyle/>
          <a:p>
            <a:pPr algn="ctr"/>
            <a:r>
              <a:rPr lang="en-US" altLang="zh-CN" sz="2400" b="1" dirty="0">
                <a:solidFill>
                  <a:srgbClr val="FF0000"/>
                </a:solidFill>
              </a:rPr>
              <a:t>Mark</a:t>
            </a:r>
            <a:endParaRPr lang="zh-CN" altLang="en-US" sz="2400" b="1" dirty="0">
              <a:solidFill>
                <a:srgbClr val="FF0000"/>
              </a:solidFill>
            </a:endParaRPr>
          </a:p>
        </p:txBody>
      </p:sp>
      <p:sp>
        <p:nvSpPr>
          <p:cNvPr id="5" name="灯片编号占位符 4"/>
          <p:cNvSpPr>
            <a:spLocks noGrp="1"/>
          </p:cNvSpPr>
          <p:nvPr>
            <p:ph type="sldNum" sz="quarter" idx="12"/>
          </p:nvPr>
        </p:nvSpPr>
        <p:spPr/>
        <p:txBody>
          <a:bodyPr/>
          <a:lstStyle/>
          <a:p>
            <a:fld id="{0C913308-F349-4B6D-A68A-DD1791B4A57B}" type="slidenum">
              <a:rPr lang="zh-CN" altLang="en-US" smtClean="0"/>
              <a:t>67</a:t>
            </a:fld>
            <a:endParaRPr lang="zh-CN" altLang="en-US"/>
          </a:p>
        </p:txBody>
      </p:sp>
    </p:spTree>
    <p:extLst>
      <p:ext uri="{BB962C8B-B14F-4D97-AF65-F5344CB8AC3E}">
        <p14:creationId xmlns:p14="http://schemas.microsoft.com/office/powerpoint/2010/main" val="25737831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srgbClr val="0000CC"/>
                </a:solidFill>
                <a:cs typeface="Times New Roman" panose="02020603050405020304" pitchFamily="18" charset="0"/>
              </a:rPr>
              <a:t>ECN marking with Multi-Queue (3)</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en-US" altLang="zh-CN" dirty="0"/>
                  <a:t>Per-port</a:t>
                </a:r>
              </a:p>
              <a:p>
                <a:pPr lvl="1"/>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a:rPr>
                          <m:t>𝐾</m:t>
                        </m:r>
                      </m:e>
                      <m:sub>
                        <m:r>
                          <a:rPr lang="en-US" altLang="zh-CN" b="0" i="1" smtClean="0">
                            <a:latin typeface="Cambria Math"/>
                          </a:rPr>
                          <m:t>𝑝𝑜𝑟𝑡</m:t>
                        </m:r>
                      </m:sub>
                    </m:sSub>
                    <m:r>
                      <a:rPr lang="en-US" altLang="zh-CN" b="0" i="1" smtClean="0">
                        <a:latin typeface="Cambria Math"/>
                      </a:rPr>
                      <m:t>=</m:t>
                    </m:r>
                    <m:r>
                      <a:rPr lang="en-US" altLang="zh-CN" b="0" i="1" smtClean="0">
                        <a:latin typeface="Cambria Math"/>
                      </a:rPr>
                      <m:t>𝐶</m:t>
                    </m:r>
                    <m:r>
                      <a:rPr lang="en-US" altLang="zh-CN" b="0" i="1" smtClean="0">
                        <a:latin typeface="Cambria Math"/>
                        <a:ea typeface="Cambria Math"/>
                      </a:rPr>
                      <m:t>×</m:t>
                    </m:r>
                    <m:r>
                      <a:rPr lang="en-US" altLang="zh-CN" b="0" i="1" smtClean="0">
                        <a:latin typeface="Cambria Math"/>
                        <a:ea typeface="Cambria Math"/>
                      </a:rPr>
                      <m:t>𝑅𝑇𝑇</m:t>
                    </m:r>
                    <m:r>
                      <a:rPr lang="en-US" altLang="zh-CN" b="0" i="1" smtClean="0">
                        <a:latin typeface="Cambria Math"/>
                        <a:ea typeface="Cambria Math"/>
                      </a:rPr>
                      <m:t>×</m:t>
                    </m:r>
                    <m:r>
                      <a:rPr lang="en-US" altLang="zh-CN" b="0" i="1" smtClean="0">
                        <a:latin typeface="Cambria Math"/>
                        <a:ea typeface="Cambria Math"/>
                      </a:rPr>
                      <m:t>𝜆</m:t>
                    </m:r>
                  </m:oMath>
                </a14:m>
                <a:endParaRPr lang="en-US" altLang="zh-CN" dirty="0"/>
              </a:p>
              <a:p>
                <a:pPr lvl="1"/>
                <a:r>
                  <a:rPr lang="en-US" altLang="zh-CN" b="1" dirty="0">
                    <a:solidFill>
                      <a:srgbClr val="FF0000"/>
                    </a:solidFill>
                  </a:rPr>
                  <a:t>Violate weighted fair sharing</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1">
                <a:blip r:embed="rId3"/>
                <a:stretch>
                  <a:fillRect l="-1630" t="-1752"/>
                </a:stretch>
              </a:blipFill>
            </p:spPr>
            <p:txBody>
              <a:bodyPr/>
              <a:lstStyle/>
              <a:p>
                <a:r>
                  <a:rPr lang="zh-CN" altLang="en-US">
                    <a:noFill/>
                  </a:rPr>
                  <a:t> </a:t>
                </a:r>
              </a:p>
            </p:txBody>
          </p:sp>
        </mc:Fallback>
      </mc:AlternateContent>
      <p:sp>
        <p:nvSpPr>
          <p:cNvPr id="6" name="AutoShape 2" descr="Image result for hadoo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 name="AutoShape 6" descr="Image result for redis"/>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 name="AutoShape 9" descr="Image result for sql azure icon"/>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 name="AutoShape 4" descr="Image result for data centers"/>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TextBox 35"/>
          <p:cNvSpPr txBox="1"/>
          <p:nvPr/>
        </p:nvSpPr>
        <p:spPr>
          <a:xfrm>
            <a:off x="2627784" y="3501008"/>
            <a:ext cx="3996444" cy="523220"/>
          </a:xfrm>
          <a:prstGeom prst="rect">
            <a:avLst/>
          </a:prstGeom>
          <a:noFill/>
        </p:spPr>
        <p:txBody>
          <a:bodyPr wrap="square" rtlCol="0">
            <a:spAutoFit/>
          </a:bodyPr>
          <a:lstStyle/>
          <a:p>
            <a:pPr algn="ctr"/>
            <a:r>
              <a:rPr lang="en-US" altLang="zh-CN" sz="2800" dirty="0"/>
              <a:t>standard threshold </a:t>
            </a:r>
            <a:endParaRPr lang="zh-CN" altLang="en-US" sz="2800" dirty="0"/>
          </a:p>
        </p:txBody>
      </p:sp>
      <p:grpSp>
        <p:nvGrpSpPr>
          <p:cNvPr id="44" name="Group 151"/>
          <p:cNvGrpSpPr>
            <a:grpSpLocks/>
          </p:cNvGrpSpPr>
          <p:nvPr/>
        </p:nvGrpSpPr>
        <p:grpSpPr bwMode="auto">
          <a:xfrm>
            <a:off x="3635896" y="4456276"/>
            <a:ext cx="1695162" cy="1368152"/>
            <a:chOff x="4032" y="480"/>
            <a:chExt cx="768" cy="576"/>
          </a:xfrm>
          <a:gradFill flip="none" rotWithShape="1">
            <a:gsLst>
              <a:gs pos="0">
                <a:schemeClr val="bg1">
                  <a:lumMod val="95000"/>
                  <a:shade val="30000"/>
                  <a:satMod val="115000"/>
                </a:schemeClr>
              </a:gs>
              <a:gs pos="50000">
                <a:schemeClr val="bg1">
                  <a:lumMod val="95000"/>
                  <a:shade val="67500"/>
                  <a:satMod val="115000"/>
                </a:schemeClr>
              </a:gs>
              <a:gs pos="100000">
                <a:schemeClr val="bg1">
                  <a:lumMod val="95000"/>
                  <a:shade val="100000"/>
                  <a:satMod val="115000"/>
                </a:schemeClr>
              </a:gs>
            </a:gsLst>
            <a:lin ang="10800000" scaled="1"/>
            <a:tileRect/>
          </a:gradFill>
        </p:grpSpPr>
        <p:sp>
          <p:nvSpPr>
            <p:cNvPr id="45" name="Freeform 152"/>
            <p:cNvSpPr>
              <a:spLocks/>
            </p:cNvSpPr>
            <p:nvPr/>
          </p:nvSpPr>
          <p:spPr bwMode="auto">
            <a:xfrm>
              <a:off x="4032" y="480"/>
              <a:ext cx="768" cy="576"/>
            </a:xfrm>
            <a:custGeom>
              <a:avLst/>
              <a:gdLst>
                <a:gd name="T0" fmla="*/ 0 w 768"/>
                <a:gd name="T1" fmla="*/ 0 h 576"/>
                <a:gd name="T2" fmla="*/ 768 w 768"/>
                <a:gd name="T3" fmla="*/ 0 h 576"/>
                <a:gd name="T4" fmla="*/ 768 w 768"/>
                <a:gd name="T5" fmla="*/ 576 h 576"/>
                <a:gd name="T6" fmla="*/ 0 w 768"/>
                <a:gd name="T7" fmla="*/ 576 h 576"/>
                <a:gd name="T8" fmla="*/ 0 60000 65536"/>
                <a:gd name="T9" fmla="*/ 0 60000 65536"/>
                <a:gd name="T10" fmla="*/ 0 60000 65536"/>
                <a:gd name="T11" fmla="*/ 0 60000 65536"/>
                <a:gd name="T12" fmla="*/ 0 w 768"/>
                <a:gd name="T13" fmla="*/ 0 h 576"/>
                <a:gd name="T14" fmla="*/ 768 w 768"/>
                <a:gd name="T15" fmla="*/ 576 h 576"/>
              </a:gdLst>
              <a:ahLst/>
              <a:cxnLst>
                <a:cxn ang="T8">
                  <a:pos x="T0" y="T1"/>
                </a:cxn>
                <a:cxn ang="T9">
                  <a:pos x="T2" y="T3"/>
                </a:cxn>
                <a:cxn ang="T10">
                  <a:pos x="T4" y="T5"/>
                </a:cxn>
                <a:cxn ang="T11">
                  <a:pos x="T6" y="T7"/>
                </a:cxn>
              </a:cxnLst>
              <a:rect l="T12" t="T13" r="T14" b="T15"/>
              <a:pathLst>
                <a:path w="768" h="576">
                  <a:moveTo>
                    <a:pt x="0" y="0"/>
                  </a:moveTo>
                  <a:lnTo>
                    <a:pt x="768" y="0"/>
                  </a:lnTo>
                  <a:lnTo>
                    <a:pt x="768" y="576"/>
                  </a:lnTo>
                  <a:lnTo>
                    <a:pt x="0" y="576"/>
                  </a:lnTo>
                </a:path>
              </a:pathLst>
            </a:custGeom>
            <a:grpFill/>
            <a:ln w="28575">
              <a:solidFill>
                <a:schemeClr val="tx1"/>
              </a:solidFill>
              <a:round/>
              <a:headEnd/>
              <a:tailEnd/>
            </a:ln>
          </p:spPr>
          <p:txBody>
            <a:bodyPr/>
            <a:lstStyle/>
            <a:p>
              <a:endParaRPr lang="en-US" dirty="0">
                <a:solidFill>
                  <a:srgbClr val="333399"/>
                </a:solidFill>
              </a:endParaRPr>
            </a:p>
          </p:txBody>
        </p:sp>
        <p:sp>
          <p:nvSpPr>
            <p:cNvPr id="46" name="Line 153"/>
            <p:cNvSpPr>
              <a:spLocks noChangeShapeType="1"/>
            </p:cNvSpPr>
            <p:nvPr/>
          </p:nvSpPr>
          <p:spPr bwMode="auto">
            <a:xfrm>
              <a:off x="4664" y="653"/>
              <a:ext cx="0" cy="288"/>
            </a:xfrm>
            <a:prstGeom prst="line">
              <a:avLst/>
            </a:prstGeom>
            <a:grpFill/>
            <a:ln w="28575">
              <a:solidFill>
                <a:schemeClr val="tx1"/>
              </a:solidFill>
              <a:round/>
              <a:headEnd/>
              <a:tailEnd/>
            </a:ln>
          </p:spPr>
          <p:txBody>
            <a:bodyPr/>
            <a:lstStyle/>
            <a:p>
              <a:endParaRPr lang="en-US" dirty="0"/>
            </a:p>
          </p:txBody>
        </p:sp>
      </p:grpSp>
      <p:grpSp>
        <p:nvGrpSpPr>
          <p:cNvPr id="47" name="Group 40"/>
          <p:cNvGrpSpPr/>
          <p:nvPr/>
        </p:nvGrpSpPr>
        <p:grpSpPr>
          <a:xfrm>
            <a:off x="5450383" y="4781118"/>
            <a:ext cx="705793" cy="762000"/>
            <a:chOff x="6897409" y="2819400"/>
            <a:chExt cx="705793" cy="762000"/>
          </a:xfrm>
        </p:grpSpPr>
        <p:cxnSp>
          <p:nvCxnSpPr>
            <p:cNvPr id="48" name="Straight Connector 19"/>
            <p:cNvCxnSpPr/>
            <p:nvPr/>
          </p:nvCxnSpPr>
          <p:spPr>
            <a:xfrm>
              <a:off x="6897410" y="2819400"/>
              <a:ext cx="0" cy="762000"/>
            </a:xfrm>
            <a:prstGeom prst="line">
              <a:avLst/>
            </a:prstGeom>
          </p:spPr>
          <p:style>
            <a:lnRef idx="3">
              <a:schemeClr val="dk1"/>
            </a:lnRef>
            <a:fillRef idx="0">
              <a:schemeClr val="dk1"/>
            </a:fillRef>
            <a:effectRef idx="2">
              <a:schemeClr val="dk1"/>
            </a:effectRef>
            <a:fontRef idx="minor">
              <a:schemeClr val="tx1"/>
            </a:fontRef>
          </p:style>
        </p:cxnSp>
        <p:cxnSp>
          <p:nvCxnSpPr>
            <p:cNvPr id="49" name="Straight Arrow Connector 39"/>
            <p:cNvCxnSpPr/>
            <p:nvPr/>
          </p:nvCxnSpPr>
          <p:spPr>
            <a:xfrm>
              <a:off x="6897409" y="3204927"/>
              <a:ext cx="705793" cy="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grpSp>
      <p:sp>
        <p:nvSpPr>
          <p:cNvPr id="51" name="TextBox 50"/>
          <p:cNvSpPr txBox="1"/>
          <p:nvPr/>
        </p:nvSpPr>
        <p:spPr>
          <a:xfrm>
            <a:off x="6012160" y="4887843"/>
            <a:ext cx="1224136" cy="523220"/>
          </a:xfrm>
          <a:prstGeom prst="rect">
            <a:avLst/>
          </a:prstGeom>
          <a:noFill/>
        </p:spPr>
        <p:txBody>
          <a:bodyPr wrap="square" rtlCol="0">
            <a:spAutoFit/>
          </a:bodyPr>
          <a:lstStyle/>
          <a:p>
            <a:pPr algn="ctr"/>
            <a:r>
              <a:rPr lang="en-US" altLang="zh-CN" sz="2800" dirty="0"/>
              <a:t>port</a:t>
            </a:r>
            <a:endParaRPr lang="zh-CN" altLang="en-US" sz="2800" dirty="0"/>
          </a:p>
        </p:txBody>
      </p:sp>
      <p:sp>
        <p:nvSpPr>
          <p:cNvPr id="52" name="TextBox 51"/>
          <p:cNvSpPr txBox="1"/>
          <p:nvPr/>
        </p:nvSpPr>
        <p:spPr>
          <a:xfrm>
            <a:off x="1835696" y="4312260"/>
            <a:ext cx="1656184" cy="523220"/>
          </a:xfrm>
          <a:prstGeom prst="rect">
            <a:avLst/>
          </a:prstGeom>
          <a:noFill/>
        </p:spPr>
        <p:txBody>
          <a:bodyPr wrap="square" rtlCol="0">
            <a:spAutoFit/>
          </a:bodyPr>
          <a:lstStyle/>
          <a:p>
            <a:pPr algn="ctr"/>
            <a:r>
              <a:rPr lang="en-US" altLang="zh-CN" sz="2800" dirty="0"/>
              <a:t>queue 1</a:t>
            </a:r>
            <a:endParaRPr lang="zh-CN" altLang="en-US" sz="2800" dirty="0"/>
          </a:p>
        </p:txBody>
      </p:sp>
      <p:sp>
        <p:nvSpPr>
          <p:cNvPr id="53" name="TextBox 52"/>
          <p:cNvSpPr txBox="1"/>
          <p:nvPr/>
        </p:nvSpPr>
        <p:spPr>
          <a:xfrm>
            <a:off x="1835696" y="4873404"/>
            <a:ext cx="1656184" cy="523220"/>
          </a:xfrm>
          <a:prstGeom prst="rect">
            <a:avLst/>
          </a:prstGeom>
          <a:noFill/>
        </p:spPr>
        <p:txBody>
          <a:bodyPr wrap="square" rtlCol="0">
            <a:spAutoFit/>
          </a:bodyPr>
          <a:lstStyle/>
          <a:p>
            <a:pPr algn="ctr"/>
            <a:r>
              <a:rPr lang="en-US" altLang="zh-CN" sz="2800" dirty="0"/>
              <a:t>queue 2</a:t>
            </a:r>
            <a:endParaRPr lang="zh-CN" altLang="en-US" sz="2800" dirty="0"/>
          </a:p>
        </p:txBody>
      </p:sp>
      <p:sp>
        <p:nvSpPr>
          <p:cNvPr id="54" name="TextBox 53"/>
          <p:cNvSpPr txBox="1"/>
          <p:nvPr/>
        </p:nvSpPr>
        <p:spPr>
          <a:xfrm>
            <a:off x="1835696" y="5434548"/>
            <a:ext cx="1656184" cy="523220"/>
          </a:xfrm>
          <a:prstGeom prst="rect">
            <a:avLst/>
          </a:prstGeom>
          <a:noFill/>
        </p:spPr>
        <p:txBody>
          <a:bodyPr wrap="square" rtlCol="0">
            <a:spAutoFit/>
          </a:bodyPr>
          <a:lstStyle/>
          <a:p>
            <a:pPr algn="ctr"/>
            <a:r>
              <a:rPr lang="en-US" altLang="zh-CN" sz="2800" dirty="0"/>
              <a:t>queue 3</a:t>
            </a:r>
            <a:endParaRPr lang="zh-CN" altLang="en-US" sz="2800" dirty="0"/>
          </a:p>
        </p:txBody>
      </p:sp>
      <p:cxnSp>
        <p:nvCxnSpPr>
          <p:cNvPr id="55" name="Straight Connector 4"/>
          <p:cNvCxnSpPr/>
          <p:nvPr/>
        </p:nvCxnSpPr>
        <p:spPr>
          <a:xfrm>
            <a:off x="4499992" y="3994611"/>
            <a:ext cx="0" cy="2078708"/>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6" name="TextBox 55"/>
          <p:cNvSpPr txBox="1"/>
          <p:nvPr/>
        </p:nvSpPr>
        <p:spPr>
          <a:xfrm>
            <a:off x="4336927" y="3994611"/>
            <a:ext cx="1963265" cy="461665"/>
          </a:xfrm>
          <a:prstGeom prst="rect">
            <a:avLst/>
          </a:prstGeom>
          <a:noFill/>
        </p:spPr>
        <p:txBody>
          <a:bodyPr wrap="square" rtlCol="0">
            <a:spAutoFit/>
          </a:bodyPr>
          <a:lstStyle/>
          <a:p>
            <a:pPr algn="ctr"/>
            <a:r>
              <a:rPr lang="en-US" altLang="zh-CN" sz="2400" b="1" dirty="0">
                <a:solidFill>
                  <a:srgbClr val="FF0000"/>
                </a:solidFill>
              </a:rPr>
              <a:t>Don’t mark</a:t>
            </a:r>
            <a:endParaRPr lang="zh-CN" altLang="en-US" sz="2400" b="1" dirty="0">
              <a:solidFill>
                <a:srgbClr val="FF0000"/>
              </a:solidFill>
            </a:endParaRPr>
          </a:p>
        </p:txBody>
      </p:sp>
      <p:sp>
        <p:nvSpPr>
          <p:cNvPr id="57" name="TextBox 56"/>
          <p:cNvSpPr txBox="1"/>
          <p:nvPr/>
        </p:nvSpPr>
        <p:spPr>
          <a:xfrm>
            <a:off x="3059832" y="3994611"/>
            <a:ext cx="1963265" cy="461665"/>
          </a:xfrm>
          <a:prstGeom prst="rect">
            <a:avLst/>
          </a:prstGeom>
          <a:noFill/>
        </p:spPr>
        <p:txBody>
          <a:bodyPr wrap="square" rtlCol="0">
            <a:spAutoFit/>
          </a:bodyPr>
          <a:lstStyle/>
          <a:p>
            <a:pPr algn="ctr"/>
            <a:r>
              <a:rPr lang="en-US" altLang="zh-CN" sz="2400" b="1" dirty="0">
                <a:solidFill>
                  <a:srgbClr val="FF0000"/>
                </a:solidFill>
              </a:rPr>
              <a:t>Mark</a:t>
            </a:r>
            <a:endParaRPr lang="zh-CN" altLang="en-US" sz="2400" b="1" dirty="0">
              <a:solidFill>
                <a:srgbClr val="FF0000"/>
              </a:solidFill>
            </a:endParaRPr>
          </a:p>
        </p:txBody>
      </p:sp>
      <p:sp>
        <p:nvSpPr>
          <p:cNvPr id="5" name="灯片编号占位符 4"/>
          <p:cNvSpPr>
            <a:spLocks noGrp="1"/>
          </p:cNvSpPr>
          <p:nvPr>
            <p:ph type="sldNum" sz="quarter" idx="12"/>
          </p:nvPr>
        </p:nvSpPr>
        <p:spPr/>
        <p:txBody>
          <a:bodyPr/>
          <a:lstStyle/>
          <a:p>
            <a:fld id="{0C913308-F349-4B6D-A68A-DD1791B4A57B}" type="slidenum">
              <a:rPr lang="zh-CN" altLang="en-US" smtClean="0"/>
              <a:t>68</a:t>
            </a:fld>
            <a:endParaRPr lang="zh-CN" altLang="en-US"/>
          </a:p>
        </p:txBody>
      </p:sp>
    </p:spTree>
    <p:extLst>
      <p:ext uri="{BB962C8B-B14F-4D97-AF65-F5344CB8AC3E}">
        <p14:creationId xmlns:p14="http://schemas.microsoft.com/office/powerpoint/2010/main" val="9344793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srgbClr val="0000CC"/>
                </a:solidFill>
                <a:cs typeface="Times New Roman" panose="02020603050405020304" pitchFamily="18" charset="0"/>
              </a:rPr>
              <a:t>ECN marking with Multi-Queue (3)</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en-US" altLang="zh-CN" dirty="0"/>
                  <a:t>Per-port</a:t>
                </a:r>
              </a:p>
              <a:p>
                <a:pPr lvl="1"/>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a:rPr>
                          <m:t>𝐾</m:t>
                        </m:r>
                      </m:e>
                      <m:sub>
                        <m:r>
                          <a:rPr lang="en-US" altLang="zh-CN" b="0" i="1" smtClean="0">
                            <a:latin typeface="Cambria Math"/>
                          </a:rPr>
                          <m:t>𝑝𝑜𝑟𝑡</m:t>
                        </m:r>
                      </m:sub>
                    </m:sSub>
                    <m:r>
                      <a:rPr lang="en-US" altLang="zh-CN" b="0" i="1" smtClean="0">
                        <a:latin typeface="Cambria Math"/>
                      </a:rPr>
                      <m:t>=</m:t>
                    </m:r>
                    <m:r>
                      <a:rPr lang="en-US" altLang="zh-CN" b="0" i="1" smtClean="0">
                        <a:latin typeface="Cambria Math"/>
                      </a:rPr>
                      <m:t>𝐶</m:t>
                    </m:r>
                    <m:r>
                      <a:rPr lang="en-US" altLang="zh-CN" b="0" i="1" smtClean="0">
                        <a:latin typeface="Cambria Math"/>
                        <a:ea typeface="Cambria Math"/>
                      </a:rPr>
                      <m:t>×</m:t>
                    </m:r>
                    <m:r>
                      <a:rPr lang="en-US" altLang="zh-CN" b="0" i="1" smtClean="0">
                        <a:latin typeface="Cambria Math"/>
                        <a:ea typeface="Cambria Math"/>
                      </a:rPr>
                      <m:t>𝑅𝑇𝑇</m:t>
                    </m:r>
                    <m:r>
                      <a:rPr lang="en-US" altLang="zh-CN" b="0" i="1" smtClean="0">
                        <a:latin typeface="Cambria Math"/>
                        <a:ea typeface="Cambria Math"/>
                      </a:rPr>
                      <m:t>×</m:t>
                    </m:r>
                    <m:r>
                      <a:rPr lang="en-US" altLang="zh-CN" b="0" i="1" smtClean="0">
                        <a:latin typeface="Cambria Math"/>
                        <a:ea typeface="Cambria Math"/>
                      </a:rPr>
                      <m:t>𝜆</m:t>
                    </m:r>
                  </m:oMath>
                </a14:m>
                <a:endParaRPr lang="en-US" altLang="zh-CN" dirty="0"/>
              </a:p>
              <a:p>
                <a:pPr lvl="1"/>
                <a:r>
                  <a:rPr lang="en-US" altLang="zh-CN" b="1" dirty="0">
                    <a:solidFill>
                      <a:srgbClr val="FF0000"/>
                    </a:solidFill>
                  </a:rPr>
                  <a:t>Violate weighted fair sharing</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1">
                <a:blip r:embed="rId3"/>
                <a:stretch>
                  <a:fillRect l="-1630" t="-1752"/>
                </a:stretch>
              </a:blipFill>
            </p:spPr>
            <p:txBody>
              <a:bodyPr/>
              <a:lstStyle/>
              <a:p>
                <a:r>
                  <a:rPr lang="zh-CN" altLang="en-US">
                    <a:noFill/>
                  </a:rPr>
                  <a:t> </a:t>
                </a:r>
              </a:p>
            </p:txBody>
          </p:sp>
        </mc:Fallback>
      </mc:AlternateContent>
      <p:sp>
        <p:nvSpPr>
          <p:cNvPr id="6" name="AutoShape 2" descr="Image result for hadoo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 name="AutoShape 6" descr="Image result for redis"/>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 name="AutoShape 9" descr="Image result for sql azure icon"/>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 name="AutoShape 4" descr="Image result for data centers"/>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027" name="Picture 3" descr="C:\Users\wei\Desktop\1.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7717" y="3284984"/>
            <a:ext cx="3528392" cy="264629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Users\wei\Desktop\2.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44008" y="3284984"/>
            <a:ext cx="3528392" cy="2646294"/>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p:cNvSpPr txBox="1"/>
          <p:nvPr/>
        </p:nvSpPr>
        <p:spPr>
          <a:xfrm>
            <a:off x="539552" y="5931278"/>
            <a:ext cx="8378825" cy="461665"/>
          </a:xfrm>
          <a:prstGeom prst="rect">
            <a:avLst/>
          </a:prstGeom>
          <a:noFill/>
        </p:spPr>
        <p:txBody>
          <a:bodyPr wrap="square" rtlCol="0">
            <a:spAutoFit/>
          </a:bodyPr>
          <a:lstStyle/>
          <a:p>
            <a:pPr algn="ctr"/>
            <a:r>
              <a:rPr lang="en-US" altLang="zh-CN" sz="2400" dirty="0"/>
              <a:t>Both services have a equal-weight dedicated queue on the switch </a:t>
            </a:r>
            <a:endParaRPr lang="zh-CN" altLang="en-US" sz="2400" dirty="0"/>
          </a:p>
        </p:txBody>
      </p:sp>
      <p:sp>
        <p:nvSpPr>
          <p:cNvPr id="5" name="灯片编号占位符 4"/>
          <p:cNvSpPr>
            <a:spLocks noGrp="1"/>
          </p:cNvSpPr>
          <p:nvPr>
            <p:ph type="sldNum" sz="quarter" idx="12"/>
          </p:nvPr>
        </p:nvSpPr>
        <p:spPr/>
        <p:txBody>
          <a:bodyPr/>
          <a:lstStyle/>
          <a:p>
            <a:fld id="{0C913308-F349-4B6D-A68A-DD1791B4A57B}" type="slidenum">
              <a:rPr lang="zh-CN" altLang="en-US" smtClean="0"/>
              <a:t>69</a:t>
            </a:fld>
            <a:endParaRPr lang="zh-CN" altLang="en-US"/>
          </a:p>
        </p:txBody>
      </p:sp>
    </p:spTree>
    <p:extLst>
      <p:ext uri="{BB962C8B-B14F-4D97-AF65-F5344CB8AC3E}">
        <p14:creationId xmlns:p14="http://schemas.microsoft.com/office/powerpoint/2010/main" val="10477948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5616" y="2577618"/>
            <a:ext cx="6480720" cy="4019733"/>
          </a:xfrm>
          <a:prstGeom prst="rect">
            <a:avLst/>
          </a:prstGeom>
        </p:spPr>
      </p:pic>
      <p:cxnSp>
        <p:nvCxnSpPr>
          <p:cNvPr id="5" name="Straight Connector 2"/>
          <p:cNvCxnSpPr/>
          <p:nvPr/>
        </p:nvCxnSpPr>
        <p:spPr>
          <a:xfrm flipH="1">
            <a:off x="2411760" y="3140967"/>
            <a:ext cx="1737516" cy="1"/>
          </a:xfrm>
          <a:prstGeom prst="line">
            <a:avLst/>
          </a:prstGeom>
          <a:ln w="50800">
            <a:solidFill>
              <a:srgbClr val="0000CC"/>
            </a:solidFill>
            <a:prstDash val="dash"/>
          </a:ln>
          <a:effectLst/>
        </p:spPr>
        <p:style>
          <a:lnRef idx="2">
            <a:schemeClr val="accent1"/>
          </a:lnRef>
          <a:fillRef idx="0">
            <a:schemeClr val="accent1"/>
          </a:fillRef>
          <a:effectRef idx="1">
            <a:schemeClr val="accent1"/>
          </a:effectRef>
          <a:fontRef idx="minor">
            <a:schemeClr val="tx1"/>
          </a:fontRef>
        </p:style>
      </p:cxnSp>
      <p:sp>
        <p:nvSpPr>
          <p:cNvPr id="6" name="TextBox 33"/>
          <p:cNvSpPr txBox="1"/>
          <p:nvPr/>
        </p:nvSpPr>
        <p:spPr>
          <a:xfrm>
            <a:off x="2555776" y="2535287"/>
            <a:ext cx="3869783" cy="461665"/>
          </a:xfrm>
          <a:prstGeom prst="rect">
            <a:avLst/>
          </a:prstGeom>
          <a:noFill/>
        </p:spPr>
        <p:txBody>
          <a:bodyPr wrap="square" rtlCol="0">
            <a:spAutoFit/>
          </a:bodyPr>
          <a:lstStyle/>
          <a:p>
            <a:r>
              <a:rPr lang="en-US" sz="2400" b="1" dirty="0">
                <a:solidFill>
                  <a:srgbClr val="0000CC"/>
                </a:solidFill>
              </a:rPr>
              <a:t>Maximum switch buffer size</a:t>
            </a:r>
          </a:p>
        </p:txBody>
      </p:sp>
      <p:sp>
        <p:nvSpPr>
          <p:cNvPr id="7" name="矩形 6"/>
          <p:cNvSpPr/>
          <p:nvPr/>
        </p:nvSpPr>
        <p:spPr>
          <a:xfrm>
            <a:off x="6444208" y="4974267"/>
            <a:ext cx="3851920" cy="830997"/>
          </a:xfrm>
          <a:prstGeom prst="rect">
            <a:avLst/>
          </a:prstGeom>
        </p:spPr>
        <p:txBody>
          <a:bodyPr wrap="square">
            <a:spAutoFit/>
          </a:bodyPr>
          <a:lstStyle/>
          <a:p>
            <a:pPr lvl="1"/>
            <a:r>
              <a:rPr lang="en-US" altLang="zh-CN" sz="2400" dirty="0"/>
              <a:t>M </a:t>
            </a:r>
            <a:r>
              <a:rPr lang="en-US" altLang="zh-CN" sz="2400" dirty="0" err="1"/>
              <a:t>Alizadeh</a:t>
            </a:r>
            <a:r>
              <a:rPr lang="en-US" altLang="zh-CN" sz="2400" dirty="0"/>
              <a:t> et al. (SIGCOMM’10) </a:t>
            </a:r>
          </a:p>
        </p:txBody>
      </p:sp>
      <p:sp>
        <p:nvSpPr>
          <p:cNvPr id="2" name="标题 1"/>
          <p:cNvSpPr>
            <a:spLocks noGrp="1"/>
          </p:cNvSpPr>
          <p:nvPr>
            <p:ph type="title"/>
          </p:nvPr>
        </p:nvSpPr>
        <p:spPr/>
        <p:txBody>
          <a:bodyPr/>
          <a:lstStyle/>
          <a:p>
            <a:r>
              <a:rPr lang="en-US" altLang="zh-CN" dirty="0">
                <a:solidFill>
                  <a:srgbClr val="0000CC"/>
                </a:solidFill>
                <a:cs typeface="Times New Roman" panose="02020603050405020304" pitchFamily="18" charset="0"/>
              </a:rPr>
              <a:t>TCP in the Data Center</a:t>
            </a:r>
            <a:endParaRPr lang="zh-CN" altLang="en-US" dirty="0"/>
          </a:p>
        </p:txBody>
      </p:sp>
      <p:sp>
        <p:nvSpPr>
          <p:cNvPr id="3" name="内容占位符 2"/>
          <p:cNvSpPr>
            <a:spLocks noGrp="1"/>
          </p:cNvSpPr>
          <p:nvPr>
            <p:ph idx="1"/>
          </p:nvPr>
        </p:nvSpPr>
        <p:spPr/>
        <p:txBody>
          <a:bodyPr/>
          <a:lstStyle/>
          <a:p>
            <a:r>
              <a:rPr lang="en-US" altLang="zh-CN" dirty="0"/>
              <a:t>Queue length of the congested switch port</a:t>
            </a:r>
            <a:endParaRPr lang="zh-CN" altLang="en-US" dirty="0"/>
          </a:p>
        </p:txBody>
      </p:sp>
      <p:cxnSp>
        <p:nvCxnSpPr>
          <p:cNvPr id="16" name="Straight Connector 2"/>
          <p:cNvCxnSpPr/>
          <p:nvPr/>
        </p:nvCxnSpPr>
        <p:spPr>
          <a:xfrm flipV="1">
            <a:off x="3779912" y="4024253"/>
            <a:ext cx="0" cy="1853019"/>
          </a:xfrm>
          <a:prstGeom prst="line">
            <a:avLst/>
          </a:prstGeom>
          <a:ln w="50800">
            <a:solidFill>
              <a:srgbClr val="FF0000"/>
            </a:solidFill>
            <a:prstDash val="dash"/>
          </a:ln>
          <a:effectLst/>
        </p:spPr>
        <p:style>
          <a:lnRef idx="2">
            <a:schemeClr val="accent1"/>
          </a:lnRef>
          <a:fillRef idx="0">
            <a:schemeClr val="accent1"/>
          </a:fillRef>
          <a:effectRef idx="1">
            <a:schemeClr val="accent1"/>
          </a:effectRef>
          <a:fontRef idx="minor">
            <a:schemeClr val="tx1"/>
          </a:fontRef>
        </p:style>
      </p:cxnSp>
      <p:sp>
        <p:nvSpPr>
          <p:cNvPr id="21" name="TextBox 33"/>
          <p:cNvSpPr txBox="1"/>
          <p:nvPr/>
        </p:nvSpPr>
        <p:spPr>
          <a:xfrm>
            <a:off x="3942577" y="4911551"/>
            <a:ext cx="3869783" cy="461665"/>
          </a:xfrm>
          <a:prstGeom prst="rect">
            <a:avLst/>
          </a:prstGeom>
          <a:noFill/>
        </p:spPr>
        <p:txBody>
          <a:bodyPr wrap="square" rtlCol="0">
            <a:spAutoFit/>
          </a:bodyPr>
          <a:lstStyle/>
          <a:p>
            <a:r>
              <a:rPr lang="en-US" sz="2400" b="1" dirty="0">
                <a:solidFill>
                  <a:srgbClr val="FF0000"/>
                </a:solidFill>
              </a:rPr>
              <a:t>Large</a:t>
            </a:r>
            <a:r>
              <a:rPr lang="en-US" altLang="zh-CN" sz="2400" b="1" dirty="0">
                <a:solidFill>
                  <a:srgbClr val="FF0000"/>
                </a:solidFill>
              </a:rPr>
              <a:t> queueing delay</a:t>
            </a:r>
            <a:endParaRPr lang="en-US" sz="2400" b="1" dirty="0">
              <a:solidFill>
                <a:srgbClr val="FF0000"/>
              </a:solidFill>
            </a:endParaRPr>
          </a:p>
        </p:txBody>
      </p:sp>
      <p:sp>
        <p:nvSpPr>
          <p:cNvPr id="9" name="灯片编号占位符 8"/>
          <p:cNvSpPr>
            <a:spLocks noGrp="1"/>
          </p:cNvSpPr>
          <p:nvPr>
            <p:ph type="sldNum" sz="quarter" idx="12"/>
          </p:nvPr>
        </p:nvSpPr>
        <p:spPr/>
        <p:txBody>
          <a:bodyPr/>
          <a:lstStyle/>
          <a:p>
            <a:fld id="{0C913308-F349-4B6D-A68A-DD1791B4A57B}" type="slidenum">
              <a:rPr lang="zh-CN" altLang="en-US" smtClean="0"/>
              <a:t>7</a:t>
            </a:fld>
            <a:endParaRPr lang="zh-CN" altLang="en-US" dirty="0"/>
          </a:p>
        </p:txBody>
      </p:sp>
    </p:spTree>
    <p:extLst>
      <p:ext uri="{BB962C8B-B14F-4D97-AF65-F5344CB8AC3E}">
        <p14:creationId xmlns:p14="http://schemas.microsoft.com/office/powerpoint/2010/main" val="357962506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solidFill>
                  <a:srgbClr val="0000CC"/>
                </a:solidFill>
                <a:cs typeface="Times New Roman" panose="02020603050405020304" pitchFamily="18" charset="0"/>
              </a:rPr>
              <a:t>Question</a:t>
            </a:r>
            <a:endParaRPr lang="zh-CN" altLang="en-US" dirty="0">
              <a:solidFill>
                <a:srgbClr val="0000CC"/>
              </a:solidFill>
              <a:cs typeface="Times New Roman" panose="02020603050405020304" pitchFamily="18" charset="0"/>
            </a:endParaRPr>
          </a:p>
        </p:txBody>
      </p:sp>
      <p:sp>
        <p:nvSpPr>
          <p:cNvPr id="3" name="内容占位符 2"/>
          <p:cNvSpPr>
            <a:spLocks noGrp="1"/>
          </p:cNvSpPr>
          <p:nvPr>
            <p:ph idx="1"/>
          </p:nvPr>
        </p:nvSpPr>
        <p:spPr/>
        <p:txBody>
          <a:bodyPr/>
          <a:lstStyle/>
          <a:p>
            <a:r>
              <a:rPr lang="en-US" altLang="zh-CN" dirty="0"/>
              <a:t>Can we design an ECN marking scheme with following properties:</a:t>
            </a:r>
          </a:p>
          <a:p>
            <a:pPr lvl="1"/>
            <a:r>
              <a:rPr lang="en-US" altLang="zh-CN" dirty="0"/>
              <a:t>Deliver low latency</a:t>
            </a:r>
          </a:p>
          <a:p>
            <a:pPr lvl="1"/>
            <a:r>
              <a:rPr lang="en-US" altLang="zh-CN" dirty="0"/>
              <a:t>Achieve high throughput</a:t>
            </a:r>
          </a:p>
          <a:p>
            <a:pPr lvl="1"/>
            <a:r>
              <a:rPr lang="en-US" altLang="zh-CN" dirty="0"/>
              <a:t>Preserve weighted fair sharing</a:t>
            </a:r>
          </a:p>
          <a:p>
            <a:pPr lvl="1"/>
            <a:r>
              <a:rPr lang="en-US" altLang="zh-CN" dirty="0"/>
              <a:t>Compatible with legacy ECN/RED implementation</a:t>
            </a:r>
            <a:endParaRPr lang="zh-CN" altLang="en-US"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t>70</a:t>
            </a:fld>
            <a:endParaRPr lang="zh-CN" altLang="en-US"/>
          </a:p>
        </p:txBody>
      </p:sp>
    </p:spTree>
    <p:extLst>
      <p:ext uri="{BB962C8B-B14F-4D97-AF65-F5344CB8AC3E}">
        <p14:creationId xmlns:p14="http://schemas.microsoft.com/office/powerpoint/2010/main" val="40367423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solidFill>
                  <a:srgbClr val="0000CC"/>
                </a:solidFill>
                <a:cs typeface="Times New Roman" panose="02020603050405020304" pitchFamily="18" charset="0"/>
              </a:rPr>
              <a:t>Question</a:t>
            </a:r>
            <a:endParaRPr lang="zh-CN" altLang="en-US" dirty="0">
              <a:solidFill>
                <a:srgbClr val="0000CC"/>
              </a:solidFill>
              <a:cs typeface="Times New Roman" panose="02020603050405020304" pitchFamily="18" charset="0"/>
            </a:endParaRPr>
          </a:p>
        </p:txBody>
      </p:sp>
      <p:sp>
        <p:nvSpPr>
          <p:cNvPr id="3" name="内容占位符 2"/>
          <p:cNvSpPr>
            <a:spLocks noGrp="1"/>
          </p:cNvSpPr>
          <p:nvPr>
            <p:ph idx="1"/>
          </p:nvPr>
        </p:nvSpPr>
        <p:spPr/>
        <p:txBody>
          <a:bodyPr/>
          <a:lstStyle/>
          <a:p>
            <a:r>
              <a:rPr lang="en-US" altLang="zh-CN" dirty="0"/>
              <a:t>Can we design an ECN marking scheme with following properties:</a:t>
            </a:r>
          </a:p>
          <a:p>
            <a:pPr lvl="1"/>
            <a:r>
              <a:rPr lang="en-US" altLang="zh-CN" dirty="0"/>
              <a:t>Deliver low latency</a:t>
            </a:r>
          </a:p>
          <a:p>
            <a:pPr lvl="1"/>
            <a:r>
              <a:rPr lang="en-US" altLang="zh-CN" dirty="0"/>
              <a:t>Achieve high throughput</a:t>
            </a:r>
          </a:p>
          <a:p>
            <a:pPr lvl="1"/>
            <a:r>
              <a:rPr lang="en-US" altLang="zh-CN" dirty="0"/>
              <a:t>Preserve weighted fair sharing</a:t>
            </a:r>
          </a:p>
          <a:p>
            <a:pPr lvl="1"/>
            <a:r>
              <a:rPr lang="en-US" altLang="zh-CN" dirty="0"/>
              <a:t>Compatible with legacy ECN/RED implementation</a:t>
            </a:r>
            <a:endParaRPr lang="zh-CN" altLang="en-US" dirty="0"/>
          </a:p>
        </p:txBody>
      </p:sp>
      <p:sp>
        <p:nvSpPr>
          <p:cNvPr id="4" name="标题 1"/>
          <p:cNvSpPr txBox="1">
            <a:spLocks/>
          </p:cNvSpPr>
          <p:nvPr/>
        </p:nvSpPr>
        <p:spPr>
          <a:xfrm>
            <a:off x="395536" y="4950296"/>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dirty="0">
                <a:solidFill>
                  <a:srgbClr val="0000CC"/>
                </a:solidFill>
                <a:ea typeface="+mn-ea"/>
                <a:cs typeface="Times New Roman" panose="02020603050405020304" pitchFamily="18" charset="0"/>
              </a:rPr>
              <a:t>Our answer: MQ-ECN</a:t>
            </a:r>
            <a:endParaRPr lang="zh-CN" altLang="en-US" dirty="0">
              <a:solidFill>
                <a:srgbClr val="0000CC"/>
              </a:solidFill>
              <a:ea typeface="+mn-ea"/>
              <a:cs typeface="Times New Roman" panose="02020603050405020304" pitchFamily="18" charset="0"/>
            </a:endParaRPr>
          </a:p>
        </p:txBody>
      </p:sp>
      <p:sp>
        <p:nvSpPr>
          <p:cNvPr id="5" name="灯片编号占位符 4"/>
          <p:cNvSpPr>
            <a:spLocks noGrp="1"/>
          </p:cNvSpPr>
          <p:nvPr>
            <p:ph type="sldNum" sz="quarter" idx="12"/>
          </p:nvPr>
        </p:nvSpPr>
        <p:spPr/>
        <p:txBody>
          <a:bodyPr/>
          <a:lstStyle/>
          <a:p>
            <a:fld id="{0C913308-F349-4B6D-A68A-DD1791B4A57B}" type="slidenum">
              <a:rPr lang="zh-CN" altLang="en-US" smtClean="0"/>
              <a:t>71</a:t>
            </a:fld>
            <a:endParaRPr lang="zh-CN" altLang="en-US"/>
          </a:p>
        </p:txBody>
      </p:sp>
    </p:spTree>
    <p:extLst>
      <p:ext uri="{BB962C8B-B14F-4D97-AF65-F5344CB8AC3E}">
        <p14:creationId xmlns:p14="http://schemas.microsoft.com/office/powerpoint/2010/main" val="281220269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srgbClr val="0000CC"/>
                </a:solidFill>
                <a:cs typeface="Times New Roman" panose="02020603050405020304" pitchFamily="18" charset="0"/>
              </a:rPr>
              <a:t>MQ-ECN</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pPr marL="342900" lvl="1" indent="-342900">
                  <a:buFont typeface="Arial" pitchFamily="34" charset="0"/>
                  <a:buChar char="•"/>
                </a:pPr>
                <a14:m>
                  <m:oMath xmlns:m="http://schemas.openxmlformats.org/officeDocument/2006/math">
                    <m:sSub>
                      <m:sSubPr>
                        <m:ctrlPr>
                          <a:rPr lang="en-US" altLang="zh-CN" sz="3200" i="1">
                            <a:latin typeface="Cambria Math" panose="02040503050406030204" pitchFamily="18" charset="0"/>
                          </a:rPr>
                        </m:ctrlPr>
                      </m:sSubPr>
                      <m:e>
                        <m:r>
                          <a:rPr lang="en-US" altLang="zh-CN" sz="3200" i="1">
                            <a:latin typeface="Cambria Math"/>
                          </a:rPr>
                          <m:t>𝐾</m:t>
                        </m:r>
                      </m:e>
                      <m:sub>
                        <m:r>
                          <a:rPr lang="en-US" altLang="zh-CN" sz="3200" i="1">
                            <a:latin typeface="Cambria Math"/>
                          </a:rPr>
                          <m:t>𝑞𝑢𝑒𝑢𝑒</m:t>
                        </m:r>
                        <m:r>
                          <a:rPr lang="en-US" altLang="zh-CN" sz="3200" i="1">
                            <a:latin typeface="Cambria Math"/>
                          </a:rPr>
                          <m:t>(</m:t>
                        </m:r>
                        <m:r>
                          <a:rPr lang="en-US" altLang="zh-CN" sz="3200" i="1">
                            <a:latin typeface="Cambria Math"/>
                          </a:rPr>
                          <m:t>𝑖</m:t>
                        </m:r>
                        <m:r>
                          <a:rPr lang="en-US" altLang="zh-CN" sz="3200" i="1">
                            <a:latin typeface="Cambria Math"/>
                          </a:rPr>
                          <m:t>)</m:t>
                        </m:r>
                      </m:sub>
                    </m:sSub>
                    <m:r>
                      <a:rPr lang="en-US" altLang="zh-CN" sz="3200" i="1">
                        <a:latin typeface="Cambria Math"/>
                        <a:ea typeface="Cambria Math"/>
                      </a:rPr>
                      <m:t>=</m:t>
                    </m:r>
                    <m:f>
                      <m:fPr>
                        <m:type m:val="lin"/>
                        <m:ctrlPr>
                          <a:rPr lang="en-US" altLang="zh-CN" sz="3200" i="1" smtClean="0">
                            <a:solidFill>
                              <a:schemeClr val="tx1"/>
                            </a:solidFill>
                            <a:latin typeface="Cambria Math" panose="02040503050406030204" pitchFamily="18" charset="0"/>
                            <a:ea typeface="Cambria Math"/>
                          </a:rPr>
                        </m:ctrlPr>
                      </m:fPr>
                      <m:num>
                        <m:sSub>
                          <m:sSubPr>
                            <m:ctrlPr>
                              <a:rPr lang="en-US" altLang="zh-CN" sz="3200" i="1">
                                <a:solidFill>
                                  <a:schemeClr val="tx1"/>
                                </a:solidFill>
                                <a:latin typeface="Cambria Math" panose="02040503050406030204" pitchFamily="18" charset="0"/>
                                <a:ea typeface="Cambria Math"/>
                              </a:rPr>
                            </m:ctrlPr>
                          </m:sSubPr>
                          <m:e>
                            <m:r>
                              <a:rPr lang="en-US" altLang="zh-CN" sz="3200" i="1">
                                <a:solidFill>
                                  <a:schemeClr val="tx1"/>
                                </a:solidFill>
                                <a:latin typeface="Cambria Math"/>
                                <a:ea typeface="Cambria Math"/>
                              </a:rPr>
                              <m:t>𝑞𝑢𝑎𝑛𝑡𝑢𝑚</m:t>
                            </m:r>
                          </m:e>
                          <m:sub>
                            <m:r>
                              <a:rPr lang="en-US" altLang="zh-CN" sz="3200" i="1">
                                <a:solidFill>
                                  <a:schemeClr val="tx1"/>
                                </a:solidFill>
                                <a:latin typeface="Cambria Math"/>
                                <a:ea typeface="Cambria Math"/>
                              </a:rPr>
                              <m:t>𝑖</m:t>
                            </m:r>
                          </m:sub>
                        </m:sSub>
                      </m:num>
                      <m:den>
                        <m:sSub>
                          <m:sSubPr>
                            <m:ctrlPr>
                              <a:rPr lang="en-US" altLang="zh-CN" sz="3200" i="1">
                                <a:solidFill>
                                  <a:schemeClr val="tx1"/>
                                </a:solidFill>
                                <a:latin typeface="Cambria Math" panose="02040503050406030204" pitchFamily="18" charset="0"/>
                                <a:ea typeface="Cambria Math"/>
                              </a:rPr>
                            </m:ctrlPr>
                          </m:sSubPr>
                          <m:e>
                            <m:r>
                              <a:rPr lang="en-US" altLang="zh-CN" sz="3200" i="1">
                                <a:solidFill>
                                  <a:schemeClr val="tx1"/>
                                </a:solidFill>
                                <a:latin typeface="Cambria Math"/>
                                <a:ea typeface="Cambria Math"/>
                              </a:rPr>
                              <m:t>𝑇</m:t>
                            </m:r>
                          </m:e>
                          <m:sub>
                            <m:r>
                              <a:rPr lang="en-US" altLang="zh-CN" sz="3200" i="1">
                                <a:solidFill>
                                  <a:schemeClr val="tx1"/>
                                </a:solidFill>
                                <a:latin typeface="Cambria Math"/>
                                <a:ea typeface="Cambria Math"/>
                              </a:rPr>
                              <m:t>𝑟𝑜𝑢𝑛𝑑</m:t>
                            </m:r>
                          </m:sub>
                        </m:sSub>
                      </m:den>
                    </m:f>
                    <m:r>
                      <a:rPr lang="en-US" altLang="zh-CN" sz="3200" i="1">
                        <a:latin typeface="Cambria Math"/>
                        <a:ea typeface="Cambria Math"/>
                      </a:rPr>
                      <m:t>×</m:t>
                    </m:r>
                    <m:r>
                      <a:rPr lang="en-US" altLang="zh-CN" sz="3200" i="1">
                        <a:latin typeface="Cambria Math"/>
                        <a:ea typeface="Cambria Math"/>
                      </a:rPr>
                      <m:t>𝑅𝑇𝑇</m:t>
                    </m:r>
                    <m:r>
                      <a:rPr lang="en-US" altLang="zh-CN" sz="3200" i="1">
                        <a:latin typeface="Cambria Math"/>
                        <a:ea typeface="Cambria Math"/>
                      </a:rPr>
                      <m:t>×</m:t>
                    </m:r>
                    <m:r>
                      <a:rPr lang="en-US" altLang="zh-CN" sz="3200" i="1">
                        <a:latin typeface="Cambria Math"/>
                        <a:ea typeface="Cambria Math"/>
                      </a:rPr>
                      <m:t>𝜆</m:t>
                    </m:r>
                  </m:oMath>
                </a14:m>
                <a:r>
                  <a:rPr lang="en-US" altLang="zh-CN" sz="3200" dirty="0"/>
                  <a:t> </a:t>
                </a:r>
              </a:p>
              <a:p>
                <a:pPr marL="400050" lvl="2" indent="0">
                  <a:buNone/>
                </a:pPr>
                <a:endParaRPr lang="en-US" altLang="zh-CN" dirty="0"/>
              </a:p>
              <a:p>
                <a:pPr lvl="1"/>
                <a:endParaRPr lang="en-US" altLang="zh-CN"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1">
                <a:blip r:embed="rId3"/>
                <a:stretch>
                  <a:fillRect/>
                </a:stretch>
              </a:blipFill>
            </p:spPr>
            <p:txBody>
              <a:bodyPr/>
              <a:lstStyle/>
              <a:p>
                <a:r>
                  <a:rPr lang="zh-CN" altLang="en-US">
                    <a:noFill/>
                  </a:rPr>
                  <a:t> </a:t>
                </a:r>
              </a:p>
            </p:txBody>
          </p:sp>
        </mc:Fallback>
      </mc:AlternateContent>
      <p:sp>
        <p:nvSpPr>
          <p:cNvPr id="4" name="灯片编号占位符 3"/>
          <p:cNvSpPr>
            <a:spLocks noGrp="1"/>
          </p:cNvSpPr>
          <p:nvPr>
            <p:ph type="sldNum" sz="quarter" idx="12"/>
          </p:nvPr>
        </p:nvSpPr>
        <p:spPr/>
        <p:txBody>
          <a:bodyPr/>
          <a:lstStyle/>
          <a:p>
            <a:fld id="{0C913308-F349-4B6D-A68A-DD1791B4A57B}" type="slidenum">
              <a:rPr lang="zh-CN" altLang="en-US" smtClean="0"/>
              <a:t>72</a:t>
            </a:fld>
            <a:endParaRPr lang="zh-CN" altLang="en-US"/>
          </a:p>
        </p:txBody>
      </p:sp>
      <mc:AlternateContent xmlns:mc="http://schemas.openxmlformats.org/markup-compatibility/2006" xmlns:a14="http://schemas.microsoft.com/office/drawing/2010/main">
        <mc:Choice Requires="a14">
          <p:graphicFrame>
            <p:nvGraphicFramePr>
              <p:cNvPr id="8" name="表格 7"/>
              <p:cNvGraphicFramePr>
                <a:graphicFrameLocks noGrp="1"/>
              </p:cNvGraphicFramePr>
              <p:nvPr>
                <p:extLst>
                  <p:ext uri="{D42A27DB-BD31-4B8C-83A1-F6EECF244321}">
                    <p14:modId xmlns:p14="http://schemas.microsoft.com/office/powerpoint/2010/main" val="4112479117"/>
                  </p:ext>
                </p:extLst>
              </p:nvPr>
            </p:nvGraphicFramePr>
            <p:xfrm>
              <a:off x="1151620" y="2697531"/>
              <a:ext cx="6840760" cy="1595565"/>
            </p:xfrm>
            <a:graphic>
              <a:graphicData uri="http://schemas.openxmlformats.org/drawingml/2006/table">
                <a:tbl>
                  <a:tblPr firstRow="1" bandRow="1">
                    <a:tableStyleId>{5C22544A-7EE6-4342-B048-85BDC9FD1C3A}</a:tableStyleId>
                  </a:tblPr>
                  <a:tblGrid>
                    <a:gridCol w="2079055">
                      <a:extLst>
                        <a:ext uri="{9D8B030D-6E8A-4147-A177-3AD203B41FA5}">
                          <a16:colId xmlns:a16="http://schemas.microsoft.com/office/drawing/2014/main" val="2292462685"/>
                        </a:ext>
                      </a:extLst>
                    </a:gridCol>
                    <a:gridCol w="4761705">
                      <a:extLst>
                        <a:ext uri="{9D8B030D-6E8A-4147-A177-3AD203B41FA5}">
                          <a16:colId xmlns:a16="http://schemas.microsoft.com/office/drawing/2014/main" val="353136007"/>
                        </a:ext>
                      </a:extLst>
                    </a:gridCol>
                  </a:tblGrid>
                  <a:tr h="289560">
                    <a:tc>
                      <a:txBody>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chemeClr val="tx1"/>
                                        </a:solidFill>
                                        <a:latin typeface="Cambria Math" panose="02040503050406030204" pitchFamily="18" charset="0"/>
                                      </a:rPr>
                                    </m:ctrlPr>
                                  </m:sSubPr>
                                  <m:e>
                                    <m:r>
                                      <a:rPr lang="en-US" altLang="zh-CN" sz="2800" i="1">
                                        <a:solidFill>
                                          <a:schemeClr val="tx1"/>
                                        </a:solidFill>
                                        <a:latin typeface="Cambria Math"/>
                                      </a:rPr>
                                      <m:t>𝐾</m:t>
                                    </m:r>
                                  </m:e>
                                  <m:sub>
                                    <m:r>
                                      <a:rPr lang="en-US" altLang="zh-CN" sz="2800" i="1">
                                        <a:solidFill>
                                          <a:schemeClr val="tx1"/>
                                        </a:solidFill>
                                        <a:latin typeface="Cambria Math"/>
                                      </a:rPr>
                                      <m:t>𝑞𝑢𝑒𝑢𝑒</m:t>
                                    </m:r>
                                    <m:r>
                                      <a:rPr lang="en-US" altLang="zh-CN" sz="2800" i="1">
                                        <a:solidFill>
                                          <a:schemeClr val="tx1"/>
                                        </a:solidFill>
                                        <a:latin typeface="Cambria Math"/>
                                      </a:rPr>
                                      <m:t>(</m:t>
                                    </m:r>
                                    <m:r>
                                      <a:rPr lang="en-US" altLang="zh-CN" sz="2800" i="1">
                                        <a:solidFill>
                                          <a:schemeClr val="tx1"/>
                                        </a:solidFill>
                                        <a:latin typeface="Cambria Math"/>
                                      </a:rPr>
                                      <m:t>𝑖</m:t>
                                    </m:r>
                                    <m:r>
                                      <a:rPr lang="en-US" altLang="zh-CN" sz="2800" i="1">
                                        <a:solidFill>
                                          <a:schemeClr val="tx1"/>
                                        </a:solidFill>
                                        <a:latin typeface="Cambria Math"/>
                                      </a:rPr>
                                      <m:t>)</m:t>
                                    </m:r>
                                  </m:sub>
                                </m:sSub>
                              </m:oMath>
                            </m:oMathPara>
                          </a14:m>
                          <a:endParaRPr lang="zh-CN" altLang="en-US" sz="2800" b="0"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800" b="0" dirty="0">
                              <a:solidFill>
                                <a:schemeClr val="tx1"/>
                              </a:solidFill>
                              <a:latin typeface="+mn-lt"/>
                            </a:rPr>
                            <a:t>Marking threshold of queue </a:t>
                          </a:r>
                          <a:r>
                            <a:rPr lang="en-US" altLang="zh-CN" sz="2800" b="0" dirty="0" err="1">
                              <a:solidFill>
                                <a:schemeClr val="tx1"/>
                              </a:solidFill>
                              <a:latin typeface="+mn-lt"/>
                            </a:rPr>
                            <a:t>i</a:t>
                          </a:r>
                          <a:endParaRPr lang="en-US" altLang="zh-CN" sz="2800" b="0"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36815453"/>
                      </a:ext>
                    </a:extLst>
                  </a:tr>
                  <a:tr h="289560">
                    <a:tc>
                      <a:txBody>
                        <a:bodyPr/>
                        <a:lstStyle/>
                        <a:p>
                          <a:pPr/>
                          <a14:m>
                            <m:oMathPara xmlns:m="http://schemas.openxmlformats.org/officeDocument/2006/math">
                              <m:oMathParaPr>
                                <m:jc m:val="centerGroup"/>
                              </m:oMathParaPr>
                              <m:oMath xmlns:m="http://schemas.openxmlformats.org/officeDocument/2006/math">
                                <m:sSub>
                                  <m:sSubPr>
                                    <m:ctrlPr>
                                      <a:rPr lang="en-US" altLang="zh-CN" sz="2800" b="0" i="1" smtClean="0">
                                        <a:solidFill>
                                          <a:schemeClr val="tx1"/>
                                        </a:solidFill>
                                        <a:latin typeface="Cambria Math" panose="02040503050406030204" pitchFamily="18" charset="0"/>
                                        <a:ea typeface="Cambria Math"/>
                                      </a:rPr>
                                    </m:ctrlPr>
                                  </m:sSubPr>
                                  <m:e>
                                    <m:r>
                                      <a:rPr lang="en-US" altLang="zh-CN" sz="2800" b="0" i="1">
                                        <a:solidFill>
                                          <a:schemeClr val="tx1"/>
                                        </a:solidFill>
                                        <a:latin typeface="Cambria Math" panose="02040503050406030204" pitchFamily="18" charset="0"/>
                                        <a:ea typeface="Cambria Math"/>
                                      </a:rPr>
                                      <m:t>𝑞𝑢𝑎𝑛𝑡𝑢𝑚</m:t>
                                    </m:r>
                                  </m:e>
                                  <m:sub>
                                    <m:r>
                                      <a:rPr lang="en-US" altLang="zh-CN" sz="2800" b="0" i="1">
                                        <a:solidFill>
                                          <a:schemeClr val="tx1"/>
                                        </a:solidFill>
                                        <a:latin typeface="Cambria Math" panose="02040503050406030204" pitchFamily="18" charset="0"/>
                                        <a:ea typeface="Cambria Math"/>
                                      </a:rPr>
                                      <m:t>𝑖</m:t>
                                    </m:r>
                                  </m:sub>
                                </m:sSub>
                              </m:oMath>
                            </m:oMathPara>
                          </a14:m>
                          <a:endParaRPr lang="zh-CN" altLang="en-US" sz="2800" b="0"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800" b="0" dirty="0">
                              <a:solidFill>
                                <a:schemeClr val="tx1"/>
                              </a:solidFill>
                              <a:latin typeface="+mn-lt"/>
                            </a:rPr>
                            <a:t>Quantum (weight) of queue </a:t>
                          </a:r>
                          <a:r>
                            <a:rPr lang="en-US" altLang="zh-CN" sz="2800" b="0" dirty="0" err="1">
                              <a:solidFill>
                                <a:schemeClr val="tx1"/>
                              </a:solidFill>
                              <a:latin typeface="+mn-lt"/>
                            </a:rPr>
                            <a:t>i</a:t>
                          </a:r>
                          <a:endParaRPr lang="en-US" altLang="zh-CN" sz="2800" b="0"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26154469"/>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altLang="zh-CN" sz="2800" b="0" i="1" smtClean="0">
                                        <a:solidFill>
                                          <a:schemeClr val="tx1"/>
                                        </a:solidFill>
                                        <a:latin typeface="Cambria Math" panose="02040503050406030204" pitchFamily="18" charset="0"/>
                                        <a:ea typeface="Cambria Math"/>
                                      </a:rPr>
                                    </m:ctrlPr>
                                  </m:sSubPr>
                                  <m:e>
                                    <m:r>
                                      <a:rPr lang="en-US" altLang="zh-CN" sz="2800" b="0" i="1">
                                        <a:solidFill>
                                          <a:schemeClr val="tx1"/>
                                        </a:solidFill>
                                        <a:latin typeface="Cambria Math" panose="02040503050406030204" pitchFamily="18" charset="0"/>
                                        <a:ea typeface="Cambria Math"/>
                                      </a:rPr>
                                      <m:t>𝑇</m:t>
                                    </m:r>
                                  </m:e>
                                  <m:sub>
                                    <m:r>
                                      <a:rPr lang="en-US" altLang="zh-CN" sz="2800" b="0" i="1">
                                        <a:solidFill>
                                          <a:schemeClr val="tx1"/>
                                        </a:solidFill>
                                        <a:latin typeface="Cambria Math" panose="02040503050406030204" pitchFamily="18" charset="0"/>
                                        <a:ea typeface="Cambria Math"/>
                                      </a:rPr>
                                      <m:t>𝑟𝑜𝑢𝑛𝑑</m:t>
                                    </m:r>
                                  </m:sub>
                                </m:sSub>
                              </m:oMath>
                            </m:oMathPara>
                          </a14:m>
                          <a:endParaRPr lang="zh-CN" altLang="en-US" sz="2800" b="0"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800" b="0" dirty="0">
                              <a:solidFill>
                                <a:schemeClr val="tx1"/>
                              </a:solidFill>
                              <a:latin typeface="+mn-lt"/>
                            </a:rPr>
                            <a:t>Time to finish a round</a:t>
                          </a:r>
                          <a:endParaRPr lang="zh-CN" altLang="en-US" sz="2800" b="0"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37264157"/>
                      </a:ext>
                    </a:extLst>
                  </a:tr>
                </a:tbl>
              </a:graphicData>
            </a:graphic>
          </p:graphicFrame>
        </mc:Choice>
        <mc:Fallback xmlns="">
          <p:graphicFrame>
            <p:nvGraphicFramePr>
              <p:cNvPr id="8" name="表格 7"/>
              <p:cNvGraphicFramePr>
                <a:graphicFrameLocks noGrp="1"/>
              </p:cNvGraphicFramePr>
              <p:nvPr>
                <p:extLst>
                  <p:ext uri="{D42A27DB-BD31-4B8C-83A1-F6EECF244321}">
                    <p14:modId xmlns:p14="http://schemas.microsoft.com/office/powerpoint/2010/main" val="4112479117"/>
                  </p:ext>
                </p:extLst>
              </p:nvPr>
            </p:nvGraphicFramePr>
            <p:xfrm>
              <a:off x="1151620" y="2697531"/>
              <a:ext cx="6840760" cy="1595565"/>
            </p:xfrm>
            <a:graphic>
              <a:graphicData uri="http://schemas.openxmlformats.org/drawingml/2006/table">
                <a:tbl>
                  <a:tblPr firstRow="1" bandRow="1">
                    <a:tableStyleId>{5C22544A-7EE6-4342-B048-85BDC9FD1C3A}</a:tableStyleId>
                  </a:tblPr>
                  <a:tblGrid>
                    <a:gridCol w="2079055">
                      <a:extLst>
                        <a:ext uri="{9D8B030D-6E8A-4147-A177-3AD203B41FA5}">
                          <a16:colId xmlns:a16="http://schemas.microsoft.com/office/drawing/2014/main" val="2292462685"/>
                        </a:ext>
                      </a:extLst>
                    </a:gridCol>
                    <a:gridCol w="4761705">
                      <a:extLst>
                        <a:ext uri="{9D8B030D-6E8A-4147-A177-3AD203B41FA5}">
                          <a16:colId xmlns:a16="http://schemas.microsoft.com/office/drawing/2014/main" val="353136007"/>
                        </a:ext>
                      </a:extLst>
                    </a:gridCol>
                  </a:tblGrid>
                  <a:tr h="559245">
                    <a:tc>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292" t="-9783" r="-229240" b="-216304"/>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800" b="0" dirty="0">
                              <a:solidFill>
                                <a:schemeClr val="tx1"/>
                              </a:solidFill>
                              <a:latin typeface="+mn-lt"/>
                            </a:rPr>
                            <a:t>Marking threshold of queue </a:t>
                          </a:r>
                          <a:r>
                            <a:rPr lang="en-US" altLang="zh-CN" sz="2800" b="0" dirty="0" err="1">
                              <a:solidFill>
                                <a:schemeClr val="tx1"/>
                              </a:solidFill>
                              <a:latin typeface="+mn-lt"/>
                            </a:rPr>
                            <a:t>i</a:t>
                          </a:r>
                          <a:endParaRPr lang="en-US" altLang="zh-CN" sz="2800" b="0"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36815453"/>
                      </a:ext>
                    </a:extLst>
                  </a:tr>
                  <a:tr h="518160">
                    <a:tc>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292" t="-117442" r="-229240" b="-131395"/>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800" b="0" dirty="0">
                              <a:solidFill>
                                <a:schemeClr val="tx1"/>
                              </a:solidFill>
                              <a:latin typeface="+mn-lt"/>
                            </a:rPr>
                            <a:t>Quantum (weight) of queue </a:t>
                          </a:r>
                          <a:r>
                            <a:rPr lang="en-US" altLang="zh-CN" sz="2800" b="0" dirty="0" err="1">
                              <a:solidFill>
                                <a:schemeClr val="tx1"/>
                              </a:solidFill>
                              <a:latin typeface="+mn-lt"/>
                            </a:rPr>
                            <a:t>i</a:t>
                          </a:r>
                          <a:endParaRPr lang="en-US" altLang="zh-CN" sz="2800" b="0"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26154469"/>
                      </a:ext>
                    </a:extLst>
                  </a:tr>
                  <a:tr h="518160">
                    <a:tc>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292" t="-220000" r="-229240" b="-32941"/>
                          </a:stretch>
                        </a:blipFill>
                      </a:tcPr>
                    </a:tc>
                    <a:tc>
                      <a:txBody>
                        <a:bodyPr/>
                        <a:lstStyle/>
                        <a:p>
                          <a:pPr algn="ctr"/>
                          <a:r>
                            <a:rPr lang="en-US" altLang="zh-CN" sz="2800" b="0" dirty="0">
                              <a:solidFill>
                                <a:schemeClr val="tx1"/>
                              </a:solidFill>
                              <a:latin typeface="+mn-lt"/>
                            </a:rPr>
                            <a:t>Time to finish a round</a:t>
                          </a:r>
                          <a:endParaRPr lang="zh-CN" altLang="en-US" sz="2800" b="0"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37264157"/>
                      </a:ext>
                    </a:extLst>
                  </a:tr>
                </a:tbl>
              </a:graphicData>
            </a:graphic>
          </p:graphicFrame>
        </mc:Fallback>
      </mc:AlternateContent>
      <p:sp>
        <p:nvSpPr>
          <p:cNvPr id="6" name="标题 1"/>
          <p:cNvSpPr txBox="1">
            <a:spLocks/>
          </p:cNvSpPr>
          <p:nvPr/>
        </p:nvSpPr>
        <p:spPr>
          <a:xfrm>
            <a:off x="457200" y="4878288"/>
            <a:ext cx="8229600" cy="1143000"/>
          </a:xfrm>
          <a:prstGeom prst="rect">
            <a:avLst/>
          </a:prstGeom>
        </p:spPr>
        <p:txBody>
          <a:bodyPr vert="horz" lIns="91440" tIns="45720" rIns="91440" bIns="45720" rtlCol="0" anchor="ctr">
            <a:normAutofit fontScale="925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dirty="0">
                <a:solidFill>
                  <a:srgbClr val="0000CC"/>
                </a:solidFill>
                <a:ea typeface="+mn-ea"/>
                <a:cs typeface="Times New Roman" panose="02020603050405020304" pitchFamily="18" charset="0"/>
              </a:rPr>
              <a:t>For round robin schedulers in production DCNs </a:t>
            </a:r>
            <a:endParaRPr lang="zh-CN" altLang="en-US" dirty="0">
              <a:solidFill>
                <a:srgbClr val="0000CC"/>
              </a:solidFill>
              <a:ea typeface="+mn-ea"/>
              <a:cs typeface="Times New Roman" panose="02020603050405020304" pitchFamily="18" charset="0"/>
            </a:endParaRPr>
          </a:p>
        </p:txBody>
      </p:sp>
    </p:spTree>
    <p:extLst>
      <p:ext uri="{BB962C8B-B14F-4D97-AF65-F5344CB8AC3E}">
        <p14:creationId xmlns:p14="http://schemas.microsoft.com/office/powerpoint/2010/main" val="205011198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srgbClr val="0000CC"/>
                </a:solidFill>
                <a:cs typeface="Times New Roman" panose="02020603050405020304" pitchFamily="18" charset="0"/>
              </a:rPr>
              <a:t>MQ-ECN</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pPr marL="342900" lvl="1" indent="-342900">
                  <a:buFont typeface="Arial" pitchFamily="34" charset="0"/>
                  <a:buChar char="•"/>
                </a:pPr>
                <a14:m>
                  <m:oMath xmlns:m="http://schemas.openxmlformats.org/officeDocument/2006/math">
                    <m:sSub>
                      <m:sSubPr>
                        <m:ctrlPr>
                          <a:rPr lang="en-US" altLang="zh-CN" sz="3200" i="1">
                            <a:latin typeface="Cambria Math" panose="02040503050406030204" pitchFamily="18" charset="0"/>
                          </a:rPr>
                        </m:ctrlPr>
                      </m:sSubPr>
                      <m:e>
                        <m:r>
                          <a:rPr lang="en-US" altLang="zh-CN" sz="3200" i="1">
                            <a:latin typeface="Cambria Math"/>
                          </a:rPr>
                          <m:t>𝐾</m:t>
                        </m:r>
                      </m:e>
                      <m:sub>
                        <m:r>
                          <a:rPr lang="en-US" altLang="zh-CN" sz="3200" i="1">
                            <a:latin typeface="Cambria Math"/>
                          </a:rPr>
                          <m:t>𝑞𝑢𝑒𝑢𝑒</m:t>
                        </m:r>
                        <m:r>
                          <a:rPr lang="en-US" altLang="zh-CN" sz="3200" i="1">
                            <a:latin typeface="Cambria Math"/>
                          </a:rPr>
                          <m:t>(</m:t>
                        </m:r>
                        <m:r>
                          <a:rPr lang="en-US" altLang="zh-CN" sz="3200" i="1">
                            <a:latin typeface="Cambria Math"/>
                          </a:rPr>
                          <m:t>𝑖</m:t>
                        </m:r>
                        <m:r>
                          <a:rPr lang="en-US" altLang="zh-CN" sz="3200" i="1">
                            <a:latin typeface="Cambria Math"/>
                          </a:rPr>
                          <m:t>)</m:t>
                        </m:r>
                      </m:sub>
                    </m:sSub>
                    <m:r>
                      <a:rPr lang="en-US" altLang="zh-CN" sz="3200" i="1">
                        <a:latin typeface="Cambria Math"/>
                        <a:ea typeface="Cambria Math"/>
                      </a:rPr>
                      <m:t>=</m:t>
                    </m:r>
                    <m:f>
                      <m:fPr>
                        <m:type m:val="lin"/>
                        <m:ctrlPr>
                          <a:rPr lang="en-US" altLang="zh-CN" sz="3200" i="1" smtClean="0">
                            <a:solidFill>
                              <a:schemeClr val="tx1"/>
                            </a:solidFill>
                            <a:latin typeface="Cambria Math" panose="02040503050406030204" pitchFamily="18" charset="0"/>
                            <a:ea typeface="Cambria Math"/>
                          </a:rPr>
                        </m:ctrlPr>
                      </m:fPr>
                      <m:num>
                        <m:sSub>
                          <m:sSubPr>
                            <m:ctrlPr>
                              <a:rPr lang="en-US" altLang="zh-CN" sz="3200" i="1">
                                <a:solidFill>
                                  <a:schemeClr val="tx1"/>
                                </a:solidFill>
                                <a:latin typeface="Cambria Math" panose="02040503050406030204" pitchFamily="18" charset="0"/>
                                <a:ea typeface="Cambria Math"/>
                              </a:rPr>
                            </m:ctrlPr>
                          </m:sSubPr>
                          <m:e>
                            <m:r>
                              <a:rPr lang="en-US" altLang="zh-CN" sz="3200" i="1">
                                <a:solidFill>
                                  <a:schemeClr val="tx1"/>
                                </a:solidFill>
                                <a:latin typeface="Cambria Math"/>
                                <a:ea typeface="Cambria Math"/>
                              </a:rPr>
                              <m:t>𝑞𝑢𝑎𝑛𝑡𝑢𝑚</m:t>
                            </m:r>
                          </m:e>
                          <m:sub>
                            <m:r>
                              <a:rPr lang="en-US" altLang="zh-CN" sz="3200" i="1">
                                <a:solidFill>
                                  <a:schemeClr val="tx1"/>
                                </a:solidFill>
                                <a:latin typeface="Cambria Math"/>
                                <a:ea typeface="Cambria Math"/>
                              </a:rPr>
                              <m:t>𝑖</m:t>
                            </m:r>
                          </m:sub>
                        </m:sSub>
                      </m:num>
                      <m:den>
                        <m:sSub>
                          <m:sSubPr>
                            <m:ctrlPr>
                              <a:rPr lang="en-US" altLang="zh-CN" sz="3200" i="1">
                                <a:solidFill>
                                  <a:schemeClr val="tx1"/>
                                </a:solidFill>
                                <a:latin typeface="Cambria Math" panose="02040503050406030204" pitchFamily="18" charset="0"/>
                                <a:ea typeface="Cambria Math"/>
                              </a:rPr>
                            </m:ctrlPr>
                          </m:sSubPr>
                          <m:e>
                            <m:r>
                              <a:rPr lang="en-US" altLang="zh-CN" sz="3200" i="1">
                                <a:solidFill>
                                  <a:schemeClr val="tx1"/>
                                </a:solidFill>
                                <a:latin typeface="Cambria Math"/>
                                <a:ea typeface="Cambria Math"/>
                              </a:rPr>
                              <m:t>𝑇</m:t>
                            </m:r>
                          </m:e>
                          <m:sub>
                            <m:r>
                              <a:rPr lang="en-US" altLang="zh-CN" sz="3200" i="1">
                                <a:solidFill>
                                  <a:schemeClr val="tx1"/>
                                </a:solidFill>
                                <a:latin typeface="Cambria Math"/>
                                <a:ea typeface="Cambria Math"/>
                              </a:rPr>
                              <m:t>𝑟𝑜𝑢𝑛𝑑</m:t>
                            </m:r>
                          </m:sub>
                        </m:sSub>
                      </m:den>
                    </m:f>
                    <m:r>
                      <a:rPr lang="en-US" altLang="zh-CN" sz="3200" i="1">
                        <a:latin typeface="Cambria Math"/>
                        <a:ea typeface="Cambria Math"/>
                      </a:rPr>
                      <m:t>×</m:t>
                    </m:r>
                    <m:r>
                      <a:rPr lang="en-US" altLang="zh-CN" sz="3200" i="1">
                        <a:latin typeface="Cambria Math"/>
                        <a:ea typeface="Cambria Math"/>
                      </a:rPr>
                      <m:t>𝑅𝑇𝑇</m:t>
                    </m:r>
                    <m:r>
                      <a:rPr lang="en-US" altLang="zh-CN" sz="3200" i="1">
                        <a:latin typeface="Cambria Math"/>
                        <a:ea typeface="Cambria Math"/>
                      </a:rPr>
                      <m:t>×</m:t>
                    </m:r>
                    <m:r>
                      <a:rPr lang="en-US" altLang="zh-CN" sz="3200" i="1">
                        <a:latin typeface="Cambria Math"/>
                        <a:ea typeface="Cambria Math"/>
                      </a:rPr>
                      <m:t>𝜆</m:t>
                    </m:r>
                  </m:oMath>
                </a14:m>
                <a:r>
                  <a:rPr lang="en-US" altLang="zh-CN" sz="3200" dirty="0"/>
                  <a:t> </a:t>
                </a:r>
                <a:endParaRPr lang="en-US" altLang="zh-CN" dirty="0"/>
              </a:p>
              <a:p>
                <a:pPr lvl="1"/>
                <a:r>
                  <a:rPr lang="en-US" altLang="zh-CN" dirty="0">
                    <a:solidFill>
                      <a:srgbClr val="0000CC"/>
                    </a:solidFill>
                    <a:latin typeface="+mj-lt"/>
                    <a:ea typeface="+mj-ea"/>
                    <a:cs typeface="Times New Roman" panose="02020603050405020304" pitchFamily="18" charset="0"/>
                  </a:rPr>
                  <a:t>Deliver low latency</a:t>
                </a:r>
              </a:p>
              <a:p>
                <a:pPr lvl="1"/>
                <a:r>
                  <a:rPr lang="en-US" altLang="zh-CN" dirty="0">
                    <a:solidFill>
                      <a:srgbClr val="0000CC"/>
                    </a:solidFill>
                    <a:latin typeface="+mj-lt"/>
                    <a:ea typeface="+mj-ea"/>
                    <a:cs typeface="Times New Roman" panose="02020603050405020304" pitchFamily="18" charset="0"/>
                  </a:rPr>
                  <a:t>Achieve high throughput</a:t>
                </a:r>
              </a:p>
              <a:p>
                <a:pPr lvl="1"/>
                <a:endParaRPr lang="en-US" altLang="zh-CN"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1">
                <a:blip r:embed="rId3"/>
                <a:stretch>
                  <a:fillRect/>
                </a:stretch>
              </a:blipFill>
            </p:spPr>
            <p:txBody>
              <a:bodyPr/>
              <a:lstStyle/>
              <a:p>
                <a:r>
                  <a:rPr lang="zh-CN" altLang="en-US">
                    <a:noFill/>
                  </a:rPr>
                  <a:t> </a:t>
                </a:r>
              </a:p>
            </p:txBody>
          </p:sp>
        </mc:Fallback>
      </mc:AlternateContent>
      <p:sp>
        <p:nvSpPr>
          <p:cNvPr id="4" name="矩形 3"/>
          <p:cNvSpPr/>
          <p:nvPr/>
        </p:nvSpPr>
        <p:spPr>
          <a:xfrm>
            <a:off x="4942721" y="1628800"/>
            <a:ext cx="1141447" cy="648072"/>
          </a:xfrm>
          <a:prstGeom prst="rect">
            <a:avLst/>
          </a:prstGeom>
          <a:noFill/>
          <a:ln w="38100">
            <a:solidFill>
              <a:srgbClr val="0000CC"/>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useBgFill="1">
            <p:nvSpPr>
              <p:cNvPr id="5" name="Rounded Rectangle 51"/>
              <p:cNvSpPr/>
              <p:nvPr/>
            </p:nvSpPr>
            <p:spPr>
              <a:xfrm>
                <a:off x="1403648" y="4509264"/>
                <a:ext cx="6408712" cy="1296000"/>
              </a:xfrm>
              <a:prstGeom prst="roundRect">
                <a:avLst/>
              </a:prstGeom>
              <a:ln w="63500" cap="flat" cmpd="sng" algn="ctr">
                <a:noFill/>
                <a:prstDash val="solid"/>
              </a:ln>
              <a:effectLst>
                <a:innerShdw blurRad="215900">
                  <a:prstClr val="black"/>
                </a:innerShdw>
              </a:effectLst>
              <a:scene3d>
                <a:camera prst="orthographicFront">
                  <a:rot lat="0" lon="0" rev="0"/>
                </a:camera>
                <a:lightRig rig="threePt" dir="tl"/>
              </a:scene3d>
              <a:sp3d prstMaterial="metal"/>
            </p:spPr>
            <p:txBody>
              <a:bodyPr wrap="square" anchor="ctr">
                <a:noAutofit/>
              </a:bodyPr>
              <a:lstStyle/>
              <a:p>
                <a:pPr marL="0" lvl="1" algn="ctr"/>
                <a14:m>
                  <m:oMath xmlns:m="http://schemas.openxmlformats.org/officeDocument/2006/math">
                    <m:sSub>
                      <m:sSubPr>
                        <m:ctrlPr>
                          <a:rPr lang="en-US" altLang="zh-CN" sz="3200" i="1">
                            <a:latin typeface="Cambria Math" panose="02040503050406030204" pitchFamily="18" charset="0"/>
                          </a:rPr>
                        </m:ctrlPr>
                      </m:sSubPr>
                      <m:e>
                        <m:r>
                          <a:rPr lang="en-US" altLang="zh-CN" sz="3200" i="1">
                            <a:latin typeface="Cambria Math"/>
                          </a:rPr>
                          <m:t>𝐾</m:t>
                        </m:r>
                      </m:e>
                      <m:sub>
                        <m:r>
                          <a:rPr lang="en-US" altLang="zh-CN" sz="3200" i="1">
                            <a:latin typeface="Cambria Math"/>
                          </a:rPr>
                          <m:t>𝑞𝑢𝑒𝑢𝑒</m:t>
                        </m:r>
                        <m:r>
                          <a:rPr lang="en-US" altLang="zh-CN" sz="3200" i="1">
                            <a:latin typeface="Cambria Math"/>
                          </a:rPr>
                          <m:t>(</m:t>
                        </m:r>
                        <m:r>
                          <a:rPr lang="en-US" altLang="zh-CN" sz="3200" i="1">
                            <a:latin typeface="Cambria Math"/>
                          </a:rPr>
                          <m:t>𝑖</m:t>
                        </m:r>
                        <m:r>
                          <a:rPr lang="en-US" altLang="zh-CN" sz="3200" i="1">
                            <a:latin typeface="Cambria Math"/>
                          </a:rPr>
                          <m:t>)</m:t>
                        </m:r>
                      </m:sub>
                    </m:sSub>
                  </m:oMath>
                </a14:m>
                <a:r>
                  <a:rPr lang="en-US" altLang="zh-CN" sz="3200" dirty="0"/>
                  <a:t> adapts to traffic dynamics</a:t>
                </a:r>
                <a:endParaRPr lang="zh-CN" altLang="en-US" sz="3200" dirty="0"/>
              </a:p>
            </p:txBody>
          </p:sp>
        </mc:Choice>
        <mc:Fallback xmlns="">
          <p:sp useBgFill="1">
            <p:nvSpPr>
              <p:cNvPr id="5" name="Rounded Rectangle 51"/>
              <p:cNvSpPr>
                <a:spLocks noRot="1" noChangeAspect="1" noMove="1" noResize="1" noEditPoints="1" noAdjustHandles="1" noChangeArrowheads="1" noChangeShapeType="1" noTextEdit="1"/>
              </p:cNvSpPr>
              <p:nvPr/>
            </p:nvSpPr>
            <p:spPr>
              <a:xfrm>
                <a:off x="1403648" y="4509264"/>
                <a:ext cx="6408712" cy="1296000"/>
              </a:xfrm>
              <a:prstGeom prst="roundRect">
                <a:avLst/>
              </a:prstGeom>
              <a:blipFill rotWithShape="1">
                <a:blip r:embed="rId4"/>
                <a:stretch>
                  <a:fillRect/>
                </a:stretch>
              </a:blipFill>
              <a:ln w="63500" cap="flat" cmpd="sng" algn="ctr">
                <a:noFill/>
                <a:prstDash val="solid"/>
              </a:ln>
              <a:effectLst>
                <a:innerShdw blurRad="215900">
                  <a:prstClr val="black"/>
                </a:innerShdw>
              </a:effectLst>
            </p:spPr>
            <p:txBody>
              <a:bodyPr/>
              <a:lstStyle/>
              <a:p>
                <a:r>
                  <a:rPr lang="zh-CN" altLang="en-US">
                    <a:noFill/>
                  </a:rPr>
                  <a:t> </a:t>
                </a:r>
              </a:p>
            </p:txBody>
          </p:sp>
        </mc:Fallback>
      </mc:AlternateContent>
      <p:sp>
        <p:nvSpPr>
          <p:cNvPr id="6" name="灯片编号占位符 5"/>
          <p:cNvSpPr>
            <a:spLocks noGrp="1"/>
          </p:cNvSpPr>
          <p:nvPr>
            <p:ph type="sldNum" sz="quarter" idx="12"/>
          </p:nvPr>
        </p:nvSpPr>
        <p:spPr/>
        <p:txBody>
          <a:bodyPr/>
          <a:lstStyle/>
          <a:p>
            <a:fld id="{0C913308-F349-4B6D-A68A-DD1791B4A57B}" type="slidenum">
              <a:rPr lang="zh-CN" altLang="en-US" smtClean="0"/>
              <a:t>73</a:t>
            </a:fld>
            <a:endParaRPr lang="zh-CN" altLang="en-US"/>
          </a:p>
        </p:txBody>
      </p:sp>
    </p:spTree>
    <p:extLst>
      <p:ext uri="{BB962C8B-B14F-4D97-AF65-F5344CB8AC3E}">
        <p14:creationId xmlns:p14="http://schemas.microsoft.com/office/powerpoint/2010/main" val="283551136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srgbClr val="0000CC"/>
                </a:solidFill>
                <a:cs typeface="Times New Roman" panose="02020603050405020304" pitchFamily="18" charset="0"/>
              </a:rPr>
              <a:t>MQ-ECN</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pPr marL="342900" lvl="1" indent="-342900">
                  <a:buFont typeface="Arial" pitchFamily="34" charset="0"/>
                  <a:buChar char="•"/>
                </a:pPr>
                <a14:m>
                  <m:oMath xmlns:m="http://schemas.openxmlformats.org/officeDocument/2006/math">
                    <m:sSub>
                      <m:sSubPr>
                        <m:ctrlPr>
                          <a:rPr lang="en-US" altLang="zh-CN" sz="3200" i="1">
                            <a:latin typeface="Cambria Math" panose="02040503050406030204" pitchFamily="18" charset="0"/>
                          </a:rPr>
                        </m:ctrlPr>
                      </m:sSubPr>
                      <m:e>
                        <m:r>
                          <a:rPr lang="en-US" altLang="zh-CN" sz="3200" i="1">
                            <a:latin typeface="Cambria Math"/>
                          </a:rPr>
                          <m:t>𝐾</m:t>
                        </m:r>
                      </m:e>
                      <m:sub>
                        <m:r>
                          <a:rPr lang="en-US" altLang="zh-CN" sz="3200" i="1">
                            <a:latin typeface="Cambria Math"/>
                          </a:rPr>
                          <m:t>𝑞𝑢𝑒𝑢𝑒</m:t>
                        </m:r>
                        <m:r>
                          <a:rPr lang="en-US" altLang="zh-CN" sz="3200" i="1">
                            <a:latin typeface="Cambria Math"/>
                          </a:rPr>
                          <m:t>(</m:t>
                        </m:r>
                        <m:r>
                          <a:rPr lang="en-US" altLang="zh-CN" sz="3200" i="1">
                            <a:latin typeface="Cambria Math"/>
                          </a:rPr>
                          <m:t>𝑖</m:t>
                        </m:r>
                        <m:r>
                          <a:rPr lang="en-US" altLang="zh-CN" sz="3200" i="1">
                            <a:latin typeface="Cambria Math"/>
                          </a:rPr>
                          <m:t>)</m:t>
                        </m:r>
                      </m:sub>
                    </m:sSub>
                    <m:r>
                      <a:rPr lang="en-US" altLang="zh-CN" sz="3200" i="1">
                        <a:latin typeface="Cambria Math"/>
                        <a:ea typeface="Cambria Math"/>
                      </a:rPr>
                      <m:t>=</m:t>
                    </m:r>
                    <m:f>
                      <m:fPr>
                        <m:type m:val="lin"/>
                        <m:ctrlPr>
                          <a:rPr lang="en-US" altLang="zh-CN" sz="3200" i="1" smtClean="0">
                            <a:solidFill>
                              <a:schemeClr val="tx1"/>
                            </a:solidFill>
                            <a:latin typeface="Cambria Math" panose="02040503050406030204" pitchFamily="18" charset="0"/>
                            <a:ea typeface="Cambria Math"/>
                          </a:rPr>
                        </m:ctrlPr>
                      </m:fPr>
                      <m:num>
                        <m:sSub>
                          <m:sSubPr>
                            <m:ctrlPr>
                              <a:rPr lang="en-US" altLang="zh-CN" sz="3200" i="1">
                                <a:solidFill>
                                  <a:schemeClr val="tx1"/>
                                </a:solidFill>
                                <a:latin typeface="Cambria Math" panose="02040503050406030204" pitchFamily="18" charset="0"/>
                                <a:ea typeface="Cambria Math"/>
                              </a:rPr>
                            </m:ctrlPr>
                          </m:sSubPr>
                          <m:e>
                            <m:r>
                              <a:rPr lang="en-US" altLang="zh-CN" sz="3200" i="1">
                                <a:solidFill>
                                  <a:schemeClr val="tx1"/>
                                </a:solidFill>
                                <a:latin typeface="Cambria Math"/>
                                <a:ea typeface="Cambria Math"/>
                              </a:rPr>
                              <m:t>𝑞𝑢𝑎𝑛𝑡𝑢𝑚</m:t>
                            </m:r>
                          </m:e>
                          <m:sub>
                            <m:r>
                              <a:rPr lang="en-US" altLang="zh-CN" sz="3200" i="1">
                                <a:solidFill>
                                  <a:schemeClr val="tx1"/>
                                </a:solidFill>
                                <a:latin typeface="Cambria Math"/>
                                <a:ea typeface="Cambria Math"/>
                              </a:rPr>
                              <m:t>𝑖</m:t>
                            </m:r>
                          </m:sub>
                        </m:sSub>
                      </m:num>
                      <m:den>
                        <m:sSub>
                          <m:sSubPr>
                            <m:ctrlPr>
                              <a:rPr lang="en-US" altLang="zh-CN" sz="3200" i="1">
                                <a:solidFill>
                                  <a:schemeClr val="tx1"/>
                                </a:solidFill>
                                <a:latin typeface="Cambria Math" panose="02040503050406030204" pitchFamily="18" charset="0"/>
                                <a:ea typeface="Cambria Math"/>
                              </a:rPr>
                            </m:ctrlPr>
                          </m:sSubPr>
                          <m:e>
                            <m:r>
                              <a:rPr lang="en-US" altLang="zh-CN" sz="3200" i="1">
                                <a:solidFill>
                                  <a:schemeClr val="tx1"/>
                                </a:solidFill>
                                <a:latin typeface="Cambria Math"/>
                                <a:ea typeface="Cambria Math"/>
                              </a:rPr>
                              <m:t>𝑇</m:t>
                            </m:r>
                          </m:e>
                          <m:sub>
                            <m:r>
                              <a:rPr lang="en-US" altLang="zh-CN" sz="3200" i="1">
                                <a:solidFill>
                                  <a:schemeClr val="tx1"/>
                                </a:solidFill>
                                <a:latin typeface="Cambria Math"/>
                                <a:ea typeface="Cambria Math"/>
                              </a:rPr>
                              <m:t>𝑟𝑜𝑢𝑛𝑑</m:t>
                            </m:r>
                          </m:sub>
                        </m:sSub>
                      </m:den>
                    </m:f>
                    <m:r>
                      <a:rPr lang="en-US" altLang="zh-CN" sz="3200" i="1">
                        <a:latin typeface="Cambria Math"/>
                        <a:ea typeface="Cambria Math"/>
                      </a:rPr>
                      <m:t>×</m:t>
                    </m:r>
                    <m:r>
                      <a:rPr lang="en-US" altLang="zh-CN" sz="3200" i="1">
                        <a:latin typeface="Cambria Math"/>
                        <a:ea typeface="Cambria Math"/>
                      </a:rPr>
                      <m:t>𝑅𝑇𝑇</m:t>
                    </m:r>
                    <m:r>
                      <a:rPr lang="en-US" altLang="zh-CN" sz="3200" i="1">
                        <a:latin typeface="Cambria Math"/>
                        <a:ea typeface="Cambria Math"/>
                      </a:rPr>
                      <m:t>×</m:t>
                    </m:r>
                    <m:r>
                      <a:rPr lang="en-US" altLang="zh-CN" sz="3200" i="1">
                        <a:latin typeface="Cambria Math"/>
                        <a:ea typeface="Cambria Math"/>
                      </a:rPr>
                      <m:t>𝜆</m:t>
                    </m:r>
                  </m:oMath>
                </a14:m>
                <a:r>
                  <a:rPr lang="en-US" altLang="zh-CN" sz="3200" dirty="0"/>
                  <a:t> </a:t>
                </a:r>
                <a:endParaRPr lang="en-US" altLang="zh-CN" dirty="0"/>
              </a:p>
              <a:p>
                <a:pPr lvl="1"/>
                <a:r>
                  <a:rPr lang="en-US" altLang="zh-CN" dirty="0"/>
                  <a:t>Deliver low latency</a:t>
                </a:r>
              </a:p>
              <a:p>
                <a:pPr lvl="1"/>
                <a:r>
                  <a:rPr lang="en-US" altLang="zh-CN" dirty="0"/>
                  <a:t>Achieve high throughput</a:t>
                </a:r>
              </a:p>
              <a:p>
                <a:pPr lvl="1"/>
                <a:r>
                  <a:rPr lang="en-US" altLang="zh-CN" dirty="0">
                    <a:solidFill>
                      <a:srgbClr val="0000CC"/>
                    </a:solidFill>
                    <a:latin typeface="+mj-lt"/>
                    <a:ea typeface="+mj-ea"/>
                    <a:cs typeface="Times New Roman" panose="02020603050405020304" pitchFamily="18" charset="0"/>
                  </a:rPr>
                  <a:t>Preserve weighted fair sharing</a:t>
                </a:r>
              </a:p>
              <a:p>
                <a:pPr lvl="1"/>
                <a:endParaRPr lang="en-US" altLang="zh-CN"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1">
                <a:blip r:embed="rId3"/>
                <a:stretch>
                  <a:fillRect/>
                </a:stretch>
              </a:blipFill>
            </p:spPr>
            <p:txBody>
              <a:bodyPr/>
              <a:lstStyle/>
              <a:p>
                <a:r>
                  <a:rPr lang="zh-CN" altLang="en-US">
                    <a:noFill/>
                  </a:rPr>
                  <a:t> </a:t>
                </a:r>
              </a:p>
            </p:txBody>
          </p:sp>
        </mc:Fallback>
      </mc:AlternateContent>
      <p:sp>
        <p:nvSpPr>
          <p:cNvPr id="5" name="矩形 4"/>
          <p:cNvSpPr/>
          <p:nvPr/>
        </p:nvSpPr>
        <p:spPr>
          <a:xfrm>
            <a:off x="2854488" y="1628800"/>
            <a:ext cx="1933535" cy="648072"/>
          </a:xfrm>
          <a:prstGeom prst="rect">
            <a:avLst/>
          </a:prstGeom>
          <a:noFill/>
          <a:ln w="38100">
            <a:solidFill>
              <a:srgbClr val="0000CC"/>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useBgFill="1">
            <p:nvSpPr>
              <p:cNvPr id="6" name="Rounded Rectangle 51"/>
              <p:cNvSpPr/>
              <p:nvPr/>
            </p:nvSpPr>
            <p:spPr>
              <a:xfrm>
                <a:off x="971600" y="4509120"/>
                <a:ext cx="7056784" cy="1296144"/>
              </a:xfrm>
              <a:prstGeom prst="roundRect">
                <a:avLst/>
              </a:prstGeom>
              <a:ln w="63500" cap="flat" cmpd="sng" algn="ctr">
                <a:noFill/>
                <a:prstDash val="solid"/>
              </a:ln>
              <a:effectLst>
                <a:innerShdw blurRad="215900">
                  <a:prstClr val="black"/>
                </a:innerShdw>
              </a:effectLst>
              <a:scene3d>
                <a:camera prst="orthographicFront">
                  <a:rot lat="0" lon="0" rev="0"/>
                </a:camera>
                <a:lightRig rig="threePt" dir="tl"/>
              </a:scene3d>
              <a:sp3d prstMaterial="metal"/>
            </p:spPr>
            <p:txBody>
              <a:bodyPr wrap="square" anchor="ctr">
                <a:noAutofit/>
              </a:bodyPr>
              <a:lstStyle/>
              <a:p>
                <a:pPr marL="0" lvl="1" algn="ctr"/>
                <a14:m>
                  <m:oMath xmlns:m="http://schemas.openxmlformats.org/officeDocument/2006/math">
                    <m:sSub>
                      <m:sSubPr>
                        <m:ctrlPr>
                          <a:rPr lang="en-US" altLang="zh-CN" sz="3200" i="1">
                            <a:latin typeface="Cambria Math" panose="02040503050406030204" pitchFamily="18" charset="0"/>
                          </a:rPr>
                        </m:ctrlPr>
                      </m:sSubPr>
                      <m:e>
                        <m:r>
                          <a:rPr lang="en-US" altLang="zh-CN" sz="3200" i="1">
                            <a:latin typeface="Cambria Math"/>
                          </a:rPr>
                          <m:t>𝐾</m:t>
                        </m:r>
                      </m:e>
                      <m:sub>
                        <m:r>
                          <a:rPr lang="en-US" altLang="zh-CN" sz="3200" i="1">
                            <a:latin typeface="Cambria Math"/>
                          </a:rPr>
                          <m:t>𝑞𝑢𝑒𝑢𝑒</m:t>
                        </m:r>
                        <m:r>
                          <a:rPr lang="en-US" altLang="zh-CN" sz="3200" i="1">
                            <a:latin typeface="Cambria Math"/>
                          </a:rPr>
                          <m:t>(</m:t>
                        </m:r>
                        <m:r>
                          <a:rPr lang="en-US" altLang="zh-CN" sz="3200" i="1">
                            <a:latin typeface="Cambria Math"/>
                          </a:rPr>
                          <m:t>𝑖</m:t>
                        </m:r>
                        <m:r>
                          <a:rPr lang="en-US" altLang="zh-CN" sz="3200" i="1">
                            <a:latin typeface="Cambria Math"/>
                          </a:rPr>
                          <m:t>)</m:t>
                        </m:r>
                      </m:sub>
                    </m:sSub>
                  </m:oMath>
                </a14:m>
                <a:r>
                  <a:rPr lang="en-US" altLang="zh-CN" sz="3200" dirty="0"/>
                  <a:t>is in proportion to the weight</a:t>
                </a:r>
                <a:endParaRPr lang="zh-CN" altLang="en-US" sz="3200" dirty="0"/>
              </a:p>
            </p:txBody>
          </p:sp>
        </mc:Choice>
        <mc:Fallback xmlns="">
          <p:sp useBgFill="1">
            <p:nvSpPr>
              <p:cNvPr id="6" name="Rounded Rectangle 51"/>
              <p:cNvSpPr>
                <a:spLocks noRot="1" noChangeAspect="1" noMove="1" noResize="1" noEditPoints="1" noAdjustHandles="1" noChangeArrowheads="1" noChangeShapeType="1" noTextEdit="1"/>
              </p:cNvSpPr>
              <p:nvPr/>
            </p:nvSpPr>
            <p:spPr>
              <a:xfrm>
                <a:off x="971600" y="4509120"/>
                <a:ext cx="7056784" cy="1296144"/>
              </a:xfrm>
              <a:prstGeom prst="roundRect">
                <a:avLst/>
              </a:prstGeom>
              <a:blipFill rotWithShape="1">
                <a:blip r:embed="rId4"/>
                <a:stretch>
                  <a:fillRect/>
                </a:stretch>
              </a:blipFill>
              <a:ln w="63500" cap="flat" cmpd="sng" algn="ctr">
                <a:noFill/>
                <a:prstDash val="solid"/>
              </a:ln>
              <a:effectLst>
                <a:innerShdw blurRad="215900">
                  <a:prstClr val="black"/>
                </a:innerShdw>
              </a:effectLst>
            </p:spPr>
            <p:txBody>
              <a:bodyPr/>
              <a:lstStyle/>
              <a:p>
                <a:r>
                  <a:rPr lang="zh-CN" altLang="en-US">
                    <a:noFill/>
                  </a:rPr>
                  <a:t> </a:t>
                </a:r>
              </a:p>
            </p:txBody>
          </p:sp>
        </mc:Fallback>
      </mc:AlternateContent>
      <p:sp>
        <p:nvSpPr>
          <p:cNvPr id="4" name="灯片编号占位符 3"/>
          <p:cNvSpPr>
            <a:spLocks noGrp="1"/>
          </p:cNvSpPr>
          <p:nvPr>
            <p:ph type="sldNum" sz="quarter" idx="12"/>
          </p:nvPr>
        </p:nvSpPr>
        <p:spPr/>
        <p:txBody>
          <a:bodyPr/>
          <a:lstStyle/>
          <a:p>
            <a:fld id="{0C913308-F349-4B6D-A68A-DD1791B4A57B}" type="slidenum">
              <a:rPr lang="zh-CN" altLang="en-US" smtClean="0"/>
              <a:t>74</a:t>
            </a:fld>
            <a:endParaRPr lang="zh-CN" altLang="en-US"/>
          </a:p>
        </p:txBody>
      </p:sp>
    </p:spTree>
    <p:extLst>
      <p:ext uri="{BB962C8B-B14F-4D97-AF65-F5344CB8AC3E}">
        <p14:creationId xmlns:p14="http://schemas.microsoft.com/office/powerpoint/2010/main" val="230536103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srgbClr val="0000CC"/>
                </a:solidFill>
                <a:cs typeface="Times New Roman" panose="02020603050405020304" pitchFamily="18" charset="0"/>
              </a:rPr>
              <a:t>MQ-ECN</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pPr marL="342900" lvl="1" indent="-342900">
                  <a:buFont typeface="Arial" pitchFamily="34" charset="0"/>
                  <a:buChar char="•"/>
                </a:pPr>
                <a14:m>
                  <m:oMath xmlns:m="http://schemas.openxmlformats.org/officeDocument/2006/math">
                    <m:sSub>
                      <m:sSubPr>
                        <m:ctrlPr>
                          <a:rPr lang="en-US" altLang="zh-CN" sz="3200" i="1">
                            <a:latin typeface="Cambria Math" panose="02040503050406030204" pitchFamily="18" charset="0"/>
                          </a:rPr>
                        </m:ctrlPr>
                      </m:sSubPr>
                      <m:e>
                        <m:r>
                          <a:rPr lang="en-US" altLang="zh-CN" sz="3200" i="1">
                            <a:latin typeface="Cambria Math"/>
                          </a:rPr>
                          <m:t>𝐾</m:t>
                        </m:r>
                      </m:e>
                      <m:sub>
                        <m:r>
                          <a:rPr lang="en-US" altLang="zh-CN" sz="3200" i="1">
                            <a:latin typeface="Cambria Math"/>
                          </a:rPr>
                          <m:t>𝑞𝑢𝑒𝑢𝑒</m:t>
                        </m:r>
                        <m:r>
                          <a:rPr lang="en-US" altLang="zh-CN" sz="3200" i="1">
                            <a:latin typeface="Cambria Math"/>
                          </a:rPr>
                          <m:t>(</m:t>
                        </m:r>
                        <m:r>
                          <a:rPr lang="en-US" altLang="zh-CN" sz="3200" i="1">
                            <a:latin typeface="Cambria Math"/>
                          </a:rPr>
                          <m:t>𝑖</m:t>
                        </m:r>
                        <m:r>
                          <a:rPr lang="en-US" altLang="zh-CN" sz="3200" i="1">
                            <a:latin typeface="Cambria Math"/>
                          </a:rPr>
                          <m:t>)</m:t>
                        </m:r>
                      </m:sub>
                    </m:sSub>
                    <m:r>
                      <a:rPr lang="en-US" altLang="zh-CN" sz="3200" i="1">
                        <a:latin typeface="Cambria Math"/>
                        <a:ea typeface="Cambria Math"/>
                      </a:rPr>
                      <m:t>=</m:t>
                    </m:r>
                    <m:f>
                      <m:fPr>
                        <m:type m:val="lin"/>
                        <m:ctrlPr>
                          <a:rPr lang="en-US" altLang="zh-CN" sz="3200" i="1" smtClean="0">
                            <a:solidFill>
                              <a:schemeClr val="tx1"/>
                            </a:solidFill>
                            <a:latin typeface="Cambria Math" panose="02040503050406030204" pitchFamily="18" charset="0"/>
                            <a:ea typeface="Cambria Math"/>
                          </a:rPr>
                        </m:ctrlPr>
                      </m:fPr>
                      <m:num>
                        <m:sSub>
                          <m:sSubPr>
                            <m:ctrlPr>
                              <a:rPr lang="en-US" altLang="zh-CN" sz="3200" i="1">
                                <a:solidFill>
                                  <a:schemeClr val="tx1"/>
                                </a:solidFill>
                                <a:latin typeface="Cambria Math" panose="02040503050406030204" pitchFamily="18" charset="0"/>
                                <a:ea typeface="Cambria Math"/>
                              </a:rPr>
                            </m:ctrlPr>
                          </m:sSubPr>
                          <m:e>
                            <m:r>
                              <a:rPr lang="en-US" altLang="zh-CN" sz="3200" i="1">
                                <a:solidFill>
                                  <a:schemeClr val="tx1"/>
                                </a:solidFill>
                                <a:latin typeface="Cambria Math"/>
                                <a:ea typeface="Cambria Math"/>
                              </a:rPr>
                              <m:t>𝑞𝑢𝑎𝑛𝑡𝑢𝑚</m:t>
                            </m:r>
                          </m:e>
                          <m:sub>
                            <m:r>
                              <a:rPr lang="en-US" altLang="zh-CN" sz="3200" i="1">
                                <a:solidFill>
                                  <a:schemeClr val="tx1"/>
                                </a:solidFill>
                                <a:latin typeface="Cambria Math"/>
                                <a:ea typeface="Cambria Math"/>
                              </a:rPr>
                              <m:t>𝑖</m:t>
                            </m:r>
                          </m:sub>
                        </m:sSub>
                      </m:num>
                      <m:den>
                        <m:sSub>
                          <m:sSubPr>
                            <m:ctrlPr>
                              <a:rPr lang="en-US" altLang="zh-CN" sz="3200" i="1">
                                <a:solidFill>
                                  <a:schemeClr val="tx1"/>
                                </a:solidFill>
                                <a:latin typeface="Cambria Math" panose="02040503050406030204" pitchFamily="18" charset="0"/>
                                <a:ea typeface="Cambria Math"/>
                              </a:rPr>
                            </m:ctrlPr>
                          </m:sSubPr>
                          <m:e>
                            <m:r>
                              <a:rPr lang="en-US" altLang="zh-CN" sz="3200" i="1">
                                <a:solidFill>
                                  <a:schemeClr val="tx1"/>
                                </a:solidFill>
                                <a:latin typeface="Cambria Math"/>
                                <a:ea typeface="Cambria Math"/>
                              </a:rPr>
                              <m:t>𝑇</m:t>
                            </m:r>
                          </m:e>
                          <m:sub>
                            <m:r>
                              <a:rPr lang="en-US" altLang="zh-CN" sz="3200" i="1">
                                <a:solidFill>
                                  <a:schemeClr val="tx1"/>
                                </a:solidFill>
                                <a:latin typeface="Cambria Math"/>
                                <a:ea typeface="Cambria Math"/>
                              </a:rPr>
                              <m:t>𝑟𝑜𝑢𝑛𝑑</m:t>
                            </m:r>
                          </m:sub>
                        </m:sSub>
                      </m:den>
                    </m:f>
                    <m:r>
                      <a:rPr lang="en-US" altLang="zh-CN" sz="3200" i="1">
                        <a:latin typeface="Cambria Math"/>
                        <a:ea typeface="Cambria Math"/>
                      </a:rPr>
                      <m:t>×</m:t>
                    </m:r>
                    <m:r>
                      <a:rPr lang="en-US" altLang="zh-CN" sz="3200" i="1">
                        <a:latin typeface="Cambria Math"/>
                        <a:ea typeface="Cambria Math"/>
                      </a:rPr>
                      <m:t>𝑅𝑇𝑇</m:t>
                    </m:r>
                    <m:r>
                      <a:rPr lang="en-US" altLang="zh-CN" sz="3200" i="1">
                        <a:latin typeface="Cambria Math"/>
                        <a:ea typeface="Cambria Math"/>
                      </a:rPr>
                      <m:t>×</m:t>
                    </m:r>
                    <m:r>
                      <a:rPr lang="en-US" altLang="zh-CN" sz="3200" i="1">
                        <a:latin typeface="Cambria Math"/>
                        <a:ea typeface="Cambria Math"/>
                      </a:rPr>
                      <m:t>𝜆</m:t>
                    </m:r>
                  </m:oMath>
                </a14:m>
                <a:r>
                  <a:rPr lang="en-US" altLang="zh-CN" sz="3200" dirty="0"/>
                  <a:t> </a:t>
                </a:r>
                <a:endParaRPr lang="en-US" altLang="zh-CN" dirty="0"/>
              </a:p>
              <a:p>
                <a:pPr lvl="1"/>
                <a:r>
                  <a:rPr lang="en-US" altLang="zh-CN" dirty="0"/>
                  <a:t>Deliver low latency</a:t>
                </a:r>
              </a:p>
              <a:p>
                <a:pPr lvl="1"/>
                <a:r>
                  <a:rPr lang="en-US" altLang="zh-CN" dirty="0"/>
                  <a:t>Achieve high throughput</a:t>
                </a:r>
              </a:p>
              <a:p>
                <a:pPr lvl="1"/>
                <a:r>
                  <a:rPr lang="en-US" altLang="zh-CN" dirty="0"/>
                  <a:t>Preserve weighted fair sharing</a:t>
                </a:r>
              </a:p>
              <a:p>
                <a:pPr lvl="1"/>
                <a:r>
                  <a:rPr lang="en-US" altLang="zh-CN" dirty="0">
                    <a:solidFill>
                      <a:srgbClr val="0000CC"/>
                    </a:solidFill>
                    <a:latin typeface="+mj-lt"/>
                    <a:ea typeface="+mj-ea"/>
                    <a:cs typeface="Times New Roman" panose="02020603050405020304" pitchFamily="18" charset="0"/>
                  </a:rPr>
                  <a:t>Compatible with legacy ECN/RED implementation</a:t>
                </a:r>
                <a:endParaRPr lang="zh-CN" altLang="en-US" dirty="0">
                  <a:solidFill>
                    <a:srgbClr val="0000CC"/>
                  </a:solidFill>
                  <a:latin typeface="+mj-lt"/>
                  <a:ea typeface="+mj-ea"/>
                  <a:cs typeface="Times New Roman" panose="02020603050405020304" pitchFamily="18" charset="0"/>
                </a:endParaRPr>
              </a:p>
              <a:p>
                <a:pPr marL="457200" lvl="1" indent="0">
                  <a:buNone/>
                </a:pPr>
                <a:endParaRPr lang="en-US" altLang="zh-CN" dirty="0"/>
              </a:p>
              <a:p>
                <a:pPr lvl="1"/>
                <a:endParaRPr lang="en-US" altLang="zh-CN"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1">
                <a:blip r:embed="rId3"/>
                <a:stretch>
                  <a:fillRect/>
                </a:stretch>
              </a:blipFill>
            </p:spPr>
            <p:txBody>
              <a:bodyPr/>
              <a:lstStyle/>
              <a:p>
                <a:r>
                  <a:rPr lang="zh-CN" altLang="en-US">
                    <a:noFill/>
                  </a:rPr>
                  <a:t> </a:t>
                </a:r>
              </a:p>
            </p:txBody>
          </p:sp>
        </mc:Fallback>
      </mc:AlternateContent>
      <p:sp>
        <p:nvSpPr>
          <p:cNvPr id="6" name="矩形 5"/>
          <p:cNvSpPr/>
          <p:nvPr/>
        </p:nvSpPr>
        <p:spPr>
          <a:xfrm>
            <a:off x="827584" y="1628800"/>
            <a:ext cx="7272808" cy="648072"/>
          </a:xfrm>
          <a:prstGeom prst="rect">
            <a:avLst/>
          </a:prstGeom>
          <a:noFill/>
          <a:ln w="38100">
            <a:solidFill>
              <a:srgbClr val="0000CC"/>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useBgFill="1">
        <p:nvSpPr>
          <p:cNvPr id="8" name="Rounded Rectangle 51"/>
          <p:cNvSpPr/>
          <p:nvPr/>
        </p:nvSpPr>
        <p:spPr>
          <a:xfrm>
            <a:off x="611560" y="4509120"/>
            <a:ext cx="7920880" cy="1296144"/>
          </a:xfrm>
          <a:prstGeom prst="roundRect">
            <a:avLst/>
          </a:prstGeom>
          <a:ln w="63500" cap="flat" cmpd="sng" algn="ctr">
            <a:noFill/>
            <a:prstDash val="solid"/>
          </a:ln>
          <a:effectLst>
            <a:innerShdw blurRad="215900">
              <a:prstClr val="black"/>
            </a:innerShdw>
          </a:effectLst>
          <a:scene3d>
            <a:camera prst="orthographicFront">
              <a:rot lat="0" lon="0" rev="0"/>
            </a:camera>
            <a:lightRig rig="threePt" dir="tl"/>
          </a:scene3d>
          <a:sp3d prstMaterial="metal"/>
        </p:spPr>
        <p:txBody>
          <a:bodyPr wrap="square" anchor="ctr">
            <a:noAutofit/>
          </a:bodyPr>
          <a:lstStyle/>
          <a:p>
            <a:pPr marL="0" lvl="1" algn="ctr"/>
            <a:r>
              <a:rPr lang="en-US" altLang="zh-CN" sz="3200" dirty="0"/>
              <a:t>Per-queue ECN/RED with </a:t>
            </a:r>
            <a:r>
              <a:rPr lang="en-US" altLang="zh-CN" sz="3200" i="1" dirty="0"/>
              <a:t>dynamic thresholds</a:t>
            </a:r>
            <a:endParaRPr lang="zh-CN" altLang="en-US" sz="3200" i="1"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t>75</a:t>
            </a:fld>
            <a:endParaRPr lang="zh-CN" altLang="en-US"/>
          </a:p>
        </p:txBody>
      </p:sp>
    </p:spTree>
    <p:extLst>
      <p:ext uri="{BB962C8B-B14F-4D97-AF65-F5344CB8AC3E}">
        <p14:creationId xmlns:p14="http://schemas.microsoft.com/office/powerpoint/2010/main" val="171401828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srgbClr val="0000CC"/>
                </a:solidFill>
                <a:cs typeface="Times New Roman" panose="02020603050405020304" pitchFamily="18" charset="0"/>
              </a:rPr>
              <a:t>Testbed Evaluation</a:t>
            </a:r>
            <a:endParaRPr lang="zh-CN" altLang="en-US" dirty="0"/>
          </a:p>
        </p:txBody>
      </p:sp>
      <p:sp>
        <p:nvSpPr>
          <p:cNvPr id="3" name="内容占位符 2"/>
          <p:cNvSpPr>
            <a:spLocks noGrp="1"/>
          </p:cNvSpPr>
          <p:nvPr>
            <p:ph idx="1"/>
          </p:nvPr>
        </p:nvSpPr>
        <p:spPr>
          <a:xfrm>
            <a:off x="457200" y="1600200"/>
            <a:ext cx="8229600" cy="4925144"/>
          </a:xfrm>
        </p:spPr>
        <p:txBody>
          <a:bodyPr>
            <a:normAutofit/>
          </a:bodyPr>
          <a:lstStyle/>
          <a:p>
            <a:r>
              <a:rPr lang="en-US" altLang="zh-CN" dirty="0"/>
              <a:t>MQ-ECN software prototype</a:t>
            </a:r>
          </a:p>
          <a:p>
            <a:pPr lvl="1"/>
            <a:r>
              <a:rPr lang="en-US" altLang="zh-CN" dirty="0"/>
              <a:t>Linux </a:t>
            </a:r>
            <a:r>
              <a:rPr lang="en-US" altLang="zh-CN" dirty="0" err="1"/>
              <a:t>qdisc</a:t>
            </a:r>
            <a:r>
              <a:rPr lang="en-US" altLang="zh-CN" dirty="0"/>
              <a:t> kernel module performing DWRR</a:t>
            </a:r>
          </a:p>
          <a:p>
            <a:r>
              <a:rPr lang="en-US" altLang="zh-CN" dirty="0"/>
              <a:t>Testbed setup</a:t>
            </a:r>
          </a:p>
          <a:p>
            <a:pPr lvl="1"/>
            <a:r>
              <a:rPr lang="en-US" altLang="zh-CN" dirty="0"/>
              <a:t>9 servers are connected to a server-emulated switch with 9 NICs</a:t>
            </a:r>
          </a:p>
          <a:p>
            <a:pPr lvl="1"/>
            <a:r>
              <a:rPr lang="en-US" altLang="zh-CN" dirty="0"/>
              <a:t>End-hosts use DCTCP as the transport protocol</a:t>
            </a:r>
          </a:p>
          <a:p>
            <a:r>
              <a:rPr lang="en-US" altLang="zh-CN" dirty="0"/>
              <a:t>Benchmark traffic</a:t>
            </a:r>
          </a:p>
          <a:p>
            <a:pPr lvl="1"/>
            <a:r>
              <a:rPr lang="en-US" altLang="zh-CN" dirty="0"/>
              <a:t>Web search workload</a:t>
            </a:r>
          </a:p>
          <a:p>
            <a:r>
              <a:rPr lang="en-US" altLang="zh-CN" dirty="0"/>
              <a:t>More results in large-scale simulations</a:t>
            </a:r>
          </a:p>
        </p:txBody>
      </p:sp>
      <p:sp>
        <p:nvSpPr>
          <p:cNvPr id="4" name="灯片编号占位符 3"/>
          <p:cNvSpPr>
            <a:spLocks noGrp="1"/>
          </p:cNvSpPr>
          <p:nvPr>
            <p:ph type="sldNum" sz="quarter" idx="12"/>
          </p:nvPr>
        </p:nvSpPr>
        <p:spPr/>
        <p:txBody>
          <a:bodyPr/>
          <a:lstStyle/>
          <a:p>
            <a:fld id="{0C913308-F349-4B6D-A68A-DD1791B4A57B}" type="slidenum">
              <a:rPr lang="zh-CN" altLang="en-US" smtClean="0"/>
              <a:t>76</a:t>
            </a:fld>
            <a:endParaRPr lang="zh-CN" altLang="en-US"/>
          </a:p>
        </p:txBody>
      </p:sp>
    </p:spTree>
    <p:extLst>
      <p:ext uri="{BB962C8B-B14F-4D97-AF65-F5344CB8AC3E}">
        <p14:creationId xmlns:p14="http://schemas.microsoft.com/office/powerpoint/2010/main" val="52253205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40"/>
          <p:cNvGrpSpPr/>
          <p:nvPr/>
        </p:nvGrpSpPr>
        <p:grpSpPr>
          <a:xfrm>
            <a:off x="5392723" y="3645024"/>
            <a:ext cx="1422008" cy="762000"/>
            <a:chOff x="6897409" y="2819400"/>
            <a:chExt cx="705793" cy="762000"/>
          </a:xfrm>
        </p:grpSpPr>
        <p:cxnSp>
          <p:nvCxnSpPr>
            <p:cNvPr id="8" name="Straight Connector 19"/>
            <p:cNvCxnSpPr/>
            <p:nvPr/>
          </p:nvCxnSpPr>
          <p:spPr>
            <a:xfrm>
              <a:off x="6897410" y="2819400"/>
              <a:ext cx="0" cy="762000"/>
            </a:xfrm>
            <a:prstGeom prst="line">
              <a:avLst/>
            </a:prstGeom>
          </p:spPr>
          <p:style>
            <a:lnRef idx="3">
              <a:schemeClr val="dk1"/>
            </a:lnRef>
            <a:fillRef idx="0">
              <a:schemeClr val="dk1"/>
            </a:fillRef>
            <a:effectRef idx="2">
              <a:schemeClr val="dk1"/>
            </a:effectRef>
            <a:fontRef idx="minor">
              <a:schemeClr val="tx1"/>
            </a:fontRef>
          </p:style>
        </p:cxnSp>
        <p:cxnSp>
          <p:nvCxnSpPr>
            <p:cNvPr id="9" name="Straight Arrow Connector 39"/>
            <p:cNvCxnSpPr/>
            <p:nvPr/>
          </p:nvCxnSpPr>
          <p:spPr>
            <a:xfrm>
              <a:off x="6897409" y="3204927"/>
              <a:ext cx="705793" cy="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grpSp>
      <p:sp>
        <p:nvSpPr>
          <p:cNvPr id="2" name="标题 1"/>
          <p:cNvSpPr>
            <a:spLocks noGrp="1"/>
          </p:cNvSpPr>
          <p:nvPr>
            <p:ph type="title"/>
          </p:nvPr>
        </p:nvSpPr>
        <p:spPr/>
        <p:txBody>
          <a:bodyPr/>
          <a:lstStyle/>
          <a:p>
            <a:r>
              <a:rPr lang="en-US" altLang="zh-CN" dirty="0">
                <a:solidFill>
                  <a:srgbClr val="0000CC"/>
                </a:solidFill>
                <a:cs typeface="Times New Roman" panose="02020603050405020304" pitchFamily="18" charset="0"/>
              </a:rPr>
              <a:t>Static Flow Experiment</a:t>
            </a:r>
            <a:endParaRPr lang="zh-CN" altLang="en-US" dirty="0"/>
          </a:p>
        </p:txBody>
      </p:sp>
      <p:sp>
        <p:nvSpPr>
          <p:cNvPr id="3" name="内容占位符 2"/>
          <p:cNvSpPr>
            <a:spLocks noGrp="1"/>
          </p:cNvSpPr>
          <p:nvPr>
            <p:ph idx="1"/>
          </p:nvPr>
        </p:nvSpPr>
        <p:spPr>
          <a:xfrm>
            <a:off x="590872" y="1600200"/>
            <a:ext cx="8229600" cy="4525963"/>
          </a:xfrm>
        </p:spPr>
        <p:txBody>
          <a:bodyPr/>
          <a:lstStyle/>
          <a:p>
            <a:endParaRPr lang="zh-CN" altLang="en-US" dirty="0"/>
          </a:p>
        </p:txBody>
      </p:sp>
      <p:pic>
        <p:nvPicPr>
          <p:cNvPr id="4" name="Picture 88" descr="server-gray.png"/>
          <p:cNvPicPr>
            <a:picLocks noChangeAspect="1"/>
          </p:cNvPicPr>
          <p:nvPr/>
        </p:nvPicPr>
        <p:blipFill>
          <a:blip r:embed="rId3" cstate="print"/>
          <a:stretch>
            <a:fillRect/>
          </a:stretch>
        </p:blipFill>
        <p:spPr>
          <a:xfrm>
            <a:off x="1393304" y="1950616"/>
            <a:ext cx="915278" cy="974328"/>
          </a:xfrm>
          <a:prstGeom prst="rect">
            <a:avLst/>
          </a:prstGeom>
        </p:spPr>
      </p:pic>
      <p:pic>
        <p:nvPicPr>
          <p:cNvPr id="5" name="Picture 87" descr="server-gray.png"/>
          <p:cNvPicPr>
            <a:picLocks noChangeAspect="1"/>
          </p:cNvPicPr>
          <p:nvPr/>
        </p:nvPicPr>
        <p:blipFill>
          <a:blip r:embed="rId3" cstate="print"/>
          <a:stretch>
            <a:fillRect/>
          </a:stretch>
        </p:blipFill>
        <p:spPr>
          <a:xfrm>
            <a:off x="1393304" y="5118968"/>
            <a:ext cx="915278" cy="974328"/>
          </a:xfrm>
          <a:prstGeom prst="rect">
            <a:avLst/>
          </a:prstGeom>
        </p:spPr>
      </p:pic>
      <p:pic>
        <p:nvPicPr>
          <p:cNvPr id="6" name="Picture 87" descr="server-gray.png"/>
          <p:cNvPicPr>
            <a:picLocks noChangeAspect="1"/>
          </p:cNvPicPr>
          <p:nvPr/>
        </p:nvPicPr>
        <p:blipFill>
          <a:blip r:embed="rId3" cstate="print"/>
          <a:stretch>
            <a:fillRect/>
          </a:stretch>
        </p:blipFill>
        <p:spPr>
          <a:xfrm>
            <a:off x="6814730" y="3573016"/>
            <a:ext cx="915278" cy="974328"/>
          </a:xfrm>
          <a:prstGeom prst="rect">
            <a:avLst/>
          </a:prstGeom>
        </p:spPr>
      </p:pic>
      <p:grpSp>
        <p:nvGrpSpPr>
          <p:cNvPr id="10" name="Group 151"/>
          <p:cNvGrpSpPr>
            <a:grpSpLocks/>
          </p:cNvGrpSpPr>
          <p:nvPr/>
        </p:nvGrpSpPr>
        <p:grpSpPr bwMode="auto">
          <a:xfrm>
            <a:off x="3697560" y="3501008"/>
            <a:ext cx="1695162" cy="561144"/>
            <a:chOff x="4032" y="480"/>
            <a:chExt cx="768" cy="576"/>
          </a:xfrm>
          <a:gradFill flip="none" rotWithShape="1">
            <a:gsLst>
              <a:gs pos="0">
                <a:schemeClr val="bg1">
                  <a:lumMod val="95000"/>
                  <a:shade val="30000"/>
                  <a:satMod val="115000"/>
                </a:schemeClr>
              </a:gs>
              <a:gs pos="50000">
                <a:schemeClr val="bg1">
                  <a:lumMod val="95000"/>
                  <a:shade val="67500"/>
                  <a:satMod val="115000"/>
                </a:schemeClr>
              </a:gs>
              <a:gs pos="100000">
                <a:schemeClr val="bg1">
                  <a:lumMod val="95000"/>
                  <a:shade val="100000"/>
                  <a:satMod val="115000"/>
                </a:schemeClr>
              </a:gs>
            </a:gsLst>
            <a:lin ang="10800000" scaled="1"/>
            <a:tileRect/>
          </a:gradFill>
        </p:grpSpPr>
        <p:sp>
          <p:nvSpPr>
            <p:cNvPr id="11" name="Freeform 152"/>
            <p:cNvSpPr>
              <a:spLocks/>
            </p:cNvSpPr>
            <p:nvPr/>
          </p:nvSpPr>
          <p:spPr bwMode="auto">
            <a:xfrm>
              <a:off x="4032" y="480"/>
              <a:ext cx="768" cy="576"/>
            </a:xfrm>
            <a:custGeom>
              <a:avLst/>
              <a:gdLst>
                <a:gd name="T0" fmla="*/ 0 w 768"/>
                <a:gd name="T1" fmla="*/ 0 h 576"/>
                <a:gd name="T2" fmla="*/ 768 w 768"/>
                <a:gd name="T3" fmla="*/ 0 h 576"/>
                <a:gd name="T4" fmla="*/ 768 w 768"/>
                <a:gd name="T5" fmla="*/ 576 h 576"/>
                <a:gd name="T6" fmla="*/ 0 w 768"/>
                <a:gd name="T7" fmla="*/ 576 h 576"/>
                <a:gd name="T8" fmla="*/ 0 60000 65536"/>
                <a:gd name="T9" fmla="*/ 0 60000 65536"/>
                <a:gd name="T10" fmla="*/ 0 60000 65536"/>
                <a:gd name="T11" fmla="*/ 0 60000 65536"/>
                <a:gd name="T12" fmla="*/ 0 w 768"/>
                <a:gd name="T13" fmla="*/ 0 h 576"/>
                <a:gd name="T14" fmla="*/ 768 w 768"/>
                <a:gd name="T15" fmla="*/ 576 h 576"/>
              </a:gdLst>
              <a:ahLst/>
              <a:cxnLst>
                <a:cxn ang="T8">
                  <a:pos x="T0" y="T1"/>
                </a:cxn>
                <a:cxn ang="T9">
                  <a:pos x="T2" y="T3"/>
                </a:cxn>
                <a:cxn ang="T10">
                  <a:pos x="T4" y="T5"/>
                </a:cxn>
                <a:cxn ang="T11">
                  <a:pos x="T6" y="T7"/>
                </a:cxn>
              </a:cxnLst>
              <a:rect l="T12" t="T13" r="T14" b="T15"/>
              <a:pathLst>
                <a:path w="768" h="576">
                  <a:moveTo>
                    <a:pt x="0" y="0"/>
                  </a:moveTo>
                  <a:lnTo>
                    <a:pt x="768" y="0"/>
                  </a:lnTo>
                  <a:lnTo>
                    <a:pt x="768" y="576"/>
                  </a:lnTo>
                  <a:lnTo>
                    <a:pt x="0" y="576"/>
                  </a:lnTo>
                </a:path>
              </a:pathLst>
            </a:custGeom>
            <a:grpFill/>
            <a:ln w="28575">
              <a:solidFill>
                <a:schemeClr val="tx1"/>
              </a:solidFill>
              <a:round/>
              <a:headEnd/>
              <a:tailEnd/>
            </a:ln>
          </p:spPr>
          <p:txBody>
            <a:bodyPr/>
            <a:lstStyle/>
            <a:p>
              <a:endParaRPr lang="en-US" dirty="0">
                <a:solidFill>
                  <a:srgbClr val="333399"/>
                </a:solidFill>
              </a:endParaRPr>
            </a:p>
          </p:txBody>
        </p:sp>
        <p:sp>
          <p:nvSpPr>
            <p:cNvPr id="12" name="Line 153"/>
            <p:cNvSpPr>
              <a:spLocks noChangeShapeType="1"/>
            </p:cNvSpPr>
            <p:nvPr/>
          </p:nvSpPr>
          <p:spPr bwMode="auto">
            <a:xfrm>
              <a:off x="4664" y="653"/>
              <a:ext cx="0" cy="288"/>
            </a:xfrm>
            <a:prstGeom prst="line">
              <a:avLst/>
            </a:prstGeom>
            <a:grpFill/>
            <a:ln w="28575">
              <a:solidFill>
                <a:schemeClr val="tx1"/>
              </a:solidFill>
              <a:round/>
              <a:headEnd/>
              <a:tailEnd/>
            </a:ln>
          </p:spPr>
          <p:txBody>
            <a:bodyPr/>
            <a:lstStyle/>
            <a:p>
              <a:endParaRPr lang="en-US" dirty="0"/>
            </a:p>
          </p:txBody>
        </p:sp>
      </p:grpSp>
      <p:grpSp>
        <p:nvGrpSpPr>
          <p:cNvPr id="13" name="Group 151"/>
          <p:cNvGrpSpPr>
            <a:grpSpLocks/>
          </p:cNvGrpSpPr>
          <p:nvPr/>
        </p:nvGrpSpPr>
        <p:grpSpPr bwMode="auto">
          <a:xfrm>
            <a:off x="3697560" y="4019984"/>
            <a:ext cx="1695162" cy="561144"/>
            <a:chOff x="4032" y="480"/>
            <a:chExt cx="768" cy="576"/>
          </a:xfrm>
          <a:gradFill flip="none" rotWithShape="1">
            <a:gsLst>
              <a:gs pos="0">
                <a:schemeClr val="bg1">
                  <a:lumMod val="95000"/>
                  <a:shade val="30000"/>
                  <a:satMod val="115000"/>
                </a:schemeClr>
              </a:gs>
              <a:gs pos="50000">
                <a:schemeClr val="bg1">
                  <a:lumMod val="95000"/>
                  <a:shade val="67500"/>
                  <a:satMod val="115000"/>
                </a:schemeClr>
              </a:gs>
              <a:gs pos="100000">
                <a:schemeClr val="bg1">
                  <a:lumMod val="95000"/>
                  <a:shade val="100000"/>
                  <a:satMod val="115000"/>
                </a:schemeClr>
              </a:gs>
            </a:gsLst>
            <a:lin ang="10800000" scaled="1"/>
            <a:tileRect/>
          </a:gradFill>
        </p:grpSpPr>
        <p:sp>
          <p:nvSpPr>
            <p:cNvPr id="14" name="Freeform 152"/>
            <p:cNvSpPr>
              <a:spLocks/>
            </p:cNvSpPr>
            <p:nvPr/>
          </p:nvSpPr>
          <p:spPr bwMode="auto">
            <a:xfrm>
              <a:off x="4032" y="480"/>
              <a:ext cx="768" cy="576"/>
            </a:xfrm>
            <a:custGeom>
              <a:avLst/>
              <a:gdLst>
                <a:gd name="T0" fmla="*/ 0 w 768"/>
                <a:gd name="T1" fmla="*/ 0 h 576"/>
                <a:gd name="T2" fmla="*/ 768 w 768"/>
                <a:gd name="T3" fmla="*/ 0 h 576"/>
                <a:gd name="T4" fmla="*/ 768 w 768"/>
                <a:gd name="T5" fmla="*/ 576 h 576"/>
                <a:gd name="T6" fmla="*/ 0 w 768"/>
                <a:gd name="T7" fmla="*/ 576 h 576"/>
                <a:gd name="T8" fmla="*/ 0 60000 65536"/>
                <a:gd name="T9" fmla="*/ 0 60000 65536"/>
                <a:gd name="T10" fmla="*/ 0 60000 65536"/>
                <a:gd name="T11" fmla="*/ 0 60000 65536"/>
                <a:gd name="T12" fmla="*/ 0 w 768"/>
                <a:gd name="T13" fmla="*/ 0 h 576"/>
                <a:gd name="T14" fmla="*/ 768 w 768"/>
                <a:gd name="T15" fmla="*/ 576 h 576"/>
              </a:gdLst>
              <a:ahLst/>
              <a:cxnLst>
                <a:cxn ang="T8">
                  <a:pos x="T0" y="T1"/>
                </a:cxn>
                <a:cxn ang="T9">
                  <a:pos x="T2" y="T3"/>
                </a:cxn>
                <a:cxn ang="T10">
                  <a:pos x="T4" y="T5"/>
                </a:cxn>
                <a:cxn ang="T11">
                  <a:pos x="T6" y="T7"/>
                </a:cxn>
              </a:cxnLst>
              <a:rect l="T12" t="T13" r="T14" b="T15"/>
              <a:pathLst>
                <a:path w="768" h="576">
                  <a:moveTo>
                    <a:pt x="0" y="0"/>
                  </a:moveTo>
                  <a:lnTo>
                    <a:pt x="768" y="0"/>
                  </a:lnTo>
                  <a:lnTo>
                    <a:pt x="768" y="576"/>
                  </a:lnTo>
                  <a:lnTo>
                    <a:pt x="0" y="576"/>
                  </a:lnTo>
                </a:path>
              </a:pathLst>
            </a:custGeom>
            <a:grpFill/>
            <a:ln w="28575">
              <a:solidFill>
                <a:schemeClr val="tx1"/>
              </a:solidFill>
              <a:round/>
              <a:headEnd/>
              <a:tailEnd/>
            </a:ln>
          </p:spPr>
          <p:txBody>
            <a:bodyPr/>
            <a:lstStyle/>
            <a:p>
              <a:endParaRPr lang="en-US" dirty="0">
                <a:solidFill>
                  <a:srgbClr val="333399"/>
                </a:solidFill>
              </a:endParaRPr>
            </a:p>
          </p:txBody>
        </p:sp>
        <p:sp>
          <p:nvSpPr>
            <p:cNvPr id="15" name="Line 153"/>
            <p:cNvSpPr>
              <a:spLocks noChangeShapeType="1"/>
            </p:cNvSpPr>
            <p:nvPr/>
          </p:nvSpPr>
          <p:spPr bwMode="auto">
            <a:xfrm>
              <a:off x="4664" y="653"/>
              <a:ext cx="0" cy="288"/>
            </a:xfrm>
            <a:prstGeom prst="line">
              <a:avLst/>
            </a:prstGeom>
            <a:grpFill/>
            <a:ln w="28575">
              <a:solidFill>
                <a:schemeClr val="tx1"/>
              </a:solidFill>
              <a:round/>
              <a:headEnd/>
              <a:tailEnd/>
            </a:ln>
          </p:spPr>
          <p:txBody>
            <a:bodyPr/>
            <a:lstStyle/>
            <a:p>
              <a:endParaRPr lang="en-US" dirty="0"/>
            </a:p>
          </p:txBody>
        </p:sp>
      </p:grpSp>
      <p:cxnSp>
        <p:nvCxnSpPr>
          <p:cNvPr id="20" name="直接箭头连接符 19"/>
          <p:cNvCxnSpPr/>
          <p:nvPr/>
        </p:nvCxnSpPr>
        <p:spPr>
          <a:xfrm>
            <a:off x="2185392" y="2437780"/>
            <a:ext cx="1512168" cy="134380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p:nvPr/>
        </p:nvCxnSpPr>
        <p:spPr>
          <a:xfrm flipV="1">
            <a:off x="2185392" y="4300556"/>
            <a:ext cx="1512168" cy="1233568"/>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219766" y="2939278"/>
            <a:ext cx="3996444" cy="523220"/>
          </a:xfrm>
          <a:prstGeom prst="rect">
            <a:avLst/>
          </a:prstGeom>
          <a:noFill/>
        </p:spPr>
        <p:txBody>
          <a:bodyPr wrap="square" rtlCol="0">
            <a:spAutoFit/>
          </a:bodyPr>
          <a:lstStyle/>
          <a:p>
            <a:pPr algn="ctr"/>
            <a:r>
              <a:rPr lang="en-US" altLang="zh-CN" sz="2800" dirty="0"/>
              <a:t>Service 1</a:t>
            </a:r>
            <a:endParaRPr lang="zh-CN" altLang="en-US" sz="2800" dirty="0"/>
          </a:p>
        </p:txBody>
      </p:sp>
      <p:sp>
        <p:nvSpPr>
          <p:cNvPr id="34" name="TextBox 33"/>
          <p:cNvSpPr txBox="1"/>
          <p:nvPr/>
        </p:nvSpPr>
        <p:spPr>
          <a:xfrm>
            <a:off x="-226876" y="4509120"/>
            <a:ext cx="3996444" cy="523220"/>
          </a:xfrm>
          <a:prstGeom prst="rect">
            <a:avLst/>
          </a:prstGeom>
          <a:noFill/>
        </p:spPr>
        <p:txBody>
          <a:bodyPr wrap="square" rtlCol="0">
            <a:spAutoFit/>
          </a:bodyPr>
          <a:lstStyle/>
          <a:p>
            <a:pPr algn="ctr"/>
            <a:r>
              <a:rPr lang="en-US" altLang="zh-CN" sz="2800" dirty="0"/>
              <a:t>Service 2</a:t>
            </a:r>
            <a:endParaRPr lang="zh-CN" altLang="en-US" sz="2800" dirty="0"/>
          </a:p>
        </p:txBody>
      </p:sp>
      <p:sp>
        <p:nvSpPr>
          <p:cNvPr id="35" name="TextBox 34"/>
          <p:cNvSpPr txBox="1"/>
          <p:nvPr/>
        </p:nvSpPr>
        <p:spPr>
          <a:xfrm>
            <a:off x="3851920" y="2977788"/>
            <a:ext cx="3996444" cy="523220"/>
          </a:xfrm>
          <a:prstGeom prst="rect">
            <a:avLst/>
          </a:prstGeom>
          <a:noFill/>
        </p:spPr>
        <p:txBody>
          <a:bodyPr wrap="square" rtlCol="0">
            <a:spAutoFit/>
          </a:bodyPr>
          <a:lstStyle/>
          <a:p>
            <a:pPr algn="ctr"/>
            <a:r>
              <a:rPr lang="en-US" altLang="zh-CN" sz="2800" dirty="0"/>
              <a:t>weight</a:t>
            </a:r>
            <a:endParaRPr lang="zh-CN" altLang="en-US" sz="2800" dirty="0"/>
          </a:p>
        </p:txBody>
      </p:sp>
      <p:sp>
        <p:nvSpPr>
          <p:cNvPr id="36" name="TextBox 35"/>
          <p:cNvSpPr txBox="1"/>
          <p:nvPr/>
        </p:nvSpPr>
        <p:spPr>
          <a:xfrm>
            <a:off x="3851920" y="3496764"/>
            <a:ext cx="3996444" cy="523220"/>
          </a:xfrm>
          <a:prstGeom prst="rect">
            <a:avLst/>
          </a:prstGeom>
          <a:noFill/>
        </p:spPr>
        <p:txBody>
          <a:bodyPr wrap="square" rtlCol="0">
            <a:spAutoFit/>
          </a:bodyPr>
          <a:lstStyle/>
          <a:p>
            <a:pPr algn="ctr"/>
            <a:r>
              <a:rPr lang="en-US" altLang="zh-CN" sz="2800" dirty="0">
                <a:solidFill>
                  <a:srgbClr val="0000CC"/>
                </a:solidFill>
              </a:rPr>
              <a:t>1</a:t>
            </a:r>
            <a:endParaRPr lang="zh-CN" altLang="en-US" sz="2800" dirty="0">
              <a:solidFill>
                <a:srgbClr val="0000CC"/>
              </a:solidFill>
            </a:endParaRPr>
          </a:p>
        </p:txBody>
      </p:sp>
      <p:sp>
        <p:nvSpPr>
          <p:cNvPr id="38" name="TextBox 37"/>
          <p:cNvSpPr txBox="1"/>
          <p:nvPr/>
        </p:nvSpPr>
        <p:spPr>
          <a:xfrm>
            <a:off x="899592" y="1988582"/>
            <a:ext cx="3996444" cy="523220"/>
          </a:xfrm>
          <a:prstGeom prst="rect">
            <a:avLst/>
          </a:prstGeom>
          <a:noFill/>
        </p:spPr>
        <p:txBody>
          <a:bodyPr wrap="square" rtlCol="0">
            <a:spAutoFit/>
          </a:bodyPr>
          <a:lstStyle/>
          <a:p>
            <a:pPr algn="ctr"/>
            <a:r>
              <a:rPr lang="en-US" altLang="zh-CN" sz="2800" dirty="0">
                <a:solidFill>
                  <a:srgbClr val="0000CC"/>
                </a:solidFill>
              </a:rPr>
              <a:t>1 flow</a:t>
            </a:r>
            <a:endParaRPr lang="zh-CN" altLang="en-US" sz="2800" dirty="0">
              <a:solidFill>
                <a:srgbClr val="0000CC"/>
              </a:solidFill>
            </a:endParaRPr>
          </a:p>
        </p:txBody>
      </p:sp>
      <p:sp>
        <p:nvSpPr>
          <p:cNvPr id="39" name="TextBox 38"/>
          <p:cNvSpPr txBox="1"/>
          <p:nvPr/>
        </p:nvSpPr>
        <p:spPr>
          <a:xfrm>
            <a:off x="1043608" y="5354052"/>
            <a:ext cx="3996444" cy="523220"/>
          </a:xfrm>
          <a:prstGeom prst="rect">
            <a:avLst/>
          </a:prstGeom>
          <a:noFill/>
        </p:spPr>
        <p:txBody>
          <a:bodyPr wrap="square" rtlCol="0">
            <a:spAutoFit/>
          </a:bodyPr>
          <a:lstStyle/>
          <a:p>
            <a:pPr algn="ctr"/>
            <a:r>
              <a:rPr lang="en-US" altLang="zh-CN" sz="2800" dirty="0">
                <a:solidFill>
                  <a:srgbClr val="0000CC"/>
                </a:solidFill>
              </a:rPr>
              <a:t>4 flows</a:t>
            </a:r>
            <a:endParaRPr lang="zh-CN" altLang="en-US" sz="2800" dirty="0">
              <a:solidFill>
                <a:srgbClr val="0000CC"/>
              </a:solidFill>
            </a:endParaRPr>
          </a:p>
        </p:txBody>
      </p:sp>
      <p:sp>
        <p:nvSpPr>
          <p:cNvPr id="25" name="TextBox 24"/>
          <p:cNvSpPr txBox="1"/>
          <p:nvPr/>
        </p:nvSpPr>
        <p:spPr>
          <a:xfrm>
            <a:off x="3851920" y="4057908"/>
            <a:ext cx="3996444" cy="523220"/>
          </a:xfrm>
          <a:prstGeom prst="rect">
            <a:avLst/>
          </a:prstGeom>
          <a:noFill/>
        </p:spPr>
        <p:txBody>
          <a:bodyPr wrap="square" rtlCol="0">
            <a:spAutoFit/>
          </a:bodyPr>
          <a:lstStyle/>
          <a:p>
            <a:pPr algn="ctr"/>
            <a:r>
              <a:rPr lang="en-US" altLang="zh-CN" sz="2800" dirty="0">
                <a:solidFill>
                  <a:srgbClr val="0000CC"/>
                </a:solidFill>
              </a:rPr>
              <a:t>1</a:t>
            </a:r>
            <a:endParaRPr lang="zh-CN" altLang="en-US" sz="2800" dirty="0">
              <a:solidFill>
                <a:srgbClr val="0000CC"/>
              </a:solidFill>
            </a:endParaRPr>
          </a:p>
        </p:txBody>
      </p:sp>
      <p:sp>
        <p:nvSpPr>
          <p:cNvPr id="16" name="灯片编号占位符 15"/>
          <p:cNvSpPr>
            <a:spLocks noGrp="1"/>
          </p:cNvSpPr>
          <p:nvPr>
            <p:ph type="sldNum" sz="quarter" idx="12"/>
          </p:nvPr>
        </p:nvSpPr>
        <p:spPr/>
        <p:txBody>
          <a:bodyPr/>
          <a:lstStyle/>
          <a:p>
            <a:fld id="{0C913308-F349-4B6D-A68A-DD1791B4A57B}" type="slidenum">
              <a:rPr lang="zh-CN" altLang="en-US" smtClean="0"/>
              <a:t>77</a:t>
            </a:fld>
            <a:endParaRPr lang="zh-CN" altLang="en-US"/>
          </a:p>
        </p:txBody>
      </p:sp>
    </p:spTree>
    <p:extLst>
      <p:ext uri="{BB962C8B-B14F-4D97-AF65-F5344CB8AC3E}">
        <p14:creationId xmlns:p14="http://schemas.microsoft.com/office/powerpoint/2010/main" val="2201425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srgbClr val="0000CC"/>
                </a:solidFill>
                <a:cs typeface="Times New Roman" panose="02020603050405020304" pitchFamily="18" charset="0"/>
              </a:rPr>
              <a:t>Static Flow Experiment</a:t>
            </a:r>
            <a:endParaRPr lang="zh-CN" altLang="en-US" dirty="0"/>
          </a:p>
        </p:txBody>
      </p:sp>
      <p:sp>
        <p:nvSpPr>
          <p:cNvPr id="3" name="内容占位符 2"/>
          <p:cNvSpPr>
            <a:spLocks noGrp="1"/>
          </p:cNvSpPr>
          <p:nvPr>
            <p:ph idx="1"/>
          </p:nvPr>
        </p:nvSpPr>
        <p:spPr/>
        <p:txBody>
          <a:bodyPr/>
          <a:lstStyle/>
          <a:p>
            <a:endParaRPr lang="zh-CN" altLang="en-US" dirty="0"/>
          </a:p>
        </p:txBody>
      </p:sp>
      <p:pic>
        <p:nvPicPr>
          <p:cNvPr id="2050" name="Picture 2" descr="C:\Users\wei\Desktop\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81087" y="1628801"/>
            <a:ext cx="4424378" cy="3312368"/>
          </a:xfrm>
          <a:prstGeom prst="rect">
            <a:avLst/>
          </a:prstGeom>
          <a:noFill/>
          <a:extLst>
            <a:ext uri="{909E8E84-426E-40DD-AFC4-6F175D3DCCD1}">
              <a14:hiddenFill xmlns:a14="http://schemas.microsoft.com/office/drawing/2010/main">
                <a:solidFill>
                  <a:srgbClr val="FFFFFF"/>
                </a:solidFill>
              </a14:hiddenFill>
            </a:ext>
          </a:extLst>
        </p:spPr>
      </p:pic>
      <p:sp>
        <p:nvSpPr>
          <p:cNvPr id="4" name="灯片编号占位符 3"/>
          <p:cNvSpPr>
            <a:spLocks noGrp="1"/>
          </p:cNvSpPr>
          <p:nvPr>
            <p:ph type="sldNum" sz="quarter" idx="12"/>
          </p:nvPr>
        </p:nvSpPr>
        <p:spPr/>
        <p:txBody>
          <a:bodyPr/>
          <a:lstStyle/>
          <a:p>
            <a:fld id="{0C913308-F349-4B6D-A68A-DD1791B4A57B}" type="slidenum">
              <a:rPr lang="zh-CN" altLang="en-US" smtClean="0"/>
              <a:t>78</a:t>
            </a:fld>
            <a:endParaRPr lang="zh-CN" altLang="en-US"/>
          </a:p>
        </p:txBody>
      </p:sp>
    </p:spTree>
    <p:extLst>
      <p:ext uri="{BB962C8B-B14F-4D97-AF65-F5344CB8AC3E}">
        <p14:creationId xmlns:p14="http://schemas.microsoft.com/office/powerpoint/2010/main" val="42266135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srgbClr val="0000CC"/>
                </a:solidFill>
                <a:cs typeface="Times New Roman" panose="02020603050405020304" pitchFamily="18" charset="0"/>
              </a:rPr>
              <a:t>Static Flow Experiment</a:t>
            </a:r>
            <a:endParaRPr lang="zh-CN" altLang="en-US" dirty="0"/>
          </a:p>
        </p:txBody>
      </p:sp>
      <p:sp>
        <p:nvSpPr>
          <p:cNvPr id="3" name="内容占位符 2"/>
          <p:cNvSpPr>
            <a:spLocks noGrp="1"/>
          </p:cNvSpPr>
          <p:nvPr>
            <p:ph idx="1"/>
          </p:nvPr>
        </p:nvSpPr>
        <p:spPr/>
        <p:txBody>
          <a:bodyPr/>
          <a:lstStyle/>
          <a:p>
            <a:endParaRPr lang="zh-CN" altLang="en-US" dirty="0"/>
          </a:p>
        </p:txBody>
      </p:sp>
      <p:sp useBgFill="1">
        <p:nvSpPr>
          <p:cNvPr id="7" name="Rounded Rectangle 51"/>
          <p:cNvSpPr/>
          <p:nvPr/>
        </p:nvSpPr>
        <p:spPr>
          <a:xfrm>
            <a:off x="827584" y="5190971"/>
            <a:ext cx="7632848" cy="974333"/>
          </a:xfrm>
          <a:prstGeom prst="roundRect">
            <a:avLst/>
          </a:prstGeom>
          <a:ln w="63500" cap="flat" cmpd="sng" algn="ctr">
            <a:noFill/>
            <a:prstDash val="solid"/>
          </a:ln>
          <a:effectLst>
            <a:innerShdw blurRad="215900">
              <a:prstClr val="black"/>
            </a:innerShdw>
          </a:effectLst>
          <a:scene3d>
            <a:camera prst="orthographicFront">
              <a:rot lat="0" lon="0" rev="0"/>
            </a:camera>
            <a:lightRig rig="threePt" dir="tl"/>
          </a:scene3d>
          <a:sp3d prstMaterial="metal"/>
        </p:spPr>
        <p:txBody>
          <a:bodyPr wrap="square" anchor="ctr">
            <a:noAutofit/>
          </a:bodyPr>
          <a:lstStyle/>
          <a:p>
            <a:pPr marL="0" lvl="1" algn="ctr"/>
            <a:r>
              <a:rPr lang="en-US" altLang="zh-CN" sz="3200" dirty="0"/>
              <a:t>MQ-ECN preserves weighted fair sharing</a:t>
            </a:r>
            <a:endParaRPr lang="zh-CN" altLang="en-US" sz="3200" dirty="0"/>
          </a:p>
        </p:txBody>
      </p:sp>
      <p:pic>
        <p:nvPicPr>
          <p:cNvPr id="10" name="Picture 2" descr="C:\Users\wei\Desktop\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81087" y="1628801"/>
            <a:ext cx="4424378" cy="3312368"/>
          </a:xfrm>
          <a:prstGeom prst="rect">
            <a:avLst/>
          </a:prstGeom>
          <a:noFill/>
          <a:extLst>
            <a:ext uri="{909E8E84-426E-40DD-AFC4-6F175D3DCCD1}">
              <a14:hiddenFill xmlns:a14="http://schemas.microsoft.com/office/drawing/2010/main">
                <a:solidFill>
                  <a:srgbClr val="FFFFFF"/>
                </a:solidFill>
              </a14:hiddenFill>
            </a:ext>
          </a:extLst>
        </p:spPr>
      </p:pic>
      <p:sp>
        <p:nvSpPr>
          <p:cNvPr id="4" name="灯片编号占位符 3"/>
          <p:cNvSpPr>
            <a:spLocks noGrp="1"/>
          </p:cNvSpPr>
          <p:nvPr>
            <p:ph type="sldNum" sz="quarter" idx="12"/>
          </p:nvPr>
        </p:nvSpPr>
        <p:spPr/>
        <p:txBody>
          <a:bodyPr/>
          <a:lstStyle/>
          <a:p>
            <a:fld id="{0C913308-F349-4B6D-A68A-DD1791B4A57B}" type="slidenum">
              <a:rPr lang="zh-CN" altLang="en-US" smtClean="0"/>
              <a:t>79</a:t>
            </a:fld>
            <a:endParaRPr lang="zh-CN" altLang="en-US"/>
          </a:p>
        </p:txBody>
      </p:sp>
    </p:spTree>
    <p:extLst>
      <p:ext uri="{BB962C8B-B14F-4D97-AF65-F5344CB8AC3E}">
        <p14:creationId xmlns:p14="http://schemas.microsoft.com/office/powerpoint/2010/main" val="34686627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8"/>
          <p:cNvSpPr>
            <a:spLocks noGrp="1"/>
          </p:cNvSpPr>
          <p:nvPr>
            <p:ph type="title"/>
          </p:nvPr>
        </p:nvSpPr>
        <p:spPr>
          <a:xfrm>
            <a:off x="17481" y="2780928"/>
            <a:ext cx="9036496" cy="1143000"/>
          </a:xfrm>
        </p:spPr>
        <p:txBody>
          <a:bodyPr>
            <a:noAutofit/>
          </a:bodyPr>
          <a:lstStyle/>
          <a:p>
            <a:r>
              <a:rPr lang="en-US" altLang="zh-CN" dirty="0">
                <a:ea typeface="+mn-ea"/>
                <a:cs typeface="Times New Roman" panose="02020603050405020304" pitchFamily="18" charset="0"/>
              </a:rPr>
              <a:t>Data center applications </a:t>
            </a:r>
            <a:br>
              <a:rPr lang="en-US" altLang="zh-CN" dirty="0">
                <a:ea typeface="+mn-ea"/>
                <a:cs typeface="Times New Roman" panose="02020603050405020304" pitchFamily="18" charset="0"/>
              </a:rPr>
            </a:br>
            <a:r>
              <a:rPr lang="en-US" altLang="zh-CN" dirty="0">
                <a:ea typeface="+mn-ea"/>
                <a:cs typeface="Times New Roman" panose="02020603050405020304" pitchFamily="18" charset="0"/>
              </a:rPr>
              <a:t>really care about </a:t>
            </a:r>
            <a:r>
              <a:rPr lang="en-US" altLang="zh-CN" b="1" dirty="0">
                <a:solidFill>
                  <a:srgbClr val="0000CC"/>
                </a:solidFill>
                <a:ea typeface="+mn-ea"/>
                <a:cs typeface="Times New Roman" panose="02020603050405020304" pitchFamily="18" charset="0"/>
              </a:rPr>
              <a:t>latency!</a:t>
            </a:r>
            <a:endParaRPr lang="zh-CN" altLang="en-US" b="1" dirty="0">
              <a:solidFill>
                <a:srgbClr val="0000CC"/>
              </a:solidFill>
              <a:ea typeface="+mn-ea"/>
              <a:cs typeface="Times New Roman" panose="02020603050405020304" pitchFamily="18" charset="0"/>
            </a:endParaRPr>
          </a:p>
        </p:txBody>
      </p:sp>
      <p:sp>
        <p:nvSpPr>
          <p:cNvPr id="3" name="灯片编号占位符 2"/>
          <p:cNvSpPr>
            <a:spLocks noGrp="1"/>
          </p:cNvSpPr>
          <p:nvPr>
            <p:ph type="sldNum" sz="quarter" idx="12"/>
          </p:nvPr>
        </p:nvSpPr>
        <p:spPr/>
        <p:txBody>
          <a:bodyPr/>
          <a:lstStyle/>
          <a:p>
            <a:fld id="{0C913308-F349-4B6D-A68A-DD1791B4A57B}" type="slidenum">
              <a:rPr lang="zh-CN" altLang="en-US" smtClean="0"/>
              <a:t>8</a:t>
            </a:fld>
            <a:endParaRPr lang="zh-CN" altLang="en-US" dirty="0"/>
          </a:p>
        </p:txBody>
      </p:sp>
    </p:spTree>
    <p:extLst>
      <p:ext uri="{BB962C8B-B14F-4D97-AF65-F5344CB8AC3E}">
        <p14:creationId xmlns:p14="http://schemas.microsoft.com/office/powerpoint/2010/main" val="16493864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endParaRPr lang="zh-CN" altLang="en-US" dirty="0"/>
          </a:p>
        </p:txBody>
      </p:sp>
      <p:pic>
        <p:nvPicPr>
          <p:cNvPr id="3076" name="Picture 4" descr="C:\Users\wei\Desktop\small_balanc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552" y="1610387"/>
            <a:ext cx="4048196" cy="3030736"/>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descr="C:\Users\wei\Desktop\small_unbalance.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79492" y="1610387"/>
            <a:ext cx="4040980" cy="3030736"/>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971600" y="4658908"/>
            <a:ext cx="3384376" cy="461665"/>
          </a:xfrm>
          <a:prstGeom prst="rect">
            <a:avLst/>
          </a:prstGeom>
          <a:noFill/>
        </p:spPr>
        <p:txBody>
          <a:bodyPr wrap="square" rtlCol="0">
            <a:spAutoFit/>
          </a:bodyPr>
          <a:lstStyle/>
          <a:p>
            <a:pPr algn="ctr"/>
            <a:r>
              <a:rPr lang="en-US" altLang="zh-CN" sz="2400" dirty="0"/>
              <a:t>Balanced traffic pattern</a:t>
            </a:r>
            <a:endParaRPr lang="zh-CN" altLang="en-US" sz="2400" dirty="0"/>
          </a:p>
        </p:txBody>
      </p:sp>
      <p:sp>
        <p:nvSpPr>
          <p:cNvPr id="13" name="TextBox 12"/>
          <p:cNvSpPr txBox="1"/>
          <p:nvPr/>
        </p:nvSpPr>
        <p:spPr>
          <a:xfrm>
            <a:off x="4972310" y="4658908"/>
            <a:ext cx="3560130" cy="461665"/>
          </a:xfrm>
          <a:prstGeom prst="rect">
            <a:avLst/>
          </a:prstGeom>
          <a:noFill/>
        </p:spPr>
        <p:txBody>
          <a:bodyPr wrap="square" rtlCol="0">
            <a:spAutoFit/>
          </a:bodyPr>
          <a:lstStyle/>
          <a:p>
            <a:pPr algn="ctr"/>
            <a:r>
              <a:rPr lang="en-US" altLang="zh-CN" sz="2400" dirty="0"/>
              <a:t>Unbalanced traffic pattern</a:t>
            </a:r>
            <a:endParaRPr lang="zh-CN" altLang="en-US" sz="2400"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t>80</a:t>
            </a:fld>
            <a:endParaRPr lang="zh-CN" altLang="en-US"/>
          </a:p>
        </p:txBody>
      </p:sp>
      <p:sp>
        <p:nvSpPr>
          <p:cNvPr id="11" name="标题 1"/>
          <p:cNvSpPr>
            <a:spLocks noGrp="1"/>
          </p:cNvSpPr>
          <p:nvPr>
            <p:ph type="title"/>
          </p:nvPr>
        </p:nvSpPr>
        <p:spPr>
          <a:xfrm>
            <a:off x="251520" y="274638"/>
            <a:ext cx="8640960" cy="1143000"/>
          </a:xfrm>
        </p:spPr>
        <p:txBody>
          <a:bodyPr>
            <a:normAutofit fontScale="90000"/>
          </a:bodyPr>
          <a:lstStyle/>
          <a:p>
            <a:r>
              <a:rPr lang="en-US" altLang="zh-CN" dirty="0">
                <a:solidFill>
                  <a:srgbClr val="0000CC"/>
                </a:solidFill>
                <a:cs typeface="Times New Roman" panose="02020603050405020304" pitchFamily="18" charset="0"/>
              </a:rPr>
              <a:t>Realistic Traffic: Small Flows (&lt;100KB)</a:t>
            </a:r>
            <a:endParaRPr lang="zh-CN" altLang="en-US" dirty="0"/>
          </a:p>
        </p:txBody>
      </p:sp>
    </p:spTree>
    <p:extLst>
      <p:ext uri="{BB962C8B-B14F-4D97-AF65-F5344CB8AC3E}">
        <p14:creationId xmlns:p14="http://schemas.microsoft.com/office/powerpoint/2010/main" val="428739547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endParaRPr lang="zh-CN" altLang="en-US" dirty="0"/>
          </a:p>
        </p:txBody>
      </p:sp>
      <p:sp useBgFill="1">
        <p:nvSpPr>
          <p:cNvPr id="10" name="Rounded Rectangle 51"/>
          <p:cNvSpPr/>
          <p:nvPr/>
        </p:nvSpPr>
        <p:spPr>
          <a:xfrm>
            <a:off x="1259632" y="5262979"/>
            <a:ext cx="6696744" cy="974333"/>
          </a:xfrm>
          <a:prstGeom prst="roundRect">
            <a:avLst/>
          </a:prstGeom>
          <a:ln w="63500" cap="flat" cmpd="sng" algn="ctr">
            <a:noFill/>
            <a:prstDash val="solid"/>
          </a:ln>
          <a:effectLst>
            <a:innerShdw blurRad="215900">
              <a:prstClr val="black"/>
            </a:innerShdw>
          </a:effectLst>
          <a:scene3d>
            <a:camera prst="orthographicFront">
              <a:rot lat="0" lon="0" rev="0"/>
            </a:camera>
            <a:lightRig rig="threePt" dir="tl"/>
          </a:scene3d>
          <a:sp3d prstMaterial="metal"/>
        </p:spPr>
        <p:txBody>
          <a:bodyPr wrap="square" anchor="ctr">
            <a:noAutofit/>
          </a:bodyPr>
          <a:lstStyle/>
          <a:p>
            <a:pPr marL="0" lvl="1" algn="ctr"/>
            <a:r>
              <a:rPr lang="en-US" altLang="zh-CN" sz="3200" dirty="0"/>
              <a:t>MQ-ECN achieves low latency</a:t>
            </a:r>
            <a:endParaRPr lang="zh-CN" altLang="en-US" sz="3200" dirty="0"/>
          </a:p>
        </p:txBody>
      </p:sp>
      <p:pic>
        <p:nvPicPr>
          <p:cNvPr id="11" name="Picture 4" descr="C:\Users\wei\Desktop\small_balanc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552" y="1610387"/>
            <a:ext cx="4048196" cy="303073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5" descr="C:\Users\wei\Desktop\small_unbalance.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79492" y="1610387"/>
            <a:ext cx="4040980" cy="3030736"/>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p:cNvSpPr txBox="1"/>
          <p:nvPr/>
        </p:nvSpPr>
        <p:spPr>
          <a:xfrm>
            <a:off x="971600" y="4658908"/>
            <a:ext cx="3384376" cy="461665"/>
          </a:xfrm>
          <a:prstGeom prst="rect">
            <a:avLst/>
          </a:prstGeom>
          <a:noFill/>
        </p:spPr>
        <p:txBody>
          <a:bodyPr wrap="square" rtlCol="0">
            <a:spAutoFit/>
          </a:bodyPr>
          <a:lstStyle/>
          <a:p>
            <a:pPr algn="ctr"/>
            <a:r>
              <a:rPr lang="en-US" altLang="zh-CN" sz="2400" dirty="0"/>
              <a:t>Balanced traffic pattern</a:t>
            </a:r>
            <a:endParaRPr lang="zh-CN" altLang="en-US" sz="2400" dirty="0"/>
          </a:p>
        </p:txBody>
      </p:sp>
      <p:sp>
        <p:nvSpPr>
          <p:cNvPr id="14" name="TextBox 13"/>
          <p:cNvSpPr txBox="1"/>
          <p:nvPr/>
        </p:nvSpPr>
        <p:spPr>
          <a:xfrm>
            <a:off x="4972310" y="4658908"/>
            <a:ext cx="3560130" cy="461665"/>
          </a:xfrm>
          <a:prstGeom prst="rect">
            <a:avLst/>
          </a:prstGeom>
          <a:noFill/>
        </p:spPr>
        <p:txBody>
          <a:bodyPr wrap="square" rtlCol="0">
            <a:spAutoFit/>
          </a:bodyPr>
          <a:lstStyle/>
          <a:p>
            <a:pPr algn="ctr"/>
            <a:r>
              <a:rPr lang="en-US" altLang="zh-CN" sz="2400" dirty="0"/>
              <a:t>Unbalanced traffic pattern</a:t>
            </a:r>
            <a:endParaRPr lang="zh-CN" altLang="en-US" sz="2400"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t>81</a:t>
            </a:fld>
            <a:endParaRPr lang="zh-CN" altLang="en-US"/>
          </a:p>
        </p:txBody>
      </p:sp>
      <p:sp>
        <p:nvSpPr>
          <p:cNvPr id="15" name="标题 1"/>
          <p:cNvSpPr>
            <a:spLocks noGrp="1"/>
          </p:cNvSpPr>
          <p:nvPr>
            <p:ph type="title"/>
          </p:nvPr>
        </p:nvSpPr>
        <p:spPr>
          <a:xfrm>
            <a:off x="251520" y="274638"/>
            <a:ext cx="8640960" cy="1143000"/>
          </a:xfrm>
        </p:spPr>
        <p:txBody>
          <a:bodyPr>
            <a:normAutofit fontScale="90000"/>
          </a:bodyPr>
          <a:lstStyle/>
          <a:p>
            <a:r>
              <a:rPr lang="en-US" altLang="zh-CN" dirty="0">
                <a:solidFill>
                  <a:srgbClr val="0000CC"/>
                </a:solidFill>
                <a:cs typeface="Times New Roman" panose="02020603050405020304" pitchFamily="18" charset="0"/>
              </a:rPr>
              <a:t>Realistic Traffic: Small Flows (&lt;100KB)</a:t>
            </a:r>
            <a:endParaRPr lang="zh-CN" altLang="en-US" dirty="0"/>
          </a:p>
        </p:txBody>
      </p:sp>
    </p:spTree>
    <p:extLst>
      <p:ext uri="{BB962C8B-B14F-4D97-AF65-F5344CB8AC3E}">
        <p14:creationId xmlns:p14="http://schemas.microsoft.com/office/powerpoint/2010/main" val="347655204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51520" y="274638"/>
            <a:ext cx="8640960" cy="1143000"/>
          </a:xfrm>
        </p:spPr>
        <p:txBody>
          <a:bodyPr>
            <a:normAutofit/>
          </a:bodyPr>
          <a:lstStyle/>
          <a:p>
            <a:r>
              <a:rPr lang="en-US" altLang="zh-CN" dirty="0">
                <a:solidFill>
                  <a:srgbClr val="0000CC"/>
                </a:solidFill>
                <a:cs typeface="Times New Roman" panose="02020603050405020304" pitchFamily="18" charset="0"/>
              </a:rPr>
              <a:t>Realistic Traffic: Large Flows (&gt;10MB)</a:t>
            </a:r>
            <a:endParaRPr lang="zh-CN" altLang="en-US" dirty="0"/>
          </a:p>
        </p:txBody>
      </p:sp>
      <p:sp>
        <p:nvSpPr>
          <p:cNvPr id="3" name="内容占位符 2"/>
          <p:cNvSpPr>
            <a:spLocks noGrp="1"/>
          </p:cNvSpPr>
          <p:nvPr>
            <p:ph idx="1"/>
          </p:nvPr>
        </p:nvSpPr>
        <p:spPr/>
        <p:txBody>
          <a:bodyPr/>
          <a:lstStyle/>
          <a:p>
            <a:endParaRPr lang="zh-CN" altLang="en-US" dirty="0"/>
          </a:p>
        </p:txBody>
      </p:sp>
      <p:pic>
        <p:nvPicPr>
          <p:cNvPr id="4099" name="Picture 3" descr="C:\Users\wei\Desktop\large_balanc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552" y="1610460"/>
            <a:ext cx="4041600" cy="303120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C:\Users\wei\Desktop\large_unbalance.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75134" y="1610460"/>
            <a:ext cx="4041600" cy="30312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971600" y="4658908"/>
            <a:ext cx="3384376" cy="461665"/>
          </a:xfrm>
          <a:prstGeom prst="rect">
            <a:avLst/>
          </a:prstGeom>
          <a:noFill/>
        </p:spPr>
        <p:txBody>
          <a:bodyPr wrap="square" rtlCol="0">
            <a:spAutoFit/>
          </a:bodyPr>
          <a:lstStyle/>
          <a:p>
            <a:pPr algn="ctr"/>
            <a:r>
              <a:rPr lang="en-US" altLang="zh-CN" sz="2400" dirty="0"/>
              <a:t>Balanced traffic pattern</a:t>
            </a:r>
            <a:endParaRPr lang="zh-CN" altLang="en-US" sz="2400" dirty="0"/>
          </a:p>
        </p:txBody>
      </p:sp>
      <p:sp>
        <p:nvSpPr>
          <p:cNvPr id="10" name="TextBox 9"/>
          <p:cNvSpPr txBox="1"/>
          <p:nvPr/>
        </p:nvSpPr>
        <p:spPr>
          <a:xfrm>
            <a:off x="4972310" y="4658908"/>
            <a:ext cx="3560130" cy="461665"/>
          </a:xfrm>
          <a:prstGeom prst="rect">
            <a:avLst/>
          </a:prstGeom>
          <a:noFill/>
        </p:spPr>
        <p:txBody>
          <a:bodyPr wrap="square" rtlCol="0">
            <a:spAutoFit/>
          </a:bodyPr>
          <a:lstStyle/>
          <a:p>
            <a:pPr algn="ctr"/>
            <a:r>
              <a:rPr lang="en-US" altLang="zh-CN" sz="2400" dirty="0"/>
              <a:t>Unbalanced traffic pattern</a:t>
            </a:r>
            <a:endParaRPr lang="zh-CN" altLang="en-US" sz="2400"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t>82</a:t>
            </a:fld>
            <a:endParaRPr lang="zh-CN" altLang="en-US"/>
          </a:p>
        </p:txBody>
      </p:sp>
    </p:spTree>
    <p:extLst>
      <p:ext uri="{BB962C8B-B14F-4D97-AF65-F5344CB8AC3E}">
        <p14:creationId xmlns:p14="http://schemas.microsoft.com/office/powerpoint/2010/main" val="184562622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51520" y="274638"/>
            <a:ext cx="8640960" cy="1143000"/>
          </a:xfrm>
        </p:spPr>
        <p:txBody>
          <a:bodyPr>
            <a:normAutofit/>
          </a:bodyPr>
          <a:lstStyle/>
          <a:p>
            <a:r>
              <a:rPr lang="en-US" altLang="zh-CN" dirty="0">
                <a:solidFill>
                  <a:srgbClr val="0000CC"/>
                </a:solidFill>
                <a:cs typeface="Times New Roman" panose="02020603050405020304" pitchFamily="18" charset="0"/>
              </a:rPr>
              <a:t>Realistic Traffic: Large Flows (&gt;10MB)</a:t>
            </a:r>
            <a:endParaRPr lang="zh-CN" altLang="en-US" dirty="0"/>
          </a:p>
        </p:txBody>
      </p:sp>
      <p:sp>
        <p:nvSpPr>
          <p:cNvPr id="3" name="内容占位符 2"/>
          <p:cNvSpPr>
            <a:spLocks noGrp="1"/>
          </p:cNvSpPr>
          <p:nvPr>
            <p:ph idx="1"/>
          </p:nvPr>
        </p:nvSpPr>
        <p:spPr/>
        <p:txBody>
          <a:bodyPr/>
          <a:lstStyle/>
          <a:p>
            <a:endParaRPr lang="zh-CN" altLang="en-US" dirty="0"/>
          </a:p>
        </p:txBody>
      </p:sp>
      <p:sp useBgFill="1">
        <p:nvSpPr>
          <p:cNvPr id="13" name="Rounded Rectangle 51"/>
          <p:cNvSpPr/>
          <p:nvPr/>
        </p:nvSpPr>
        <p:spPr>
          <a:xfrm>
            <a:off x="1259632" y="5262979"/>
            <a:ext cx="6696744" cy="974333"/>
          </a:xfrm>
          <a:prstGeom prst="roundRect">
            <a:avLst/>
          </a:prstGeom>
          <a:ln w="63500" cap="flat" cmpd="sng" algn="ctr">
            <a:noFill/>
            <a:prstDash val="solid"/>
          </a:ln>
          <a:effectLst>
            <a:innerShdw blurRad="215900">
              <a:prstClr val="black"/>
            </a:innerShdw>
          </a:effectLst>
          <a:scene3d>
            <a:camera prst="orthographicFront">
              <a:rot lat="0" lon="0" rev="0"/>
            </a:camera>
            <a:lightRig rig="threePt" dir="tl"/>
          </a:scene3d>
          <a:sp3d prstMaterial="metal"/>
        </p:spPr>
        <p:txBody>
          <a:bodyPr wrap="square" anchor="ctr">
            <a:noAutofit/>
          </a:bodyPr>
          <a:lstStyle/>
          <a:p>
            <a:pPr marL="0" lvl="1" algn="ctr"/>
            <a:r>
              <a:rPr lang="en-US" altLang="zh-CN" sz="3200" dirty="0"/>
              <a:t>MQ-ECN achieves high throughput</a:t>
            </a:r>
            <a:endParaRPr lang="zh-CN" altLang="en-US" sz="3200" dirty="0"/>
          </a:p>
        </p:txBody>
      </p:sp>
      <p:pic>
        <p:nvPicPr>
          <p:cNvPr id="7" name="Picture 3" descr="C:\Users\wei\Desktop\large_balanc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552" y="1610460"/>
            <a:ext cx="4041600" cy="30312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C:\Users\wei\Desktop\large_unbalance.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75134" y="1610460"/>
            <a:ext cx="4041600" cy="30312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971600" y="4658908"/>
            <a:ext cx="3384376" cy="461665"/>
          </a:xfrm>
          <a:prstGeom prst="rect">
            <a:avLst/>
          </a:prstGeom>
          <a:noFill/>
        </p:spPr>
        <p:txBody>
          <a:bodyPr wrap="square" rtlCol="0">
            <a:spAutoFit/>
          </a:bodyPr>
          <a:lstStyle/>
          <a:p>
            <a:pPr algn="ctr"/>
            <a:r>
              <a:rPr lang="en-US" altLang="zh-CN" sz="2400" dirty="0"/>
              <a:t>Balanced traffic pattern</a:t>
            </a:r>
            <a:endParaRPr lang="zh-CN" altLang="en-US" sz="2400" dirty="0"/>
          </a:p>
        </p:txBody>
      </p:sp>
      <p:sp>
        <p:nvSpPr>
          <p:cNvPr id="10" name="TextBox 9"/>
          <p:cNvSpPr txBox="1"/>
          <p:nvPr/>
        </p:nvSpPr>
        <p:spPr>
          <a:xfrm>
            <a:off x="4972310" y="4658908"/>
            <a:ext cx="3560130" cy="461665"/>
          </a:xfrm>
          <a:prstGeom prst="rect">
            <a:avLst/>
          </a:prstGeom>
          <a:noFill/>
        </p:spPr>
        <p:txBody>
          <a:bodyPr wrap="square" rtlCol="0">
            <a:spAutoFit/>
          </a:bodyPr>
          <a:lstStyle/>
          <a:p>
            <a:pPr algn="ctr"/>
            <a:r>
              <a:rPr lang="en-US" altLang="zh-CN" sz="2400" dirty="0"/>
              <a:t>Unbalanced traffic pattern</a:t>
            </a:r>
            <a:endParaRPr lang="zh-CN" altLang="en-US" sz="2400"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t>83</a:t>
            </a:fld>
            <a:endParaRPr lang="zh-CN" altLang="en-US"/>
          </a:p>
        </p:txBody>
      </p:sp>
    </p:spTree>
    <p:extLst>
      <p:ext uri="{BB962C8B-B14F-4D97-AF65-F5344CB8AC3E}">
        <p14:creationId xmlns:p14="http://schemas.microsoft.com/office/powerpoint/2010/main" val="167234496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solidFill>
                  <a:srgbClr val="0000CC"/>
                </a:solidFill>
                <a:cs typeface="Times New Roman" panose="02020603050405020304" pitchFamily="18" charset="0"/>
              </a:rPr>
              <a:t>MQ-ECN Recap</a:t>
            </a:r>
            <a:endParaRPr lang="zh-CN" altLang="en-US" dirty="0">
              <a:solidFill>
                <a:srgbClr val="0000CC"/>
              </a:solidFill>
              <a:cs typeface="Times New Roman" panose="02020603050405020304" pitchFamily="18" charset="0"/>
            </a:endParaRPr>
          </a:p>
        </p:txBody>
      </p:sp>
      <p:sp>
        <p:nvSpPr>
          <p:cNvPr id="3" name="内容占位符 2"/>
          <p:cNvSpPr>
            <a:spLocks noGrp="1"/>
          </p:cNvSpPr>
          <p:nvPr>
            <p:ph idx="1"/>
          </p:nvPr>
        </p:nvSpPr>
        <p:spPr>
          <a:xfrm>
            <a:off x="385192" y="1600200"/>
            <a:ext cx="8435280" cy="5069160"/>
          </a:xfrm>
        </p:spPr>
        <p:txBody>
          <a:bodyPr>
            <a:normAutofit lnSpcReduction="10000"/>
          </a:bodyPr>
          <a:lstStyle/>
          <a:p>
            <a:r>
              <a:rPr lang="en-US" altLang="zh-CN" dirty="0"/>
              <a:t>Identify performance impairments of existing ECN/RED schemes in multi-queue context</a:t>
            </a:r>
          </a:p>
          <a:p>
            <a:pPr marL="0" indent="0">
              <a:buNone/>
            </a:pPr>
            <a:endParaRPr lang="en-US" altLang="zh-CN" sz="2000" dirty="0"/>
          </a:p>
          <a:p>
            <a:r>
              <a:rPr lang="en-US" altLang="zh-CN" dirty="0"/>
              <a:t>MQ-ECN: for round robin schedulers (current practice) in production DCNs </a:t>
            </a:r>
          </a:p>
          <a:p>
            <a:pPr lvl="1"/>
            <a:r>
              <a:rPr lang="en-US" altLang="zh-CN" dirty="0"/>
              <a:t>Dynamically adjust the queue length threshold</a:t>
            </a:r>
          </a:p>
          <a:p>
            <a:pPr lvl="1"/>
            <a:r>
              <a:rPr lang="en-US" altLang="zh-CN" dirty="0"/>
              <a:t>High throughput, low latency, weighted fair sharing</a:t>
            </a:r>
          </a:p>
          <a:p>
            <a:pPr marL="457200" lvl="1" indent="0">
              <a:buNone/>
            </a:pPr>
            <a:endParaRPr lang="en-US" altLang="zh-CN" dirty="0"/>
          </a:p>
          <a:p>
            <a:r>
              <a:rPr lang="en-US" altLang="zh-CN" dirty="0"/>
              <a:t>Code &amp; Data:</a:t>
            </a:r>
          </a:p>
          <a:p>
            <a:pPr lvl="1"/>
            <a:r>
              <a:rPr lang="en-US" altLang="zh-CN" dirty="0">
                <a:hlinkClick r:id="rId3"/>
              </a:rPr>
              <a:t>http://sing.cse.ust.hk/projects/MQ-ECN</a:t>
            </a:r>
            <a:r>
              <a:rPr lang="en-US" altLang="zh-CN" dirty="0"/>
              <a:t> </a:t>
            </a:r>
          </a:p>
          <a:p>
            <a:pPr lvl="1"/>
            <a:endParaRPr lang="en-US" altLang="zh-CN" dirty="0"/>
          </a:p>
          <a:p>
            <a:pPr marL="457200" lvl="1" indent="0">
              <a:buNone/>
            </a:pPr>
            <a:endParaRPr lang="en-US" altLang="zh-CN" sz="2000" dirty="0"/>
          </a:p>
          <a:p>
            <a:endParaRPr lang="en-US" altLang="zh-CN" dirty="0"/>
          </a:p>
          <a:p>
            <a:endParaRPr lang="en-US" altLang="zh-CN" dirty="0"/>
          </a:p>
          <a:p>
            <a:pPr marL="457200" lvl="1" indent="0">
              <a:buNone/>
            </a:pPr>
            <a:endParaRPr lang="en-US" altLang="zh-CN" dirty="0"/>
          </a:p>
          <a:p>
            <a:pPr lvl="1"/>
            <a:endParaRPr lang="zh-CN" altLang="en-US"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t>84</a:t>
            </a:fld>
            <a:endParaRPr lang="zh-CN" altLang="en-US"/>
          </a:p>
        </p:txBody>
      </p:sp>
    </p:spTree>
    <p:extLst>
      <p:ext uri="{BB962C8B-B14F-4D97-AF65-F5344CB8AC3E}">
        <p14:creationId xmlns:p14="http://schemas.microsoft.com/office/powerpoint/2010/main" val="308117373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srgbClr val="0000CC"/>
                </a:solidFill>
              </a:rPr>
              <a:t>Follow-Up: TCN</a:t>
            </a:r>
            <a:endParaRPr lang="zh-CN" altLang="en-US" dirty="0">
              <a:solidFill>
                <a:srgbClr val="0000CC"/>
              </a:solidFill>
            </a:endParaRPr>
          </a:p>
        </p:txBody>
      </p:sp>
      <p:sp>
        <p:nvSpPr>
          <p:cNvPr id="3" name="内容占位符 2"/>
          <p:cNvSpPr>
            <a:spLocks noGrp="1"/>
          </p:cNvSpPr>
          <p:nvPr>
            <p:ph idx="1"/>
          </p:nvPr>
        </p:nvSpPr>
        <p:spPr/>
        <p:txBody>
          <a:bodyPr/>
          <a:lstStyle/>
          <a:p>
            <a:r>
              <a:rPr lang="en-US" altLang="zh-CN" dirty="0"/>
              <a:t>Goal</a:t>
            </a:r>
          </a:p>
          <a:p>
            <a:pPr lvl="1"/>
            <a:r>
              <a:rPr lang="en-US" altLang="zh-CN" dirty="0"/>
              <a:t>Enable ECN for </a:t>
            </a:r>
            <a:r>
              <a:rPr lang="en-US" altLang="zh-CN" dirty="0">
                <a:solidFill>
                  <a:srgbClr val="0000CC"/>
                </a:solidFill>
              </a:rPr>
              <a:t>arbitrary</a:t>
            </a:r>
            <a:r>
              <a:rPr lang="en-US" altLang="zh-CN" dirty="0"/>
              <a:t> packet schedulers</a:t>
            </a:r>
          </a:p>
          <a:p>
            <a:pPr marL="457200" lvl="1" indent="0">
              <a:buNone/>
            </a:pPr>
            <a:endParaRPr lang="en-US" altLang="zh-CN" dirty="0"/>
          </a:p>
          <a:p>
            <a:r>
              <a:rPr lang="en-US" altLang="zh-CN" dirty="0"/>
              <a:t>Key Ideas</a:t>
            </a:r>
          </a:p>
          <a:p>
            <a:pPr lvl="1"/>
            <a:r>
              <a:rPr lang="en-US" altLang="zh-CN" dirty="0"/>
              <a:t>Use </a:t>
            </a:r>
            <a:r>
              <a:rPr lang="en-US" altLang="zh-CN" dirty="0">
                <a:solidFill>
                  <a:srgbClr val="0000CC"/>
                </a:solidFill>
              </a:rPr>
              <a:t>sojourn time </a:t>
            </a:r>
            <a:r>
              <a:rPr lang="en-US" altLang="zh-CN" dirty="0"/>
              <a:t>as the congestion signal </a:t>
            </a:r>
          </a:p>
          <a:p>
            <a:pPr lvl="1"/>
            <a:r>
              <a:rPr lang="en-US" altLang="zh-CN" dirty="0"/>
              <a:t>Perform instantaneous ECN marking</a:t>
            </a:r>
          </a:p>
          <a:p>
            <a:pPr lvl="1"/>
            <a:endParaRPr lang="en-US" altLang="zh-CN"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85</a:t>
            </a:fld>
            <a:endParaRPr lang="zh-CN" altLang="en-US" dirty="0"/>
          </a:p>
        </p:txBody>
      </p:sp>
    </p:spTree>
    <p:extLst>
      <p:ext uri="{BB962C8B-B14F-4D97-AF65-F5344CB8AC3E}">
        <p14:creationId xmlns:p14="http://schemas.microsoft.com/office/powerpoint/2010/main" val="214535477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srgbClr val="0000CC"/>
                </a:solidFill>
                <a:cs typeface="Times New Roman" panose="02020603050405020304" pitchFamily="18" charset="0"/>
              </a:rPr>
              <a:t>Outline</a:t>
            </a:r>
            <a:endParaRPr lang="zh-CN" altLang="en-US"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t>86</a:t>
            </a:fld>
            <a:endParaRPr lang="zh-CN" altLang="en-US" dirty="0"/>
          </a:p>
        </p:txBody>
      </p:sp>
      <p:sp>
        <p:nvSpPr>
          <p:cNvPr id="26" name="TextBox 132"/>
          <p:cNvSpPr txBox="1"/>
          <p:nvPr/>
        </p:nvSpPr>
        <p:spPr>
          <a:xfrm>
            <a:off x="899592" y="2152255"/>
            <a:ext cx="3096344" cy="954107"/>
          </a:xfrm>
          <a:prstGeom prst="rect">
            <a:avLst/>
          </a:prstGeom>
          <a:ln/>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en-US" sz="2800" b="1" dirty="0"/>
              <a:t>Buffer Management</a:t>
            </a:r>
          </a:p>
        </p:txBody>
      </p:sp>
      <p:sp>
        <p:nvSpPr>
          <p:cNvPr id="27" name="TextBox 132"/>
          <p:cNvSpPr txBox="1"/>
          <p:nvPr/>
        </p:nvSpPr>
        <p:spPr>
          <a:xfrm>
            <a:off x="892696" y="3501706"/>
            <a:ext cx="3096344" cy="954107"/>
          </a:xfrm>
          <a:prstGeom prst="rect">
            <a:avLst/>
          </a:prstGeom>
          <a:ln/>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en-US" sz="2800" b="1" dirty="0"/>
              <a:t>Active Queue Management</a:t>
            </a:r>
          </a:p>
        </p:txBody>
      </p:sp>
      <p:sp>
        <p:nvSpPr>
          <p:cNvPr id="28" name="TextBox 132"/>
          <p:cNvSpPr txBox="1"/>
          <p:nvPr/>
        </p:nvSpPr>
        <p:spPr>
          <a:xfrm>
            <a:off x="904176" y="4851157"/>
            <a:ext cx="3096344" cy="954107"/>
          </a:xfrm>
          <a:prstGeom prst="rect">
            <a:avLst/>
          </a:prstGeom>
          <a:ln/>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en-US" sz="2800" b="1" dirty="0"/>
              <a:t>Packet </a:t>
            </a:r>
          </a:p>
          <a:p>
            <a:pPr algn="ctr"/>
            <a:r>
              <a:rPr lang="en-US" sz="2800" b="1" dirty="0"/>
              <a:t>Scheduler</a:t>
            </a:r>
          </a:p>
        </p:txBody>
      </p:sp>
      <p:cxnSp>
        <p:nvCxnSpPr>
          <p:cNvPr id="31" name="直接箭头连接符 30"/>
          <p:cNvCxnSpPr/>
          <p:nvPr/>
        </p:nvCxnSpPr>
        <p:spPr>
          <a:xfrm flipH="1">
            <a:off x="2428096" y="3106362"/>
            <a:ext cx="6896" cy="395344"/>
          </a:xfrm>
          <a:prstGeom prst="straightConnector1">
            <a:avLst/>
          </a:prstGeom>
          <a:ln w="381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36" name="直接箭头连接符 35"/>
          <p:cNvCxnSpPr/>
          <p:nvPr/>
        </p:nvCxnSpPr>
        <p:spPr>
          <a:xfrm flipH="1">
            <a:off x="2421200" y="4475245"/>
            <a:ext cx="6896" cy="395344"/>
          </a:xfrm>
          <a:prstGeom prst="straightConnector1">
            <a:avLst/>
          </a:prstGeom>
          <a:ln w="381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37" name="直接箭头连接符 36"/>
          <p:cNvCxnSpPr/>
          <p:nvPr/>
        </p:nvCxnSpPr>
        <p:spPr>
          <a:xfrm flipH="1">
            <a:off x="2414304" y="5785832"/>
            <a:ext cx="6896" cy="395344"/>
          </a:xfrm>
          <a:prstGeom prst="straightConnector1">
            <a:avLst/>
          </a:prstGeom>
          <a:ln w="381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38" name="直接箭头连接符 37"/>
          <p:cNvCxnSpPr/>
          <p:nvPr/>
        </p:nvCxnSpPr>
        <p:spPr>
          <a:xfrm flipH="1">
            <a:off x="2428096" y="1766627"/>
            <a:ext cx="6896" cy="395344"/>
          </a:xfrm>
          <a:prstGeom prst="straightConnector1">
            <a:avLst/>
          </a:prstGeom>
          <a:ln w="381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sp>
        <p:nvSpPr>
          <p:cNvPr id="39" name="文本框 38"/>
          <p:cNvSpPr txBox="1"/>
          <p:nvPr/>
        </p:nvSpPr>
        <p:spPr>
          <a:xfrm>
            <a:off x="1619672" y="1340768"/>
            <a:ext cx="1728192" cy="523220"/>
          </a:xfrm>
          <a:prstGeom prst="rect">
            <a:avLst/>
          </a:prstGeom>
          <a:noFill/>
        </p:spPr>
        <p:txBody>
          <a:bodyPr wrap="square" rtlCol="0">
            <a:spAutoFit/>
          </a:bodyPr>
          <a:lstStyle/>
          <a:p>
            <a:pPr algn="ctr"/>
            <a:r>
              <a:rPr lang="en-US" altLang="zh-CN" sz="2800" b="1" dirty="0"/>
              <a:t>Packet In</a:t>
            </a:r>
            <a:endParaRPr lang="zh-CN" altLang="en-US" sz="2800" b="1" dirty="0"/>
          </a:p>
        </p:txBody>
      </p:sp>
      <p:sp>
        <p:nvSpPr>
          <p:cNvPr id="40" name="文本框 39"/>
          <p:cNvSpPr txBox="1"/>
          <p:nvPr/>
        </p:nvSpPr>
        <p:spPr>
          <a:xfrm>
            <a:off x="1433344" y="6074132"/>
            <a:ext cx="1914520" cy="523220"/>
          </a:xfrm>
          <a:prstGeom prst="rect">
            <a:avLst/>
          </a:prstGeom>
          <a:noFill/>
        </p:spPr>
        <p:txBody>
          <a:bodyPr wrap="square" rtlCol="0">
            <a:spAutoFit/>
          </a:bodyPr>
          <a:lstStyle/>
          <a:p>
            <a:pPr algn="ctr"/>
            <a:r>
              <a:rPr lang="en-US" altLang="zh-CN" sz="2800" b="1" dirty="0"/>
              <a:t>Packet Out</a:t>
            </a:r>
            <a:endParaRPr lang="zh-CN" altLang="en-US" sz="2800" b="1" dirty="0"/>
          </a:p>
        </p:txBody>
      </p:sp>
      <p:sp>
        <p:nvSpPr>
          <p:cNvPr id="15" name="文本框 14"/>
          <p:cNvSpPr txBox="1"/>
          <p:nvPr/>
        </p:nvSpPr>
        <p:spPr>
          <a:xfrm>
            <a:off x="457200" y="1988840"/>
            <a:ext cx="3970784" cy="2585323"/>
          </a:xfrm>
          <a:prstGeom prst="rect">
            <a:avLst/>
          </a:prstGeom>
          <a:noFill/>
          <a:ln w="38100">
            <a:solidFill>
              <a:srgbClr val="FF0000"/>
            </a:solidFill>
            <a:prstDash val="sysDash"/>
          </a:ln>
        </p:spPr>
        <p:txBody>
          <a:bodyPr wrap="square" rtlCol="0">
            <a:spAutoFit/>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p:txBody>
      </p:sp>
      <p:sp>
        <p:nvSpPr>
          <p:cNvPr id="18" name="文本框 17"/>
          <p:cNvSpPr txBox="1"/>
          <p:nvPr/>
        </p:nvSpPr>
        <p:spPr>
          <a:xfrm>
            <a:off x="4863480" y="2852936"/>
            <a:ext cx="3990548" cy="1446550"/>
          </a:xfrm>
          <a:prstGeom prst="rect">
            <a:avLst/>
          </a:prstGeom>
          <a:noFill/>
        </p:spPr>
        <p:txBody>
          <a:bodyPr wrap="square" rtlCol="0">
            <a:spAutoFit/>
          </a:bodyPr>
          <a:lstStyle/>
          <a:p>
            <a:r>
              <a:rPr lang="en-US" altLang="zh-CN" sz="3200" b="1" dirty="0">
                <a:solidFill>
                  <a:srgbClr val="0000CC"/>
                </a:solidFill>
                <a:cs typeface="Times New Roman" panose="02020603050405020304" pitchFamily="18" charset="0"/>
              </a:rPr>
              <a:t>BCC</a:t>
            </a:r>
            <a:r>
              <a:rPr lang="en-US" altLang="zh-CN" sz="2800" dirty="0"/>
              <a:t>: a simple solution for high speed extremely shallow-buffered DCNs</a:t>
            </a:r>
            <a:endParaRPr lang="zh-CN" altLang="en-US" sz="2800" dirty="0"/>
          </a:p>
        </p:txBody>
      </p:sp>
      <p:sp>
        <p:nvSpPr>
          <p:cNvPr id="19" name="文本框 18"/>
          <p:cNvSpPr txBox="1"/>
          <p:nvPr/>
        </p:nvSpPr>
        <p:spPr>
          <a:xfrm>
            <a:off x="4863480" y="4549069"/>
            <a:ext cx="4146728" cy="523220"/>
          </a:xfrm>
          <a:prstGeom prst="rect">
            <a:avLst/>
          </a:prstGeom>
          <a:noFill/>
        </p:spPr>
        <p:txBody>
          <a:bodyPr wrap="square" rtlCol="0">
            <a:spAutoFit/>
          </a:bodyPr>
          <a:lstStyle/>
          <a:p>
            <a:r>
              <a:rPr lang="en-US" altLang="zh-CN" sz="2800" dirty="0">
                <a:solidFill>
                  <a:srgbClr val="0000CC"/>
                </a:solidFill>
                <a:cs typeface="Times New Roman" panose="02020603050405020304" pitchFamily="18" charset="0"/>
              </a:rPr>
              <a:t>In submission to SOSP’17</a:t>
            </a:r>
            <a:endParaRPr lang="zh-CN" altLang="en-US" sz="2800" dirty="0">
              <a:solidFill>
                <a:srgbClr val="0000CC"/>
              </a:solidFill>
            </a:endParaRPr>
          </a:p>
        </p:txBody>
      </p:sp>
    </p:spTree>
    <p:extLst>
      <p:ext uri="{BB962C8B-B14F-4D97-AF65-F5344CB8AC3E}">
        <p14:creationId xmlns:p14="http://schemas.microsoft.com/office/powerpoint/2010/main" val="419264697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srgbClr val="0000CC"/>
                </a:solidFill>
                <a:cs typeface="Times New Roman" panose="02020603050405020304" pitchFamily="18" charset="0"/>
              </a:rPr>
              <a:t>Switch Buffer</a:t>
            </a:r>
            <a:endParaRPr lang="zh-CN" altLang="en-US" dirty="0"/>
          </a:p>
        </p:txBody>
      </p:sp>
      <p:sp>
        <p:nvSpPr>
          <p:cNvPr id="3" name="内容占位符 2"/>
          <p:cNvSpPr>
            <a:spLocks noGrp="1"/>
          </p:cNvSpPr>
          <p:nvPr>
            <p:ph idx="1"/>
          </p:nvPr>
        </p:nvSpPr>
        <p:spPr/>
        <p:txBody>
          <a:bodyPr/>
          <a:lstStyle/>
          <a:p>
            <a:r>
              <a:rPr lang="en-US" altLang="zh-CN" dirty="0"/>
              <a:t>Switch buffer is crucial for TCP’s performance</a:t>
            </a:r>
          </a:p>
          <a:p>
            <a:pPr lvl="1"/>
            <a:r>
              <a:rPr lang="en-US" altLang="zh-CN" dirty="0"/>
              <a:t>High throughput</a:t>
            </a:r>
          </a:p>
          <a:p>
            <a:pPr lvl="1"/>
            <a:r>
              <a:rPr lang="en-US" altLang="zh-CN" dirty="0"/>
              <a:t>Low packet loss rate</a:t>
            </a:r>
            <a:endParaRPr lang="zh-CN" altLang="en-US"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t>87</a:t>
            </a:fld>
            <a:endParaRPr lang="zh-CN" altLang="en-US" dirty="0"/>
          </a:p>
        </p:txBody>
      </p:sp>
      <p:grpSp>
        <p:nvGrpSpPr>
          <p:cNvPr id="5" name="Group 110"/>
          <p:cNvGrpSpPr/>
          <p:nvPr/>
        </p:nvGrpSpPr>
        <p:grpSpPr>
          <a:xfrm>
            <a:off x="2110398" y="3771020"/>
            <a:ext cx="5015192" cy="3258380"/>
            <a:chOff x="4380522" y="4204012"/>
            <a:chExt cx="6446643" cy="1322012"/>
          </a:xfrm>
        </p:grpSpPr>
        <p:sp>
          <p:nvSpPr>
            <p:cNvPr id="6" name="Freeform 5"/>
            <p:cNvSpPr>
              <a:spLocks/>
            </p:cNvSpPr>
            <p:nvPr/>
          </p:nvSpPr>
          <p:spPr bwMode="auto">
            <a:xfrm>
              <a:off x="4408704" y="4204012"/>
              <a:ext cx="6418461" cy="986027"/>
            </a:xfrm>
            <a:custGeom>
              <a:avLst/>
              <a:gdLst/>
              <a:ahLst/>
              <a:cxnLst>
                <a:cxn ang="0">
                  <a:pos x="0" y="0"/>
                </a:cxn>
                <a:cxn ang="0">
                  <a:pos x="0" y="960"/>
                </a:cxn>
                <a:cxn ang="0">
                  <a:pos x="2976" y="960"/>
                </a:cxn>
              </a:cxnLst>
              <a:rect l="0" t="0" r="r" b="b"/>
              <a:pathLst>
                <a:path w="2976" h="960">
                  <a:moveTo>
                    <a:pt x="0" y="0"/>
                  </a:moveTo>
                  <a:lnTo>
                    <a:pt x="0" y="960"/>
                  </a:lnTo>
                  <a:lnTo>
                    <a:pt x="2976" y="960"/>
                  </a:lnTo>
                </a:path>
              </a:pathLst>
            </a:custGeom>
            <a:noFill/>
            <a:ln w="41275" cmpd="sng">
              <a:solidFill>
                <a:schemeClr val="tx1"/>
              </a:solidFill>
              <a:round/>
              <a:headEnd type="triangle" w="med" len="med"/>
              <a:tailEnd type="triangle" w="med" len="med"/>
            </a:ln>
            <a:effectLst/>
          </p:spPr>
          <p:txBody>
            <a:bodyPr/>
            <a:lstStyle/>
            <a:p>
              <a:endParaRPr lang="en-US"/>
            </a:p>
          </p:txBody>
        </p:sp>
        <p:sp>
          <p:nvSpPr>
            <p:cNvPr id="7" name="Rectangle 106"/>
            <p:cNvSpPr/>
            <p:nvPr/>
          </p:nvSpPr>
          <p:spPr>
            <a:xfrm>
              <a:off x="4380522" y="5221224"/>
              <a:ext cx="3962400" cy="304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Text Box 19"/>
          <p:cNvSpPr txBox="1">
            <a:spLocks noChangeArrowheads="1"/>
          </p:cNvSpPr>
          <p:nvPr/>
        </p:nvSpPr>
        <p:spPr bwMode="auto">
          <a:xfrm>
            <a:off x="1352244" y="3327375"/>
            <a:ext cx="1560156" cy="461665"/>
          </a:xfrm>
          <a:prstGeom prst="rect">
            <a:avLst/>
          </a:prstGeom>
          <a:noFill/>
          <a:ln w="9525">
            <a:noFill/>
            <a:miter lim="800000"/>
            <a:headEnd/>
            <a:tailEnd/>
          </a:ln>
          <a:effectLst/>
        </p:spPr>
        <p:txBody>
          <a:bodyPr wrap="square">
            <a:spAutoFit/>
          </a:bodyPr>
          <a:lstStyle/>
          <a:p>
            <a:pPr algn="ctr"/>
            <a:r>
              <a:rPr lang="en-US" sz="2400" b="1" dirty="0"/>
              <a:t>Occupancy</a:t>
            </a:r>
          </a:p>
        </p:txBody>
      </p:sp>
      <p:sp>
        <p:nvSpPr>
          <p:cNvPr id="9" name="Text Box 19"/>
          <p:cNvSpPr txBox="1">
            <a:spLocks noChangeArrowheads="1"/>
          </p:cNvSpPr>
          <p:nvPr/>
        </p:nvSpPr>
        <p:spPr bwMode="auto">
          <a:xfrm>
            <a:off x="1649852" y="5038502"/>
            <a:ext cx="260827" cy="523220"/>
          </a:xfrm>
          <a:prstGeom prst="rect">
            <a:avLst/>
          </a:prstGeom>
          <a:noFill/>
          <a:ln w="9525">
            <a:noFill/>
            <a:miter lim="800000"/>
            <a:headEnd/>
            <a:tailEnd/>
          </a:ln>
          <a:effectLst/>
        </p:spPr>
        <p:txBody>
          <a:bodyPr wrap="square">
            <a:spAutoFit/>
          </a:bodyPr>
          <a:lstStyle/>
          <a:p>
            <a:r>
              <a:rPr lang="en-US" sz="2800" b="1" dirty="0">
                <a:solidFill>
                  <a:srgbClr val="FF0000"/>
                </a:solidFill>
              </a:rPr>
              <a:t>K</a:t>
            </a:r>
          </a:p>
        </p:txBody>
      </p:sp>
      <p:cxnSp>
        <p:nvCxnSpPr>
          <p:cNvPr id="10" name="直接连接符 9"/>
          <p:cNvCxnSpPr/>
          <p:nvPr/>
        </p:nvCxnSpPr>
        <p:spPr>
          <a:xfrm>
            <a:off x="2121360" y="5300112"/>
            <a:ext cx="4593600" cy="0"/>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1" name="Freeform 22"/>
          <p:cNvSpPr>
            <a:spLocks/>
          </p:cNvSpPr>
          <p:nvPr/>
        </p:nvSpPr>
        <p:spPr bwMode="auto">
          <a:xfrm>
            <a:off x="2123729" y="5301208"/>
            <a:ext cx="1062438" cy="906413"/>
          </a:xfrm>
          <a:custGeom>
            <a:avLst/>
            <a:gdLst/>
            <a:ahLst/>
            <a:cxnLst>
              <a:cxn ang="0">
                <a:pos x="0" y="528"/>
              </a:cxn>
              <a:cxn ang="0">
                <a:pos x="144" y="288"/>
              </a:cxn>
              <a:cxn ang="0">
                <a:pos x="336" y="96"/>
              </a:cxn>
              <a:cxn ang="0">
                <a:pos x="480" y="0"/>
              </a:cxn>
            </a:cxnLst>
            <a:rect l="0" t="0" r="r" b="b"/>
            <a:pathLst>
              <a:path w="480" h="528">
                <a:moveTo>
                  <a:pt x="0" y="528"/>
                </a:moveTo>
                <a:cubicBezTo>
                  <a:pt x="44" y="444"/>
                  <a:pt x="88" y="360"/>
                  <a:pt x="144" y="288"/>
                </a:cubicBezTo>
                <a:cubicBezTo>
                  <a:pt x="200" y="216"/>
                  <a:pt x="280" y="144"/>
                  <a:pt x="336" y="96"/>
                </a:cubicBezTo>
                <a:cubicBezTo>
                  <a:pt x="392" y="48"/>
                  <a:pt x="436" y="24"/>
                  <a:pt x="480" y="0"/>
                </a:cubicBezTo>
              </a:path>
            </a:pathLst>
          </a:custGeom>
          <a:noFill/>
          <a:ln w="50800" cmpd="sng">
            <a:solidFill>
              <a:srgbClr val="FF0000"/>
            </a:solidFill>
            <a:round/>
            <a:headEnd/>
            <a:tailEnd/>
          </a:ln>
          <a:effectLst/>
        </p:spPr>
        <p:txBody>
          <a:bodyPr/>
          <a:lstStyle/>
          <a:p>
            <a:endParaRPr lang="en-US"/>
          </a:p>
        </p:txBody>
      </p:sp>
      <p:sp>
        <p:nvSpPr>
          <p:cNvPr id="12" name="Line 23"/>
          <p:cNvSpPr>
            <a:spLocks noChangeShapeType="1"/>
          </p:cNvSpPr>
          <p:nvPr/>
        </p:nvSpPr>
        <p:spPr bwMode="auto">
          <a:xfrm>
            <a:off x="3208300" y="5301208"/>
            <a:ext cx="116242" cy="890856"/>
          </a:xfrm>
          <a:prstGeom prst="line">
            <a:avLst/>
          </a:prstGeom>
          <a:noFill/>
          <a:ln w="50800">
            <a:solidFill>
              <a:srgbClr val="FF0000"/>
            </a:solidFill>
            <a:round/>
            <a:headEnd/>
            <a:tailEnd/>
          </a:ln>
          <a:effectLst/>
        </p:spPr>
        <p:txBody>
          <a:bodyPr/>
          <a:lstStyle/>
          <a:p>
            <a:endParaRPr lang="en-US"/>
          </a:p>
        </p:txBody>
      </p:sp>
      <p:sp>
        <p:nvSpPr>
          <p:cNvPr id="13" name="Freeform 22"/>
          <p:cNvSpPr>
            <a:spLocks/>
          </p:cNvSpPr>
          <p:nvPr/>
        </p:nvSpPr>
        <p:spPr bwMode="auto">
          <a:xfrm>
            <a:off x="3321537" y="5301208"/>
            <a:ext cx="1087576" cy="872702"/>
          </a:xfrm>
          <a:custGeom>
            <a:avLst/>
            <a:gdLst/>
            <a:ahLst/>
            <a:cxnLst>
              <a:cxn ang="0">
                <a:pos x="0" y="528"/>
              </a:cxn>
              <a:cxn ang="0">
                <a:pos x="144" y="288"/>
              </a:cxn>
              <a:cxn ang="0">
                <a:pos x="336" y="96"/>
              </a:cxn>
              <a:cxn ang="0">
                <a:pos x="480" y="0"/>
              </a:cxn>
            </a:cxnLst>
            <a:rect l="0" t="0" r="r" b="b"/>
            <a:pathLst>
              <a:path w="480" h="528">
                <a:moveTo>
                  <a:pt x="0" y="528"/>
                </a:moveTo>
                <a:cubicBezTo>
                  <a:pt x="44" y="444"/>
                  <a:pt x="88" y="360"/>
                  <a:pt x="144" y="288"/>
                </a:cubicBezTo>
                <a:cubicBezTo>
                  <a:pt x="200" y="216"/>
                  <a:pt x="280" y="144"/>
                  <a:pt x="336" y="96"/>
                </a:cubicBezTo>
                <a:cubicBezTo>
                  <a:pt x="392" y="48"/>
                  <a:pt x="436" y="24"/>
                  <a:pt x="480" y="0"/>
                </a:cubicBezTo>
              </a:path>
            </a:pathLst>
          </a:custGeom>
          <a:noFill/>
          <a:ln w="50800" cmpd="sng">
            <a:solidFill>
              <a:srgbClr val="FF0000"/>
            </a:solidFill>
            <a:round/>
            <a:headEnd/>
            <a:tailEnd/>
          </a:ln>
          <a:effectLst/>
        </p:spPr>
        <p:txBody>
          <a:bodyPr/>
          <a:lstStyle/>
          <a:p>
            <a:endParaRPr lang="en-US"/>
          </a:p>
        </p:txBody>
      </p:sp>
      <p:sp>
        <p:nvSpPr>
          <p:cNvPr id="14" name="Line 23"/>
          <p:cNvSpPr>
            <a:spLocks noChangeShapeType="1"/>
          </p:cNvSpPr>
          <p:nvPr/>
        </p:nvSpPr>
        <p:spPr bwMode="auto">
          <a:xfrm>
            <a:off x="4420648" y="5301208"/>
            <a:ext cx="197346" cy="936104"/>
          </a:xfrm>
          <a:prstGeom prst="line">
            <a:avLst/>
          </a:prstGeom>
          <a:noFill/>
          <a:ln w="50800">
            <a:solidFill>
              <a:srgbClr val="FF0000"/>
            </a:solidFill>
            <a:round/>
            <a:headEnd/>
            <a:tailEnd/>
          </a:ln>
          <a:effectLst/>
        </p:spPr>
        <p:txBody>
          <a:bodyPr/>
          <a:lstStyle/>
          <a:p>
            <a:endParaRPr lang="en-US"/>
          </a:p>
        </p:txBody>
      </p:sp>
      <p:sp>
        <p:nvSpPr>
          <p:cNvPr id="17" name="Text Box 19"/>
          <p:cNvSpPr txBox="1">
            <a:spLocks noChangeArrowheads="1"/>
          </p:cNvSpPr>
          <p:nvPr/>
        </p:nvSpPr>
        <p:spPr bwMode="auto">
          <a:xfrm>
            <a:off x="6724214" y="5946417"/>
            <a:ext cx="1560156" cy="461665"/>
          </a:xfrm>
          <a:prstGeom prst="rect">
            <a:avLst/>
          </a:prstGeom>
          <a:noFill/>
          <a:ln w="9525">
            <a:noFill/>
            <a:miter lim="800000"/>
            <a:headEnd/>
            <a:tailEnd/>
          </a:ln>
          <a:effectLst/>
        </p:spPr>
        <p:txBody>
          <a:bodyPr wrap="square">
            <a:spAutoFit/>
          </a:bodyPr>
          <a:lstStyle/>
          <a:p>
            <a:pPr algn="ctr"/>
            <a:r>
              <a:rPr lang="en-US" sz="2400" b="1" dirty="0"/>
              <a:t>Time</a:t>
            </a:r>
          </a:p>
        </p:txBody>
      </p:sp>
      <p:sp>
        <p:nvSpPr>
          <p:cNvPr id="21" name="任意多边形 20"/>
          <p:cNvSpPr/>
          <p:nvPr/>
        </p:nvSpPr>
        <p:spPr>
          <a:xfrm>
            <a:off x="4638288" y="4285119"/>
            <a:ext cx="2088771" cy="1888624"/>
          </a:xfrm>
          <a:custGeom>
            <a:avLst/>
            <a:gdLst>
              <a:gd name="connsiteX0" fmla="*/ 0 w 2088771"/>
              <a:gd name="connsiteY0" fmla="*/ 1696302 h 1696302"/>
              <a:gd name="connsiteX1" fmla="*/ 563880 w 2088771"/>
              <a:gd name="connsiteY1" fmla="*/ 873342 h 1696302"/>
              <a:gd name="connsiteX2" fmla="*/ 822960 w 2088771"/>
              <a:gd name="connsiteY2" fmla="*/ 4662 h 1696302"/>
              <a:gd name="connsiteX3" fmla="*/ 1036320 w 2088771"/>
              <a:gd name="connsiteY3" fmla="*/ 1269582 h 1696302"/>
              <a:gd name="connsiteX4" fmla="*/ 1295400 w 2088771"/>
              <a:gd name="connsiteY4" fmla="*/ 355182 h 1696302"/>
              <a:gd name="connsiteX5" fmla="*/ 1478280 w 2088771"/>
              <a:gd name="connsiteY5" fmla="*/ 781902 h 1696302"/>
              <a:gd name="connsiteX6" fmla="*/ 1661160 w 2088771"/>
              <a:gd name="connsiteY6" fmla="*/ 477102 h 1696302"/>
              <a:gd name="connsiteX7" fmla="*/ 1905000 w 2088771"/>
              <a:gd name="connsiteY7" fmla="*/ 1467702 h 1696302"/>
              <a:gd name="connsiteX8" fmla="*/ 2072640 w 2088771"/>
              <a:gd name="connsiteY8" fmla="*/ 873342 h 1696302"/>
              <a:gd name="connsiteX9" fmla="*/ 2072640 w 2088771"/>
              <a:gd name="connsiteY9" fmla="*/ 858102 h 1696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88771" h="1696302">
                <a:moveTo>
                  <a:pt x="0" y="1696302"/>
                </a:moveTo>
                <a:cubicBezTo>
                  <a:pt x="213360" y="1425792"/>
                  <a:pt x="426720" y="1155282"/>
                  <a:pt x="563880" y="873342"/>
                </a:cubicBezTo>
                <a:cubicBezTo>
                  <a:pt x="701040" y="591402"/>
                  <a:pt x="744220" y="-61378"/>
                  <a:pt x="822960" y="4662"/>
                </a:cubicBezTo>
                <a:cubicBezTo>
                  <a:pt x="901700" y="70702"/>
                  <a:pt x="957580" y="1211162"/>
                  <a:pt x="1036320" y="1269582"/>
                </a:cubicBezTo>
                <a:cubicBezTo>
                  <a:pt x="1115060" y="1328002"/>
                  <a:pt x="1221740" y="436462"/>
                  <a:pt x="1295400" y="355182"/>
                </a:cubicBezTo>
                <a:cubicBezTo>
                  <a:pt x="1369060" y="273902"/>
                  <a:pt x="1417320" y="761582"/>
                  <a:pt x="1478280" y="781902"/>
                </a:cubicBezTo>
                <a:cubicBezTo>
                  <a:pt x="1539240" y="802222"/>
                  <a:pt x="1590040" y="362802"/>
                  <a:pt x="1661160" y="477102"/>
                </a:cubicBezTo>
                <a:cubicBezTo>
                  <a:pt x="1732280" y="591402"/>
                  <a:pt x="1836420" y="1401662"/>
                  <a:pt x="1905000" y="1467702"/>
                </a:cubicBezTo>
                <a:cubicBezTo>
                  <a:pt x="1973580" y="1533742"/>
                  <a:pt x="2044700" y="974942"/>
                  <a:pt x="2072640" y="873342"/>
                </a:cubicBezTo>
                <a:cubicBezTo>
                  <a:pt x="2100580" y="771742"/>
                  <a:pt x="2086610" y="814922"/>
                  <a:pt x="2072640" y="858102"/>
                </a:cubicBezTo>
              </a:path>
            </a:pathLst>
          </a:cu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2" name="直接连接符 21"/>
          <p:cNvCxnSpPr/>
          <p:nvPr/>
        </p:nvCxnSpPr>
        <p:spPr>
          <a:xfrm flipV="1">
            <a:off x="2132322" y="4121541"/>
            <a:ext cx="4594737" cy="19562"/>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4" name="Text Box 19"/>
          <p:cNvSpPr txBox="1">
            <a:spLocks noChangeArrowheads="1"/>
          </p:cNvSpPr>
          <p:nvPr/>
        </p:nvSpPr>
        <p:spPr bwMode="auto">
          <a:xfrm>
            <a:off x="1258805" y="3859931"/>
            <a:ext cx="917700" cy="523220"/>
          </a:xfrm>
          <a:prstGeom prst="rect">
            <a:avLst/>
          </a:prstGeom>
          <a:noFill/>
          <a:ln w="9525">
            <a:noFill/>
            <a:miter lim="800000"/>
            <a:headEnd/>
            <a:tailEnd/>
          </a:ln>
          <a:effectLst/>
        </p:spPr>
        <p:txBody>
          <a:bodyPr wrap="square">
            <a:spAutoFit/>
          </a:bodyPr>
          <a:lstStyle/>
          <a:p>
            <a:pPr algn="ctr"/>
            <a:r>
              <a:rPr lang="en-US" sz="2800" b="1" dirty="0">
                <a:solidFill>
                  <a:srgbClr val="FF0000"/>
                </a:solidFill>
              </a:rPr>
              <a:t>Size</a:t>
            </a:r>
          </a:p>
        </p:txBody>
      </p:sp>
    </p:spTree>
    <p:extLst>
      <p:ext uri="{BB962C8B-B14F-4D97-AF65-F5344CB8AC3E}">
        <p14:creationId xmlns:p14="http://schemas.microsoft.com/office/powerpoint/2010/main" val="1116619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nodeType="after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childTnLst>
                                </p:cTn>
                              </p:par>
                            </p:childTnLst>
                          </p:cTn>
                        </p:par>
                        <p:par>
                          <p:cTn id="18" fill="hold">
                            <p:stCondLst>
                              <p:cond delay="0"/>
                            </p:stCondLst>
                            <p:childTnLst>
                              <p:par>
                                <p:cTn id="19" presetID="1" presetClass="entr" presetSubtype="0" fill="hold" nodeType="after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par>
                          <p:cTn id="21" fill="hold">
                            <p:stCondLst>
                              <p:cond delay="0"/>
                            </p:stCondLst>
                            <p:childTnLst>
                              <p:par>
                                <p:cTn id="22" presetID="1" presetClass="entr" presetSubtype="0" fill="hold" grpId="0" nodeType="afterEffect">
                                  <p:stCondLst>
                                    <p:cond delay="0"/>
                                  </p:stCondLst>
                                  <p:childTnLst>
                                    <p:set>
                                      <p:cBhvr>
                                        <p:cTn id="23" dur="1" fill="hold">
                                          <p:stCondLst>
                                            <p:cond delay="0"/>
                                          </p:stCondLst>
                                        </p:cTn>
                                        <p:tgtEl>
                                          <p:spTgt spid="9"/>
                                        </p:tgtEl>
                                        <p:attrNameLst>
                                          <p:attrName>style.visibility</p:attrName>
                                        </p:attrNameLst>
                                      </p:cBhvr>
                                      <p:to>
                                        <p:strVal val="visible"/>
                                      </p:to>
                                    </p:set>
                                  </p:childTnLst>
                                </p:cTn>
                              </p:par>
                            </p:childTnLst>
                          </p:cTn>
                        </p:par>
                        <p:par>
                          <p:cTn id="24" fill="hold">
                            <p:stCondLst>
                              <p:cond delay="0"/>
                            </p:stCondLst>
                            <p:childTnLst>
                              <p:par>
                                <p:cTn id="25" presetID="1" presetClass="entr" presetSubtype="0" fill="hold" grpId="0" nodeType="after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2" end="2"/>
                                            </p:txEl>
                                          </p:spTgt>
                                        </p:tgtEl>
                                        <p:attrNameLst>
                                          <p:attrName>style.visibility</p:attrName>
                                        </p:attrNameLst>
                                      </p:cBhvr>
                                      <p:to>
                                        <p:strVal val="visible"/>
                                      </p:to>
                                    </p:set>
                                  </p:childTnLst>
                                </p:cTn>
                              </p:par>
                            </p:childTnLst>
                          </p:cTn>
                        </p:par>
                        <p:par>
                          <p:cTn id="37" fill="hold">
                            <p:stCondLst>
                              <p:cond delay="0"/>
                            </p:stCondLst>
                            <p:childTnLst>
                              <p:par>
                                <p:cTn id="38" presetID="1" presetClass="entr" presetSubtype="0" fill="hold" grpId="0" nodeType="afterEffect">
                                  <p:stCondLst>
                                    <p:cond delay="0"/>
                                  </p:stCondLst>
                                  <p:childTnLst>
                                    <p:set>
                                      <p:cBhvr>
                                        <p:cTn id="39"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1" grpId="0" animBg="1"/>
      <p:bldP spid="12" grpId="0" animBg="1"/>
      <p:bldP spid="13" grpId="0" animBg="1"/>
      <p:bldP spid="14" grpId="0" animBg="1"/>
      <p:bldP spid="17" grpId="0"/>
      <p:bldP spid="21" grpId="0" animBg="1"/>
      <p:bldP spid="24"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srgbClr val="0000CC"/>
                </a:solidFill>
                <a:cs typeface="Times New Roman" panose="02020603050405020304" pitchFamily="18" charset="0"/>
              </a:rPr>
              <a:t>Switch Buffer</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en-US" altLang="zh-CN" dirty="0"/>
                  <a:t>Switch buffer is crucial for TCP’s performance</a:t>
                </a:r>
              </a:p>
              <a:p>
                <a:pPr lvl="1"/>
                <a:r>
                  <a:rPr lang="en-US" altLang="zh-CN" dirty="0"/>
                  <a:t>High throughput</a:t>
                </a:r>
              </a:p>
              <a:p>
                <a:pPr lvl="1"/>
                <a:r>
                  <a:rPr lang="en-US" altLang="zh-CN" dirty="0"/>
                  <a:t>Low packet loss rate</a:t>
                </a:r>
              </a:p>
              <a:p>
                <a:pPr marL="457200" lvl="1" indent="0">
                  <a:buNone/>
                </a:pPr>
                <a:endParaRPr lang="en-US" altLang="zh-CN" sz="1600" dirty="0"/>
              </a:p>
              <a:p>
                <a:r>
                  <a:rPr lang="en-US" altLang="zh-CN" dirty="0"/>
                  <a:t>Buffer demand of TCP in DCNs</a:t>
                </a:r>
              </a:p>
              <a:p>
                <a:pPr lvl="1"/>
                <a14:m>
                  <m:oMath xmlns:m="http://schemas.openxmlformats.org/officeDocument/2006/math">
                    <m:r>
                      <a:rPr lang="en-US" altLang="zh-CN" b="0" i="1" smtClean="0">
                        <a:latin typeface="Cambria Math" panose="02040503050406030204" pitchFamily="18" charset="0"/>
                      </a:rPr>
                      <m:t>𝐶</m:t>
                    </m:r>
                    <m:r>
                      <a:rPr lang="en-US" altLang="zh-CN" b="0" i="1" smtClean="0">
                        <a:latin typeface="Cambria Math" panose="02040503050406030204" pitchFamily="18" charset="0"/>
                      </a:rPr>
                      <m:t>×</m:t>
                    </m:r>
                    <m:r>
                      <a:rPr lang="en-US" altLang="zh-CN" b="0" i="1" smtClean="0">
                        <a:latin typeface="Cambria Math" panose="02040503050406030204" pitchFamily="18" charset="0"/>
                      </a:rPr>
                      <m:t>𝑅𝑇𝑇</m:t>
                    </m:r>
                    <m:r>
                      <a:rPr lang="en-US" altLang="zh-CN" b="0" i="1" smtClean="0">
                        <a:latin typeface="Cambria Math" panose="02040503050406030204" pitchFamily="18" charset="0"/>
                      </a:rPr>
                      <m:t>×</m:t>
                    </m:r>
                    <m:r>
                      <a:rPr lang="en-US" altLang="zh-CN" b="0" i="1" smtClean="0">
                        <a:latin typeface="Cambria Math" panose="02040503050406030204" pitchFamily="18" charset="0"/>
                      </a:rPr>
                      <m:t>𝜆</m:t>
                    </m:r>
                  </m:oMath>
                </a14:m>
                <a:r>
                  <a:rPr lang="en-US" altLang="zh-CN" dirty="0"/>
                  <a:t> buffering for high throughput</a:t>
                </a:r>
              </a:p>
              <a:p>
                <a:pPr lvl="1"/>
                <a:r>
                  <a:rPr lang="en-US" altLang="zh-CN" dirty="0"/>
                  <a:t>Extra headroom to absorb transient bursts </a:t>
                </a:r>
              </a:p>
              <a:p>
                <a:pPr lvl="1"/>
                <a:endParaRPr lang="en-US" altLang="zh-CN" dirty="0"/>
              </a:p>
              <a:p>
                <a:pPr lvl="1"/>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3"/>
                <a:stretch>
                  <a:fillRect l="-1704" t="-1752"/>
                </a:stretch>
              </a:blipFill>
            </p:spPr>
            <p:txBody>
              <a:bodyPr/>
              <a:lstStyle/>
              <a:p>
                <a:r>
                  <a:rPr lang="zh-CN" altLang="en-US">
                    <a:noFill/>
                  </a:rPr>
                  <a:t> </a:t>
                </a:r>
              </a:p>
            </p:txBody>
          </p:sp>
        </mc:Fallback>
      </mc:AlternateContent>
      <p:sp>
        <p:nvSpPr>
          <p:cNvPr id="4" name="灯片编号占位符 3"/>
          <p:cNvSpPr>
            <a:spLocks noGrp="1"/>
          </p:cNvSpPr>
          <p:nvPr>
            <p:ph type="sldNum" sz="quarter" idx="12"/>
          </p:nvPr>
        </p:nvSpPr>
        <p:spPr/>
        <p:txBody>
          <a:bodyPr/>
          <a:lstStyle/>
          <a:p>
            <a:fld id="{0C913308-F349-4B6D-A68A-DD1791B4A57B}" type="slidenum">
              <a:rPr lang="zh-CN" altLang="en-US" smtClean="0"/>
              <a:t>88</a:t>
            </a:fld>
            <a:endParaRPr lang="zh-CN" altLang="en-US" dirty="0"/>
          </a:p>
        </p:txBody>
      </p:sp>
      <p:sp useBgFill="1">
        <p:nvSpPr>
          <p:cNvPr id="5" name="Rounded Rectangle 51"/>
          <p:cNvSpPr/>
          <p:nvPr/>
        </p:nvSpPr>
        <p:spPr>
          <a:xfrm>
            <a:off x="1096968" y="5301208"/>
            <a:ext cx="6552728" cy="974333"/>
          </a:xfrm>
          <a:prstGeom prst="roundRect">
            <a:avLst/>
          </a:prstGeom>
          <a:ln w="63500" cap="flat" cmpd="sng" algn="ctr">
            <a:noFill/>
            <a:prstDash val="solid"/>
          </a:ln>
          <a:effectLst>
            <a:innerShdw blurRad="215900">
              <a:prstClr val="black"/>
            </a:innerShdw>
          </a:effectLst>
          <a:scene3d>
            <a:camera prst="orthographicFront">
              <a:rot lat="0" lon="0" rev="0"/>
            </a:camera>
            <a:lightRig rig="threePt" dir="tl"/>
          </a:scene3d>
          <a:sp3d prstMaterial="metal"/>
        </p:spPr>
        <p:txBody>
          <a:bodyPr wrap="square" anchor="ctr">
            <a:noAutofit/>
          </a:bodyPr>
          <a:lstStyle/>
          <a:p>
            <a:pPr marL="0" lvl="1" algn="ctr"/>
            <a:r>
              <a:rPr lang="en-US" altLang="zh-CN" sz="3200" dirty="0"/>
              <a:t>In proportion to the link speed</a:t>
            </a:r>
            <a:endParaRPr lang="zh-CN" altLang="en-US" sz="3200" dirty="0"/>
          </a:p>
        </p:txBody>
      </p:sp>
    </p:spTree>
    <p:extLst>
      <p:ext uri="{BB962C8B-B14F-4D97-AF65-F5344CB8AC3E}">
        <p14:creationId xmlns:p14="http://schemas.microsoft.com/office/powerpoint/2010/main" val="1675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solidFill>
                  <a:srgbClr val="0000CC"/>
                </a:solidFill>
                <a:ea typeface="Corbel" charset="0"/>
                <a:cs typeface="Corbel" charset="0"/>
              </a:rPr>
              <a:t>Recent Trends in DCNs</a:t>
            </a:r>
            <a:endParaRPr lang="zh-CN" altLang="en-US" dirty="0">
              <a:solidFill>
                <a:srgbClr val="0000CC"/>
              </a:solidFill>
              <a:ea typeface="Corbel" charset="0"/>
              <a:cs typeface="Corbel" charset="0"/>
            </a:endParaRPr>
          </a:p>
        </p:txBody>
      </p:sp>
      <p:sp>
        <p:nvSpPr>
          <p:cNvPr id="3" name="内容占位符 2"/>
          <p:cNvSpPr>
            <a:spLocks noGrp="1"/>
          </p:cNvSpPr>
          <p:nvPr>
            <p:ph idx="1"/>
          </p:nvPr>
        </p:nvSpPr>
        <p:spPr>
          <a:xfrm>
            <a:off x="457200" y="1600200"/>
            <a:ext cx="8363272" cy="4525963"/>
          </a:xfrm>
        </p:spPr>
        <p:txBody>
          <a:bodyPr/>
          <a:lstStyle/>
          <a:p>
            <a:r>
              <a:rPr lang="en-US" altLang="zh-CN" dirty="0"/>
              <a:t>The link speed scales up</a:t>
            </a:r>
          </a:p>
          <a:p>
            <a:pPr lvl="1"/>
            <a:r>
              <a:rPr lang="en-US" altLang="zh-CN" dirty="0"/>
              <a:t>100Gbps and beyond</a:t>
            </a:r>
          </a:p>
          <a:p>
            <a:pPr lvl="1"/>
            <a:endParaRPr lang="en-US" altLang="zh-CN" sz="1200" dirty="0"/>
          </a:p>
          <a:p>
            <a:r>
              <a:rPr lang="en-US" altLang="zh-CN" dirty="0"/>
              <a:t>The switch buffer does not increase expectedly</a:t>
            </a:r>
          </a:p>
          <a:p>
            <a:pPr lvl="1"/>
            <a:r>
              <a:rPr lang="en-US" altLang="zh-CN" dirty="0"/>
              <a:t>Reasons: cost, price, etc.</a:t>
            </a:r>
          </a:p>
          <a:p>
            <a:pPr lvl="1"/>
            <a:endParaRPr lang="zh-CN" altLang="en-US" dirty="0"/>
          </a:p>
        </p:txBody>
      </p:sp>
      <p:cxnSp>
        <p:nvCxnSpPr>
          <p:cNvPr id="4" name="Straight Arrow Connector 4"/>
          <p:cNvCxnSpPr/>
          <p:nvPr/>
        </p:nvCxnSpPr>
        <p:spPr>
          <a:xfrm flipV="1">
            <a:off x="467544" y="4945687"/>
            <a:ext cx="8218644" cy="7962"/>
          </a:xfrm>
          <a:prstGeom prst="straightConnector1">
            <a:avLst/>
          </a:prstGeom>
          <a:ln w="57150" cmpd="sng">
            <a:solidFill>
              <a:srgbClr val="0000CC"/>
            </a:solidFill>
            <a:tailEnd type="stealth" w="lg" len="lg"/>
          </a:ln>
        </p:spPr>
        <p:style>
          <a:lnRef idx="2">
            <a:schemeClr val="accent1"/>
          </a:lnRef>
          <a:fillRef idx="0">
            <a:schemeClr val="accent1"/>
          </a:fillRef>
          <a:effectRef idx="1">
            <a:schemeClr val="accent1"/>
          </a:effectRef>
          <a:fontRef idx="minor">
            <a:schemeClr val="tx1"/>
          </a:fontRef>
        </p:style>
      </p:cxnSp>
      <p:sp>
        <p:nvSpPr>
          <p:cNvPr id="8" name="Oval 15"/>
          <p:cNvSpPr/>
          <p:nvPr/>
        </p:nvSpPr>
        <p:spPr>
          <a:xfrm>
            <a:off x="1559364" y="4889657"/>
            <a:ext cx="131704" cy="13223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rgbClr val="0000FF"/>
              </a:solidFill>
              <a:latin typeface="Corbel" charset="0"/>
              <a:ea typeface="Corbel" charset="0"/>
              <a:cs typeface="Corbel" charset="0"/>
            </a:endParaRPr>
          </a:p>
        </p:txBody>
      </p:sp>
      <p:sp>
        <p:nvSpPr>
          <p:cNvPr id="9" name="Oval 16"/>
          <p:cNvSpPr/>
          <p:nvPr/>
        </p:nvSpPr>
        <p:spPr>
          <a:xfrm>
            <a:off x="3275244" y="4889657"/>
            <a:ext cx="131704" cy="13223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rgbClr val="0000FF"/>
              </a:solidFill>
              <a:latin typeface="Corbel" charset="0"/>
              <a:ea typeface="Corbel" charset="0"/>
              <a:cs typeface="Corbel" charset="0"/>
            </a:endParaRPr>
          </a:p>
        </p:txBody>
      </p:sp>
      <p:sp>
        <p:nvSpPr>
          <p:cNvPr id="10" name="Oval 18"/>
          <p:cNvSpPr/>
          <p:nvPr/>
        </p:nvSpPr>
        <p:spPr>
          <a:xfrm>
            <a:off x="5075444" y="4889657"/>
            <a:ext cx="131704" cy="13223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rgbClr val="0000FF"/>
              </a:solidFill>
              <a:latin typeface="Corbel" charset="0"/>
              <a:ea typeface="Corbel" charset="0"/>
              <a:cs typeface="Corbel" charset="0"/>
            </a:endParaRPr>
          </a:p>
        </p:txBody>
      </p:sp>
      <p:sp>
        <p:nvSpPr>
          <p:cNvPr id="11" name="Oval 18"/>
          <p:cNvSpPr/>
          <p:nvPr/>
        </p:nvSpPr>
        <p:spPr>
          <a:xfrm>
            <a:off x="6907555" y="4889657"/>
            <a:ext cx="131704" cy="13223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rgbClr val="0000FF"/>
              </a:solidFill>
              <a:latin typeface="Corbel" charset="0"/>
              <a:ea typeface="Corbel" charset="0"/>
              <a:cs typeface="Corbel" charset="0"/>
            </a:endParaRPr>
          </a:p>
        </p:txBody>
      </p:sp>
      <p:sp>
        <p:nvSpPr>
          <p:cNvPr id="12" name="文本框 11"/>
          <p:cNvSpPr txBox="1"/>
          <p:nvPr/>
        </p:nvSpPr>
        <p:spPr>
          <a:xfrm>
            <a:off x="905136" y="4221088"/>
            <a:ext cx="1440160" cy="584775"/>
          </a:xfrm>
          <a:prstGeom prst="rect">
            <a:avLst/>
          </a:prstGeom>
          <a:noFill/>
        </p:spPr>
        <p:txBody>
          <a:bodyPr wrap="square" rtlCol="0">
            <a:spAutoFit/>
          </a:bodyPr>
          <a:lstStyle/>
          <a:p>
            <a:pPr algn="ctr"/>
            <a:r>
              <a:rPr lang="en-US" altLang="zh-CN" sz="3200" dirty="0">
                <a:solidFill>
                  <a:srgbClr val="0000CC"/>
                </a:solidFill>
              </a:rPr>
              <a:t>1Gbps</a:t>
            </a:r>
            <a:endParaRPr lang="zh-CN" altLang="en-US" sz="3200" dirty="0">
              <a:solidFill>
                <a:srgbClr val="0000CC"/>
              </a:solidFill>
            </a:endParaRPr>
          </a:p>
        </p:txBody>
      </p:sp>
      <p:sp>
        <p:nvSpPr>
          <p:cNvPr id="13" name="文本框 12"/>
          <p:cNvSpPr txBox="1"/>
          <p:nvPr/>
        </p:nvSpPr>
        <p:spPr>
          <a:xfrm>
            <a:off x="2555164" y="4221088"/>
            <a:ext cx="1656796" cy="584775"/>
          </a:xfrm>
          <a:prstGeom prst="rect">
            <a:avLst/>
          </a:prstGeom>
          <a:noFill/>
        </p:spPr>
        <p:txBody>
          <a:bodyPr wrap="square" rtlCol="0">
            <a:spAutoFit/>
          </a:bodyPr>
          <a:lstStyle/>
          <a:p>
            <a:pPr algn="ctr"/>
            <a:r>
              <a:rPr lang="en-US" altLang="zh-CN" sz="3200" dirty="0">
                <a:solidFill>
                  <a:srgbClr val="0000CC"/>
                </a:solidFill>
              </a:rPr>
              <a:t>10Gbps</a:t>
            </a:r>
            <a:endParaRPr lang="zh-CN" altLang="en-US" sz="3200" dirty="0">
              <a:solidFill>
                <a:srgbClr val="0000CC"/>
              </a:solidFill>
            </a:endParaRPr>
          </a:p>
        </p:txBody>
      </p:sp>
      <p:sp>
        <p:nvSpPr>
          <p:cNvPr id="14" name="文本框 13"/>
          <p:cNvSpPr txBox="1"/>
          <p:nvPr/>
        </p:nvSpPr>
        <p:spPr>
          <a:xfrm>
            <a:off x="4421828" y="4221088"/>
            <a:ext cx="1656796" cy="584775"/>
          </a:xfrm>
          <a:prstGeom prst="rect">
            <a:avLst/>
          </a:prstGeom>
          <a:noFill/>
        </p:spPr>
        <p:txBody>
          <a:bodyPr wrap="square" rtlCol="0">
            <a:spAutoFit/>
          </a:bodyPr>
          <a:lstStyle/>
          <a:p>
            <a:pPr algn="ctr"/>
            <a:r>
              <a:rPr lang="en-US" altLang="zh-CN" sz="3200" dirty="0">
                <a:solidFill>
                  <a:srgbClr val="0000CC"/>
                </a:solidFill>
              </a:rPr>
              <a:t>40Gbps</a:t>
            </a:r>
            <a:endParaRPr lang="zh-CN" altLang="en-US" sz="3200" dirty="0">
              <a:solidFill>
                <a:srgbClr val="0000CC"/>
              </a:solidFill>
            </a:endParaRPr>
          </a:p>
        </p:txBody>
      </p:sp>
      <p:sp>
        <p:nvSpPr>
          <p:cNvPr id="15" name="文本框 14"/>
          <p:cNvSpPr txBox="1"/>
          <p:nvPr/>
        </p:nvSpPr>
        <p:spPr>
          <a:xfrm>
            <a:off x="6267428" y="4221088"/>
            <a:ext cx="1656796" cy="584775"/>
          </a:xfrm>
          <a:prstGeom prst="rect">
            <a:avLst/>
          </a:prstGeom>
          <a:noFill/>
        </p:spPr>
        <p:txBody>
          <a:bodyPr wrap="square" rtlCol="0">
            <a:spAutoFit/>
          </a:bodyPr>
          <a:lstStyle/>
          <a:p>
            <a:pPr algn="ctr"/>
            <a:r>
              <a:rPr lang="en-US" altLang="zh-CN" sz="3200" dirty="0">
                <a:solidFill>
                  <a:srgbClr val="0000CC"/>
                </a:solidFill>
              </a:rPr>
              <a:t>100Gbps</a:t>
            </a:r>
            <a:endParaRPr lang="zh-CN" altLang="en-US" sz="3200" dirty="0">
              <a:solidFill>
                <a:srgbClr val="0000CC"/>
              </a:solidFill>
            </a:endParaRPr>
          </a:p>
        </p:txBody>
      </p:sp>
      <p:sp>
        <p:nvSpPr>
          <p:cNvPr id="5" name="灯片编号占位符 4"/>
          <p:cNvSpPr>
            <a:spLocks noGrp="1"/>
          </p:cNvSpPr>
          <p:nvPr>
            <p:ph type="sldNum" sz="quarter" idx="12"/>
          </p:nvPr>
        </p:nvSpPr>
        <p:spPr/>
        <p:txBody>
          <a:bodyPr/>
          <a:lstStyle/>
          <a:p>
            <a:fld id="{0C913308-F349-4B6D-A68A-DD1791B4A57B}" type="slidenum">
              <a:rPr lang="zh-CN" altLang="en-US" smtClean="0"/>
              <a:t>89</a:t>
            </a:fld>
            <a:endParaRPr lang="zh-CN" altLang="en-US" dirty="0"/>
          </a:p>
        </p:txBody>
      </p:sp>
      <p:sp>
        <p:nvSpPr>
          <p:cNvPr id="16" name="文本框 15"/>
          <p:cNvSpPr txBox="1"/>
          <p:nvPr/>
        </p:nvSpPr>
        <p:spPr>
          <a:xfrm>
            <a:off x="905136" y="5171566"/>
            <a:ext cx="1440160" cy="584775"/>
          </a:xfrm>
          <a:prstGeom prst="rect">
            <a:avLst/>
          </a:prstGeom>
          <a:noFill/>
        </p:spPr>
        <p:txBody>
          <a:bodyPr wrap="square" rtlCol="0">
            <a:spAutoFit/>
          </a:bodyPr>
          <a:lstStyle/>
          <a:p>
            <a:pPr algn="ctr"/>
            <a:r>
              <a:rPr lang="en-US" altLang="zh-CN" sz="3200" dirty="0">
                <a:solidFill>
                  <a:srgbClr val="0000CC"/>
                </a:solidFill>
              </a:rPr>
              <a:t>80KB</a:t>
            </a:r>
            <a:endParaRPr lang="zh-CN" altLang="en-US" sz="3200" dirty="0">
              <a:solidFill>
                <a:srgbClr val="0000CC"/>
              </a:solidFill>
            </a:endParaRPr>
          </a:p>
        </p:txBody>
      </p:sp>
      <p:sp>
        <p:nvSpPr>
          <p:cNvPr id="17" name="文本框 16"/>
          <p:cNvSpPr txBox="1"/>
          <p:nvPr/>
        </p:nvSpPr>
        <p:spPr>
          <a:xfrm>
            <a:off x="2699792" y="5171566"/>
            <a:ext cx="1440160" cy="584775"/>
          </a:xfrm>
          <a:prstGeom prst="rect">
            <a:avLst/>
          </a:prstGeom>
          <a:noFill/>
        </p:spPr>
        <p:txBody>
          <a:bodyPr wrap="square" rtlCol="0">
            <a:spAutoFit/>
          </a:bodyPr>
          <a:lstStyle/>
          <a:p>
            <a:pPr algn="ctr"/>
            <a:r>
              <a:rPr lang="en-US" altLang="zh-CN" sz="3200" dirty="0">
                <a:solidFill>
                  <a:srgbClr val="0000CC"/>
                </a:solidFill>
              </a:rPr>
              <a:t>192KB</a:t>
            </a:r>
            <a:endParaRPr lang="zh-CN" altLang="en-US" sz="3200" dirty="0">
              <a:solidFill>
                <a:srgbClr val="0000CC"/>
              </a:solidFill>
            </a:endParaRPr>
          </a:p>
        </p:txBody>
      </p:sp>
      <p:sp>
        <p:nvSpPr>
          <p:cNvPr id="18" name="文本框 17"/>
          <p:cNvSpPr txBox="1"/>
          <p:nvPr/>
        </p:nvSpPr>
        <p:spPr>
          <a:xfrm>
            <a:off x="4572000" y="5165903"/>
            <a:ext cx="1440160" cy="584775"/>
          </a:xfrm>
          <a:prstGeom prst="rect">
            <a:avLst/>
          </a:prstGeom>
          <a:noFill/>
        </p:spPr>
        <p:txBody>
          <a:bodyPr wrap="square" rtlCol="0">
            <a:spAutoFit/>
          </a:bodyPr>
          <a:lstStyle/>
          <a:p>
            <a:pPr algn="ctr"/>
            <a:r>
              <a:rPr lang="en-US" altLang="zh-CN" sz="3200" dirty="0">
                <a:solidFill>
                  <a:srgbClr val="0000CC"/>
                </a:solidFill>
              </a:rPr>
              <a:t>384KB</a:t>
            </a:r>
            <a:endParaRPr lang="zh-CN" altLang="en-US" sz="3200" dirty="0">
              <a:solidFill>
                <a:srgbClr val="0000CC"/>
              </a:solidFill>
            </a:endParaRPr>
          </a:p>
        </p:txBody>
      </p:sp>
      <p:sp>
        <p:nvSpPr>
          <p:cNvPr id="19" name="文本框 18"/>
          <p:cNvSpPr txBox="1"/>
          <p:nvPr/>
        </p:nvSpPr>
        <p:spPr>
          <a:xfrm>
            <a:off x="6372200" y="5165903"/>
            <a:ext cx="1440160" cy="584775"/>
          </a:xfrm>
          <a:prstGeom prst="rect">
            <a:avLst/>
          </a:prstGeom>
          <a:noFill/>
        </p:spPr>
        <p:txBody>
          <a:bodyPr wrap="square" rtlCol="0">
            <a:spAutoFit/>
          </a:bodyPr>
          <a:lstStyle/>
          <a:p>
            <a:pPr algn="ctr"/>
            <a:r>
              <a:rPr lang="en-US" altLang="zh-CN" sz="3200" dirty="0">
                <a:solidFill>
                  <a:srgbClr val="0000CC"/>
                </a:solidFill>
              </a:rPr>
              <a:t>512KB</a:t>
            </a:r>
            <a:endParaRPr lang="zh-CN" altLang="en-US" sz="3200" dirty="0">
              <a:solidFill>
                <a:srgbClr val="0000CC"/>
              </a:solidFill>
            </a:endParaRPr>
          </a:p>
        </p:txBody>
      </p:sp>
      <p:sp>
        <p:nvSpPr>
          <p:cNvPr id="20" name="文本框 19"/>
          <p:cNvSpPr txBox="1"/>
          <p:nvPr/>
        </p:nvSpPr>
        <p:spPr>
          <a:xfrm>
            <a:off x="899592" y="5786100"/>
            <a:ext cx="6907224" cy="523220"/>
          </a:xfrm>
          <a:prstGeom prst="rect">
            <a:avLst/>
          </a:prstGeom>
          <a:noFill/>
        </p:spPr>
        <p:txBody>
          <a:bodyPr wrap="square" rtlCol="0">
            <a:spAutoFit/>
          </a:bodyPr>
          <a:lstStyle/>
          <a:p>
            <a:pPr algn="ctr"/>
            <a:r>
              <a:rPr lang="en-US" altLang="zh-CN" sz="2800" dirty="0"/>
              <a:t>Buffer / port of Broadcom chips </a:t>
            </a:r>
            <a:endParaRPr lang="zh-CN" altLang="en-US" sz="2800" dirty="0"/>
          </a:p>
        </p:txBody>
      </p:sp>
    </p:spTree>
    <p:extLst>
      <p:ext uri="{BB962C8B-B14F-4D97-AF65-F5344CB8AC3E}">
        <p14:creationId xmlns:p14="http://schemas.microsoft.com/office/powerpoint/2010/main" val="47096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8"/>
                                        </p:tgtEl>
                                        <p:attrNameLst>
                                          <p:attrName>style.visibility</p:attrName>
                                        </p:attrNameLst>
                                      </p:cBhvr>
                                      <p:to>
                                        <p:strVal val="visible"/>
                                      </p:to>
                                    </p:set>
                                  </p:childTnLst>
                                </p:cTn>
                              </p:par>
                            </p:childTnLst>
                          </p:cTn>
                        </p:par>
                        <p:par>
                          <p:cTn id="10" fill="hold">
                            <p:stCondLst>
                              <p:cond delay="0"/>
                            </p:stCondLst>
                            <p:childTnLst>
                              <p:par>
                                <p:cTn id="11" presetID="10" presetClass="entr" presetSubtype="0" fill="hold" grpId="0" nodeType="after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750"/>
                                        <p:tgtEl>
                                          <p:spTgt spid="12"/>
                                        </p:tgtEl>
                                      </p:cBhvr>
                                    </p:animEffect>
                                  </p:childTnLst>
                                </p:cTn>
                              </p:par>
                            </p:childTnLst>
                          </p:cTn>
                        </p:par>
                        <p:par>
                          <p:cTn id="14" fill="hold">
                            <p:stCondLst>
                              <p:cond delay="750"/>
                            </p:stCondLst>
                            <p:childTnLst>
                              <p:par>
                                <p:cTn id="15" presetID="1" presetClass="entr" presetSubtype="0" fill="hold" grpId="0" nodeType="after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par>
                          <p:cTn id="17" fill="hold">
                            <p:stCondLst>
                              <p:cond delay="750"/>
                            </p:stCondLst>
                            <p:childTnLst>
                              <p:par>
                                <p:cTn id="18" presetID="10" presetClass="entr" presetSubtype="0" fill="hold" grpId="0" nodeType="after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750"/>
                                        <p:tgtEl>
                                          <p:spTgt spid="13"/>
                                        </p:tgtEl>
                                      </p:cBhvr>
                                    </p:animEffect>
                                  </p:childTnLst>
                                </p:cTn>
                              </p:par>
                            </p:childTnLst>
                          </p:cTn>
                        </p:par>
                        <p:par>
                          <p:cTn id="21" fill="hold">
                            <p:stCondLst>
                              <p:cond delay="1500"/>
                            </p:stCondLst>
                            <p:childTnLst>
                              <p:par>
                                <p:cTn id="22" presetID="1" presetClass="entr" presetSubtype="0" fill="hold" grpId="0" nodeType="afterEffect">
                                  <p:stCondLst>
                                    <p:cond delay="0"/>
                                  </p:stCondLst>
                                  <p:childTnLst>
                                    <p:set>
                                      <p:cBhvr>
                                        <p:cTn id="23" dur="1" fill="hold">
                                          <p:stCondLst>
                                            <p:cond delay="0"/>
                                          </p:stCondLst>
                                        </p:cTn>
                                        <p:tgtEl>
                                          <p:spTgt spid="10"/>
                                        </p:tgtEl>
                                        <p:attrNameLst>
                                          <p:attrName>style.visibility</p:attrName>
                                        </p:attrNameLst>
                                      </p:cBhvr>
                                      <p:to>
                                        <p:strVal val="visible"/>
                                      </p:to>
                                    </p:set>
                                  </p:childTnLst>
                                </p:cTn>
                              </p:par>
                            </p:childTnLst>
                          </p:cTn>
                        </p:par>
                        <p:par>
                          <p:cTn id="24" fill="hold">
                            <p:stCondLst>
                              <p:cond delay="1500"/>
                            </p:stCondLst>
                            <p:childTnLst>
                              <p:par>
                                <p:cTn id="25" presetID="10" presetClass="entr" presetSubtype="0" fill="hold" grpId="0" nodeType="after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750"/>
                                        <p:tgtEl>
                                          <p:spTgt spid="14"/>
                                        </p:tgtEl>
                                      </p:cBhvr>
                                    </p:animEffect>
                                  </p:childTnLst>
                                </p:cTn>
                              </p:par>
                            </p:childTnLst>
                          </p:cTn>
                        </p:par>
                        <p:par>
                          <p:cTn id="28" fill="hold">
                            <p:stCondLst>
                              <p:cond delay="2250"/>
                            </p:stCondLst>
                            <p:childTnLst>
                              <p:par>
                                <p:cTn id="29" presetID="1" presetClass="entr" presetSubtype="0" fill="hold" grpId="0" nodeType="after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par>
                          <p:cTn id="31" fill="hold">
                            <p:stCondLst>
                              <p:cond delay="2250"/>
                            </p:stCondLst>
                            <p:childTnLst>
                              <p:par>
                                <p:cTn id="32" presetID="10" presetClass="entr" presetSubtype="0" fill="hold" grpId="0" nodeType="after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fade">
                                      <p:cBhvr>
                                        <p:cTn id="34" dur="750"/>
                                        <p:tgtEl>
                                          <p:spTgt spid="15"/>
                                        </p:tgtEl>
                                      </p:cBhvr>
                                    </p:animEffect>
                                  </p:childTnLst>
                                </p:cTn>
                              </p:par>
                            </p:childTnLst>
                          </p:cTn>
                        </p:par>
                        <p:par>
                          <p:cTn id="35" fill="hold">
                            <p:stCondLst>
                              <p:cond delay="3000"/>
                            </p:stCondLst>
                            <p:childTnLst>
                              <p:par>
                                <p:cTn id="36" presetID="1" presetClass="entr" presetSubtype="0" fill="hold" nodeType="afterEffect">
                                  <p:stCondLst>
                                    <p:cond delay="250"/>
                                  </p:stCondLst>
                                  <p:childTnLst>
                                    <p:set>
                                      <p:cBhvr>
                                        <p:cTn id="37"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20"/>
                                        </p:tgtEl>
                                        <p:attrNameLst>
                                          <p:attrName>style.visibility</p:attrName>
                                        </p:attrNameLst>
                                      </p:cBhvr>
                                      <p:to>
                                        <p:strVal val="visible"/>
                                      </p:to>
                                    </p:set>
                                  </p:childTnLst>
                                </p:cTn>
                              </p:par>
                            </p:childTnLst>
                          </p:cTn>
                        </p:par>
                        <p:par>
                          <p:cTn id="46" fill="hold">
                            <p:stCondLst>
                              <p:cond delay="0"/>
                            </p:stCondLst>
                            <p:childTnLst>
                              <p:par>
                                <p:cTn id="47" presetID="10" presetClass="entr" presetSubtype="0" fill="hold" grpId="0" nodeType="afterEffect">
                                  <p:stCondLst>
                                    <p:cond delay="0"/>
                                  </p:stCondLst>
                                  <p:childTnLst>
                                    <p:set>
                                      <p:cBhvr>
                                        <p:cTn id="48" dur="1" fill="hold">
                                          <p:stCondLst>
                                            <p:cond delay="0"/>
                                          </p:stCondLst>
                                        </p:cTn>
                                        <p:tgtEl>
                                          <p:spTgt spid="16"/>
                                        </p:tgtEl>
                                        <p:attrNameLst>
                                          <p:attrName>style.visibility</p:attrName>
                                        </p:attrNameLst>
                                      </p:cBhvr>
                                      <p:to>
                                        <p:strVal val="visible"/>
                                      </p:to>
                                    </p:set>
                                    <p:animEffect transition="in" filter="fade">
                                      <p:cBhvr>
                                        <p:cTn id="49" dur="750"/>
                                        <p:tgtEl>
                                          <p:spTgt spid="16"/>
                                        </p:tgtEl>
                                      </p:cBhvr>
                                    </p:animEffect>
                                  </p:childTnLst>
                                </p:cTn>
                              </p:par>
                            </p:childTnLst>
                          </p:cTn>
                        </p:par>
                        <p:par>
                          <p:cTn id="50" fill="hold">
                            <p:stCondLst>
                              <p:cond delay="750"/>
                            </p:stCondLst>
                            <p:childTnLst>
                              <p:par>
                                <p:cTn id="51" presetID="10" presetClass="entr" presetSubtype="0" fill="hold" grpId="0" nodeType="afterEffect">
                                  <p:stCondLst>
                                    <p:cond delay="0"/>
                                  </p:stCondLst>
                                  <p:childTnLst>
                                    <p:set>
                                      <p:cBhvr>
                                        <p:cTn id="52" dur="1" fill="hold">
                                          <p:stCondLst>
                                            <p:cond delay="0"/>
                                          </p:stCondLst>
                                        </p:cTn>
                                        <p:tgtEl>
                                          <p:spTgt spid="17"/>
                                        </p:tgtEl>
                                        <p:attrNameLst>
                                          <p:attrName>style.visibility</p:attrName>
                                        </p:attrNameLst>
                                      </p:cBhvr>
                                      <p:to>
                                        <p:strVal val="visible"/>
                                      </p:to>
                                    </p:set>
                                    <p:animEffect transition="in" filter="fade">
                                      <p:cBhvr>
                                        <p:cTn id="53" dur="750"/>
                                        <p:tgtEl>
                                          <p:spTgt spid="17"/>
                                        </p:tgtEl>
                                      </p:cBhvr>
                                    </p:animEffect>
                                  </p:childTnLst>
                                </p:cTn>
                              </p:par>
                            </p:childTnLst>
                          </p:cTn>
                        </p:par>
                        <p:par>
                          <p:cTn id="54" fill="hold">
                            <p:stCondLst>
                              <p:cond delay="1500"/>
                            </p:stCondLst>
                            <p:childTnLst>
                              <p:par>
                                <p:cTn id="55" presetID="10" presetClass="entr" presetSubtype="0" fill="hold" grpId="0" nodeType="afterEffect">
                                  <p:stCondLst>
                                    <p:cond delay="0"/>
                                  </p:stCondLst>
                                  <p:childTnLst>
                                    <p:set>
                                      <p:cBhvr>
                                        <p:cTn id="56" dur="1" fill="hold">
                                          <p:stCondLst>
                                            <p:cond delay="0"/>
                                          </p:stCondLst>
                                        </p:cTn>
                                        <p:tgtEl>
                                          <p:spTgt spid="18"/>
                                        </p:tgtEl>
                                        <p:attrNameLst>
                                          <p:attrName>style.visibility</p:attrName>
                                        </p:attrNameLst>
                                      </p:cBhvr>
                                      <p:to>
                                        <p:strVal val="visible"/>
                                      </p:to>
                                    </p:set>
                                    <p:animEffect transition="in" filter="fade">
                                      <p:cBhvr>
                                        <p:cTn id="57" dur="750"/>
                                        <p:tgtEl>
                                          <p:spTgt spid="18"/>
                                        </p:tgtEl>
                                      </p:cBhvr>
                                    </p:animEffect>
                                  </p:childTnLst>
                                </p:cTn>
                              </p:par>
                            </p:childTnLst>
                          </p:cTn>
                        </p:par>
                        <p:par>
                          <p:cTn id="58" fill="hold">
                            <p:stCondLst>
                              <p:cond delay="2250"/>
                            </p:stCondLst>
                            <p:childTnLst>
                              <p:par>
                                <p:cTn id="59" presetID="10" presetClass="entr" presetSubtype="0" fill="hold" grpId="0" nodeType="afterEffect">
                                  <p:stCondLst>
                                    <p:cond delay="0"/>
                                  </p:stCondLst>
                                  <p:childTnLst>
                                    <p:set>
                                      <p:cBhvr>
                                        <p:cTn id="60" dur="1" fill="hold">
                                          <p:stCondLst>
                                            <p:cond delay="0"/>
                                          </p:stCondLst>
                                        </p:cTn>
                                        <p:tgtEl>
                                          <p:spTgt spid="19"/>
                                        </p:tgtEl>
                                        <p:attrNameLst>
                                          <p:attrName>style.visibility</p:attrName>
                                        </p:attrNameLst>
                                      </p:cBhvr>
                                      <p:to>
                                        <p:strVal val="visible"/>
                                      </p:to>
                                    </p:set>
                                    <p:animEffect transition="in" filter="fade">
                                      <p:cBhvr>
                                        <p:cTn id="61" dur="750"/>
                                        <p:tgtEl>
                                          <p:spTgt spid="19"/>
                                        </p:tgtEl>
                                      </p:cBhvr>
                                    </p:animEffect>
                                  </p:childTnLst>
                                </p:cTn>
                              </p:par>
                            </p:childTnLst>
                          </p:cTn>
                        </p:par>
                        <p:par>
                          <p:cTn id="62" fill="hold">
                            <p:stCondLst>
                              <p:cond delay="3000"/>
                            </p:stCondLst>
                            <p:childTnLst>
                              <p:par>
                                <p:cTn id="63" presetID="1" presetClass="entr" presetSubtype="0" fill="hold" nodeType="afterEffect">
                                  <p:stCondLst>
                                    <p:cond delay="0"/>
                                  </p:stCondLst>
                                  <p:childTnLst>
                                    <p:set>
                                      <p:cBhvr>
                                        <p:cTn id="6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p:bldP spid="13" grpId="0"/>
      <p:bldP spid="14" grpId="0"/>
      <p:bldP spid="15" grpId="0"/>
      <p:bldP spid="16" grpId="0"/>
      <p:bldP spid="17" grpId="0"/>
      <p:bldP spid="18" grpId="0"/>
      <p:bldP spid="19" grpId="0"/>
      <p:bldP spid="2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Image result for amaz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0444" y="3477964"/>
            <a:ext cx="2641476" cy="1479227"/>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p:cNvSpPr txBox="1"/>
          <p:nvPr/>
        </p:nvSpPr>
        <p:spPr>
          <a:xfrm>
            <a:off x="-108520" y="4869160"/>
            <a:ext cx="5472608" cy="1261884"/>
          </a:xfrm>
          <a:prstGeom prst="rect">
            <a:avLst/>
          </a:prstGeom>
          <a:noFill/>
        </p:spPr>
        <p:txBody>
          <a:bodyPr wrap="square" rtlCol="0">
            <a:spAutoFit/>
          </a:bodyPr>
          <a:lstStyle/>
          <a:p>
            <a:pPr algn="ctr"/>
            <a:r>
              <a:rPr lang="en-US" altLang="zh-CN" sz="2800" dirty="0"/>
              <a:t>Revenue decreased by </a:t>
            </a:r>
            <a:r>
              <a:rPr lang="en-US" altLang="zh-CN" sz="2800" b="1" dirty="0">
                <a:solidFill>
                  <a:srgbClr val="FF0000"/>
                </a:solidFill>
              </a:rPr>
              <a:t>1% of sales </a:t>
            </a:r>
            <a:r>
              <a:rPr lang="en-US" altLang="zh-CN" sz="2800" dirty="0"/>
              <a:t>for every 100ms latency</a:t>
            </a:r>
          </a:p>
          <a:p>
            <a:pPr algn="ctr"/>
            <a:r>
              <a:rPr lang="en-US" altLang="zh-CN" sz="2000" dirty="0">
                <a:solidFill>
                  <a:schemeClr val="bg1">
                    <a:lumMod val="50000"/>
                  </a:schemeClr>
                </a:solidFill>
              </a:rPr>
              <a:t>[Speed matters; Greg Linden]</a:t>
            </a:r>
            <a:endParaRPr lang="zh-CN" altLang="en-US" sz="2000" dirty="0">
              <a:solidFill>
                <a:schemeClr val="bg1">
                  <a:lumMod val="50000"/>
                </a:schemeClr>
              </a:solidFill>
            </a:endParaRPr>
          </a:p>
        </p:txBody>
      </p:sp>
      <p:pic>
        <p:nvPicPr>
          <p:cNvPr id="10" name="图片 9"/>
          <p:cNvPicPr>
            <a:picLocks noChangeAspect="1"/>
          </p:cNvPicPr>
          <p:nvPr/>
        </p:nvPicPr>
        <p:blipFill>
          <a:blip r:embed="rId4"/>
          <a:stretch>
            <a:fillRect/>
          </a:stretch>
        </p:blipFill>
        <p:spPr>
          <a:xfrm>
            <a:off x="3129508" y="548680"/>
            <a:ext cx="3314700" cy="1381125"/>
          </a:xfrm>
          <a:prstGeom prst="rect">
            <a:avLst/>
          </a:prstGeom>
        </p:spPr>
      </p:pic>
      <p:sp>
        <p:nvSpPr>
          <p:cNvPr id="12" name="文本框 11"/>
          <p:cNvSpPr txBox="1"/>
          <p:nvPr/>
        </p:nvSpPr>
        <p:spPr>
          <a:xfrm>
            <a:off x="1907704" y="1772816"/>
            <a:ext cx="5781170" cy="1261884"/>
          </a:xfrm>
          <a:prstGeom prst="rect">
            <a:avLst/>
          </a:prstGeom>
          <a:noFill/>
        </p:spPr>
        <p:txBody>
          <a:bodyPr wrap="square" rtlCol="0">
            <a:spAutoFit/>
          </a:bodyPr>
          <a:lstStyle/>
          <a:p>
            <a:pPr algn="ctr"/>
            <a:r>
              <a:rPr lang="en-US" altLang="zh-CN" sz="2800" dirty="0"/>
              <a:t>100ms slowdown reduced </a:t>
            </a:r>
          </a:p>
          <a:p>
            <a:pPr algn="ctr"/>
            <a:r>
              <a:rPr lang="en-US" altLang="zh-CN" sz="2800" dirty="0"/>
              <a:t># searches by </a:t>
            </a:r>
            <a:r>
              <a:rPr lang="en-US" altLang="zh-CN" sz="2800" b="1" dirty="0">
                <a:solidFill>
                  <a:srgbClr val="FF0000"/>
                </a:solidFill>
              </a:rPr>
              <a:t>0.2-0.4%</a:t>
            </a:r>
            <a:endParaRPr lang="en-US" altLang="zh-CN" sz="2800" dirty="0"/>
          </a:p>
          <a:p>
            <a:pPr algn="ctr"/>
            <a:r>
              <a:rPr lang="en-US" altLang="zh-CN" sz="2000" dirty="0">
                <a:solidFill>
                  <a:schemeClr val="bg1">
                    <a:lumMod val="50000"/>
                  </a:schemeClr>
                </a:solidFill>
              </a:rPr>
              <a:t>[Speed matters for Google Web Search; Jake </a:t>
            </a:r>
            <a:r>
              <a:rPr lang="en-US" altLang="zh-CN" sz="2000" dirty="0" err="1">
                <a:solidFill>
                  <a:schemeClr val="bg1">
                    <a:lumMod val="50000"/>
                  </a:schemeClr>
                </a:solidFill>
              </a:rPr>
              <a:t>Brutlag</a:t>
            </a:r>
            <a:r>
              <a:rPr lang="en-US" altLang="zh-CN" sz="2000" dirty="0">
                <a:solidFill>
                  <a:schemeClr val="bg1">
                    <a:lumMod val="50000"/>
                  </a:schemeClr>
                </a:solidFill>
              </a:rPr>
              <a:t>]</a:t>
            </a:r>
            <a:endParaRPr lang="zh-CN" altLang="en-US" sz="2000" dirty="0">
              <a:solidFill>
                <a:schemeClr val="bg1">
                  <a:lumMod val="50000"/>
                </a:schemeClr>
              </a:solidFill>
            </a:endParaRPr>
          </a:p>
        </p:txBody>
      </p:sp>
      <p:sp>
        <p:nvSpPr>
          <p:cNvPr id="15" name="文本框 14"/>
          <p:cNvSpPr txBox="1"/>
          <p:nvPr/>
        </p:nvSpPr>
        <p:spPr>
          <a:xfrm>
            <a:off x="4191430" y="4869160"/>
            <a:ext cx="5781170" cy="1261884"/>
          </a:xfrm>
          <a:prstGeom prst="rect">
            <a:avLst/>
          </a:prstGeom>
          <a:noFill/>
        </p:spPr>
        <p:txBody>
          <a:bodyPr wrap="square" rtlCol="0">
            <a:spAutoFit/>
          </a:bodyPr>
          <a:lstStyle/>
          <a:p>
            <a:pPr algn="ctr"/>
            <a:r>
              <a:rPr lang="en-US" altLang="zh-CN" sz="2800" dirty="0"/>
              <a:t>400ms slowdown resulted </a:t>
            </a:r>
          </a:p>
          <a:p>
            <a:pPr algn="ctr"/>
            <a:r>
              <a:rPr lang="en-US" altLang="zh-CN" sz="2800" dirty="0"/>
              <a:t>in a traffic decrease of </a:t>
            </a:r>
            <a:r>
              <a:rPr lang="en-US" altLang="zh-CN" sz="2800" b="1" dirty="0">
                <a:solidFill>
                  <a:srgbClr val="FF0000"/>
                </a:solidFill>
              </a:rPr>
              <a:t>9%</a:t>
            </a:r>
            <a:endParaRPr lang="en-US" altLang="zh-CN" sz="2800" dirty="0"/>
          </a:p>
          <a:p>
            <a:pPr algn="ctr"/>
            <a:r>
              <a:rPr lang="en-US" altLang="zh-CN" sz="2000" dirty="0">
                <a:solidFill>
                  <a:schemeClr val="bg1">
                    <a:lumMod val="50000"/>
                  </a:schemeClr>
                </a:solidFill>
              </a:rPr>
              <a:t>[</a:t>
            </a:r>
            <a:r>
              <a:rPr lang="en-US" altLang="zh-CN" sz="2000" dirty="0" err="1">
                <a:solidFill>
                  <a:schemeClr val="bg1">
                    <a:lumMod val="50000"/>
                  </a:schemeClr>
                </a:solidFill>
              </a:rPr>
              <a:t>Yslow</a:t>
            </a:r>
            <a:r>
              <a:rPr lang="en-US" altLang="zh-CN" sz="2000" dirty="0">
                <a:solidFill>
                  <a:schemeClr val="bg1">
                    <a:lumMod val="50000"/>
                  </a:schemeClr>
                </a:solidFill>
              </a:rPr>
              <a:t> 2.0; </a:t>
            </a:r>
            <a:r>
              <a:rPr lang="en-US" altLang="zh-CN" sz="2000" dirty="0" err="1">
                <a:solidFill>
                  <a:schemeClr val="bg1">
                    <a:lumMod val="50000"/>
                  </a:schemeClr>
                </a:solidFill>
              </a:rPr>
              <a:t>Stoyan</a:t>
            </a:r>
            <a:r>
              <a:rPr lang="en-US" altLang="zh-CN" sz="2000" dirty="0">
                <a:solidFill>
                  <a:schemeClr val="bg1">
                    <a:lumMod val="50000"/>
                  </a:schemeClr>
                </a:solidFill>
              </a:rPr>
              <a:t> </a:t>
            </a:r>
            <a:r>
              <a:rPr lang="en-US" altLang="zh-CN" sz="2000" dirty="0" err="1">
                <a:solidFill>
                  <a:schemeClr val="bg1">
                    <a:lumMod val="50000"/>
                  </a:schemeClr>
                </a:solidFill>
              </a:rPr>
              <a:t>Stefanov</a:t>
            </a:r>
            <a:r>
              <a:rPr lang="en-US" altLang="zh-CN" sz="2000" dirty="0">
                <a:solidFill>
                  <a:schemeClr val="bg1">
                    <a:lumMod val="50000"/>
                  </a:schemeClr>
                </a:solidFill>
              </a:rPr>
              <a:t>]</a:t>
            </a:r>
            <a:endParaRPr lang="zh-CN" altLang="en-US" sz="2000" dirty="0">
              <a:solidFill>
                <a:schemeClr val="bg1">
                  <a:lumMod val="50000"/>
                </a:schemeClr>
              </a:solidFill>
            </a:endParaRPr>
          </a:p>
        </p:txBody>
      </p:sp>
      <p:pic>
        <p:nvPicPr>
          <p:cNvPr id="16" name="图片 15"/>
          <p:cNvPicPr>
            <a:picLocks noChangeAspect="1"/>
          </p:cNvPicPr>
          <p:nvPr/>
        </p:nvPicPr>
        <p:blipFill>
          <a:blip r:embed="rId5"/>
          <a:stretch>
            <a:fillRect/>
          </a:stretch>
        </p:blipFill>
        <p:spPr>
          <a:xfrm>
            <a:off x="5220072" y="3501008"/>
            <a:ext cx="3842467" cy="1355565"/>
          </a:xfrm>
          <a:prstGeom prst="rect">
            <a:avLst/>
          </a:prstGeom>
        </p:spPr>
      </p:pic>
      <p:sp>
        <p:nvSpPr>
          <p:cNvPr id="3" name="灯片编号占位符 2"/>
          <p:cNvSpPr>
            <a:spLocks noGrp="1"/>
          </p:cNvSpPr>
          <p:nvPr>
            <p:ph type="sldNum" sz="quarter" idx="12"/>
          </p:nvPr>
        </p:nvSpPr>
        <p:spPr/>
        <p:txBody>
          <a:bodyPr/>
          <a:lstStyle/>
          <a:p>
            <a:fld id="{0C913308-F349-4B6D-A68A-DD1791B4A57B}" type="slidenum">
              <a:rPr lang="zh-CN" altLang="en-US" smtClean="0"/>
              <a:t>9</a:t>
            </a:fld>
            <a:endParaRPr lang="zh-CN" altLang="en-US" dirty="0"/>
          </a:p>
        </p:txBody>
      </p:sp>
    </p:spTree>
    <p:extLst>
      <p:ext uri="{BB962C8B-B14F-4D97-AF65-F5344CB8AC3E}">
        <p14:creationId xmlns:p14="http://schemas.microsoft.com/office/powerpoint/2010/main" val="165812812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solidFill>
                  <a:srgbClr val="0000CC"/>
                </a:solidFill>
                <a:ea typeface="Corbel" charset="0"/>
                <a:cs typeface="Corbel" charset="0"/>
              </a:rPr>
              <a:t>Observation</a:t>
            </a:r>
            <a:endParaRPr lang="zh-CN" altLang="en-US" dirty="0">
              <a:solidFill>
                <a:srgbClr val="0000CC"/>
              </a:solidFill>
              <a:ea typeface="Corbel" charset="0"/>
              <a:cs typeface="Corbel" charset="0"/>
            </a:endParaRPr>
          </a:p>
        </p:txBody>
      </p:sp>
      <p:sp>
        <p:nvSpPr>
          <p:cNvPr id="3" name="内容占位符 2"/>
          <p:cNvSpPr>
            <a:spLocks noGrp="1"/>
          </p:cNvSpPr>
          <p:nvPr>
            <p:ph idx="1"/>
          </p:nvPr>
        </p:nvSpPr>
        <p:spPr>
          <a:xfrm>
            <a:off x="457200" y="1600200"/>
            <a:ext cx="8363272" cy="4525963"/>
          </a:xfrm>
        </p:spPr>
        <p:txBody>
          <a:bodyPr/>
          <a:lstStyle/>
          <a:p>
            <a:r>
              <a:rPr lang="en-US" altLang="zh-CN" dirty="0"/>
              <a:t>More and more shallow switch buffer</a:t>
            </a:r>
          </a:p>
          <a:p>
            <a:pPr lvl="1"/>
            <a:r>
              <a:rPr lang="en-US" altLang="zh-CN" dirty="0"/>
              <a:t>Buffer per port per </a:t>
            </a:r>
            <a:r>
              <a:rPr lang="en-US" altLang="zh-CN" dirty="0" err="1"/>
              <a:t>Gbps</a:t>
            </a:r>
            <a:r>
              <a:rPr lang="en-US" altLang="zh-CN" dirty="0"/>
              <a:t> keeps decreasing </a:t>
            </a:r>
          </a:p>
          <a:p>
            <a:pPr lvl="1"/>
            <a:endParaRPr lang="en-US" altLang="zh-CN" dirty="0"/>
          </a:p>
          <a:p>
            <a:pPr lvl="1"/>
            <a:endParaRPr lang="zh-CN" altLang="en-US" dirty="0"/>
          </a:p>
        </p:txBody>
      </p:sp>
      <p:sp>
        <p:nvSpPr>
          <p:cNvPr id="5" name="灯片编号占位符 4"/>
          <p:cNvSpPr>
            <a:spLocks noGrp="1"/>
          </p:cNvSpPr>
          <p:nvPr>
            <p:ph type="sldNum" sz="quarter" idx="12"/>
          </p:nvPr>
        </p:nvSpPr>
        <p:spPr/>
        <p:txBody>
          <a:bodyPr/>
          <a:lstStyle/>
          <a:p>
            <a:fld id="{0C913308-F349-4B6D-A68A-DD1791B4A57B}" type="slidenum">
              <a:rPr lang="zh-CN" altLang="en-US" smtClean="0"/>
              <a:t>90</a:t>
            </a:fld>
            <a:endParaRPr lang="zh-CN" altLang="en-US" dirty="0"/>
          </a:p>
        </p:txBody>
      </p:sp>
      <p:graphicFrame>
        <p:nvGraphicFramePr>
          <p:cNvPr id="21" name="图表 20"/>
          <p:cNvGraphicFramePr>
            <a:graphicFrameLocks/>
          </p:cNvGraphicFramePr>
          <p:nvPr>
            <p:extLst>
              <p:ext uri="{D42A27DB-BD31-4B8C-83A1-F6EECF244321}">
                <p14:modId xmlns:p14="http://schemas.microsoft.com/office/powerpoint/2010/main" val="506703109"/>
              </p:ext>
            </p:extLst>
          </p:nvPr>
        </p:nvGraphicFramePr>
        <p:xfrm>
          <a:off x="1115616" y="2708921"/>
          <a:ext cx="6624736" cy="4012554"/>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75975161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solidFill>
                  <a:srgbClr val="0000CC"/>
                </a:solidFill>
                <a:ea typeface="Corbel" charset="0"/>
                <a:cs typeface="Corbel" charset="0"/>
              </a:rPr>
              <a:t>Observation</a:t>
            </a:r>
            <a:endParaRPr lang="zh-CN" altLang="en-US" dirty="0">
              <a:solidFill>
                <a:srgbClr val="0000CC"/>
              </a:solidFill>
              <a:ea typeface="Corbel" charset="0"/>
              <a:cs typeface="Corbel" charset="0"/>
            </a:endParaRPr>
          </a:p>
        </p:txBody>
      </p:sp>
      <p:sp>
        <p:nvSpPr>
          <p:cNvPr id="3" name="内容占位符 2"/>
          <p:cNvSpPr>
            <a:spLocks noGrp="1"/>
          </p:cNvSpPr>
          <p:nvPr>
            <p:ph idx="1"/>
          </p:nvPr>
        </p:nvSpPr>
        <p:spPr>
          <a:xfrm>
            <a:off x="457200" y="1600200"/>
            <a:ext cx="8363272" cy="4525963"/>
          </a:xfrm>
        </p:spPr>
        <p:txBody>
          <a:bodyPr/>
          <a:lstStyle/>
          <a:p>
            <a:r>
              <a:rPr lang="en-US" altLang="zh-CN" dirty="0"/>
              <a:t>More and more shallow switch buffer</a:t>
            </a:r>
          </a:p>
          <a:p>
            <a:pPr lvl="1"/>
            <a:r>
              <a:rPr lang="en-US" altLang="zh-CN" dirty="0"/>
              <a:t>Buffer per port per </a:t>
            </a:r>
            <a:r>
              <a:rPr lang="en-US" altLang="zh-CN" dirty="0" err="1"/>
              <a:t>Gbps</a:t>
            </a:r>
            <a:r>
              <a:rPr lang="en-US" altLang="zh-CN" dirty="0"/>
              <a:t> keeps decreasing </a:t>
            </a:r>
          </a:p>
          <a:p>
            <a:pPr lvl="1"/>
            <a:endParaRPr lang="en-US" altLang="zh-CN" dirty="0"/>
          </a:p>
          <a:p>
            <a:pPr lvl="1"/>
            <a:endParaRPr lang="zh-CN" altLang="en-US" dirty="0"/>
          </a:p>
        </p:txBody>
      </p:sp>
      <p:sp>
        <p:nvSpPr>
          <p:cNvPr id="5" name="灯片编号占位符 4"/>
          <p:cNvSpPr>
            <a:spLocks noGrp="1"/>
          </p:cNvSpPr>
          <p:nvPr>
            <p:ph type="sldNum" sz="quarter" idx="12"/>
          </p:nvPr>
        </p:nvSpPr>
        <p:spPr/>
        <p:txBody>
          <a:bodyPr/>
          <a:lstStyle/>
          <a:p>
            <a:fld id="{0C913308-F349-4B6D-A68A-DD1791B4A57B}" type="slidenum">
              <a:rPr lang="zh-CN" altLang="en-US" smtClean="0"/>
              <a:t>91</a:t>
            </a:fld>
            <a:endParaRPr lang="zh-CN" altLang="en-US" dirty="0"/>
          </a:p>
        </p:txBody>
      </p:sp>
      <p:graphicFrame>
        <p:nvGraphicFramePr>
          <p:cNvPr id="21" name="图表 20"/>
          <p:cNvGraphicFramePr>
            <a:graphicFrameLocks/>
          </p:cNvGraphicFramePr>
          <p:nvPr>
            <p:extLst/>
          </p:nvPr>
        </p:nvGraphicFramePr>
        <p:xfrm>
          <a:off x="1115616" y="2708921"/>
          <a:ext cx="6624736" cy="4012554"/>
        </p:xfrm>
        <a:graphic>
          <a:graphicData uri="http://schemas.openxmlformats.org/drawingml/2006/chart">
            <c:chart xmlns:c="http://schemas.openxmlformats.org/drawingml/2006/chart" xmlns:r="http://schemas.openxmlformats.org/officeDocument/2006/relationships" r:id="rId2"/>
          </a:graphicData>
        </a:graphic>
      </p:graphicFrame>
      <p:sp>
        <p:nvSpPr>
          <p:cNvPr id="6" name="标题 8"/>
          <p:cNvSpPr txBox="1">
            <a:spLocks/>
          </p:cNvSpPr>
          <p:nvPr/>
        </p:nvSpPr>
        <p:spPr>
          <a:xfrm>
            <a:off x="17480" y="274638"/>
            <a:ext cx="9126519" cy="6178698"/>
          </a:xfrm>
          <a:prstGeom prst="rect">
            <a:avLst/>
          </a:prstGeom>
          <a:solidFill>
            <a:schemeClr val="bg1">
              <a:alpha val="95000"/>
            </a:schemeClr>
          </a:solidFill>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dirty="0">
                <a:solidFill>
                  <a:srgbClr val="0000CC"/>
                </a:solidFill>
                <a:ea typeface="+mn-ea"/>
                <a:cs typeface="Times New Roman" panose="02020603050405020304" pitchFamily="18" charset="0"/>
              </a:rPr>
              <a:t>Extremely</a:t>
            </a:r>
            <a:r>
              <a:rPr lang="en-US" altLang="zh-CN" dirty="0">
                <a:ea typeface="+mn-ea"/>
                <a:cs typeface="Times New Roman" panose="02020603050405020304" pitchFamily="18" charset="0"/>
              </a:rPr>
              <a:t> Shallow-buffered DCNs</a:t>
            </a:r>
            <a:endParaRPr lang="zh-CN" altLang="en-US" dirty="0">
              <a:ea typeface="+mn-ea"/>
              <a:cs typeface="Times New Roman" panose="02020603050405020304" pitchFamily="18" charset="0"/>
            </a:endParaRPr>
          </a:p>
        </p:txBody>
      </p:sp>
    </p:spTree>
    <p:extLst>
      <p:ext uri="{BB962C8B-B14F-4D97-AF65-F5344CB8AC3E}">
        <p14:creationId xmlns:p14="http://schemas.microsoft.com/office/powerpoint/2010/main" val="236039479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274638"/>
            <a:ext cx="9144000" cy="1143000"/>
          </a:xfrm>
        </p:spPr>
        <p:txBody>
          <a:bodyPr>
            <a:normAutofit/>
          </a:bodyPr>
          <a:lstStyle/>
          <a:p>
            <a:r>
              <a:rPr lang="en-US" altLang="zh-CN" dirty="0">
                <a:solidFill>
                  <a:srgbClr val="0000CC"/>
                </a:solidFill>
                <a:ea typeface="Corbel" charset="0"/>
                <a:cs typeface="Corbel" charset="0"/>
              </a:rPr>
              <a:t>Current Practice</a:t>
            </a:r>
            <a:endParaRPr lang="zh-CN" altLang="en-US" dirty="0"/>
          </a:p>
        </p:txBody>
      </p:sp>
      <p:sp>
        <p:nvSpPr>
          <p:cNvPr id="3" name="内容占位符 2"/>
          <p:cNvSpPr>
            <a:spLocks noGrp="1"/>
          </p:cNvSpPr>
          <p:nvPr>
            <p:ph idx="1"/>
          </p:nvPr>
        </p:nvSpPr>
        <p:spPr/>
        <p:txBody>
          <a:bodyPr/>
          <a:lstStyle/>
          <a:p>
            <a:r>
              <a:rPr lang="en-US" altLang="zh-CN" dirty="0"/>
              <a:t>Dynamic buffer allocation at switch</a:t>
            </a:r>
          </a:p>
          <a:p>
            <a:pPr lvl="1"/>
            <a:r>
              <a:rPr lang="en-US" altLang="zh-CN" dirty="0"/>
              <a:t>Excellent burst absorption</a:t>
            </a:r>
            <a:endParaRPr lang="zh-CN" altLang="en-US"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t>92</a:t>
            </a:fld>
            <a:endParaRPr lang="zh-CN" altLang="en-US" dirty="0"/>
          </a:p>
        </p:txBody>
      </p:sp>
      <p:sp>
        <p:nvSpPr>
          <p:cNvPr id="5" name="Rectangle 23"/>
          <p:cNvSpPr>
            <a:spLocks noChangeArrowheads="1"/>
          </p:cNvSpPr>
          <p:nvPr/>
        </p:nvSpPr>
        <p:spPr bwMode="auto">
          <a:xfrm>
            <a:off x="2266384" y="2877914"/>
            <a:ext cx="3600000" cy="3647430"/>
          </a:xfrm>
          <a:prstGeom prst="rect">
            <a:avLst/>
          </a:prstGeom>
          <a:ln w="38100">
            <a:solidFill>
              <a:schemeClr val="tx1"/>
            </a:solidFill>
            <a:headEnd/>
            <a:tailEnd/>
          </a:ln>
        </p:spPr>
        <p:style>
          <a:lnRef idx="1">
            <a:schemeClr val="dk1"/>
          </a:lnRef>
          <a:fillRef idx="2">
            <a:schemeClr val="dk1"/>
          </a:fillRef>
          <a:effectRef idx="1">
            <a:schemeClr val="dk1"/>
          </a:effectRef>
          <a:fontRef idx="minor">
            <a:schemeClr val="dk1"/>
          </a:fontRef>
        </p:style>
        <p:txBody>
          <a:bodyPr wrap="none" anchor="ctr">
            <a:prstTxWarp prst="textNoShape">
              <a:avLst/>
            </a:prstTxWarp>
          </a:bodyPr>
          <a:lstStyle/>
          <a:p>
            <a:endParaRPr lang="en-US" sz="2400"/>
          </a:p>
        </p:txBody>
      </p:sp>
      <p:sp>
        <p:nvSpPr>
          <p:cNvPr id="33" name="文本框 32"/>
          <p:cNvSpPr txBox="1"/>
          <p:nvPr/>
        </p:nvSpPr>
        <p:spPr>
          <a:xfrm>
            <a:off x="6291166" y="3071721"/>
            <a:ext cx="971128" cy="461665"/>
          </a:xfrm>
          <a:prstGeom prst="rect">
            <a:avLst/>
          </a:prstGeom>
          <a:noFill/>
        </p:spPr>
        <p:txBody>
          <a:bodyPr wrap="square" rtlCol="0">
            <a:spAutoFit/>
          </a:bodyPr>
          <a:lstStyle/>
          <a:p>
            <a:pPr algn="ctr"/>
            <a:r>
              <a:rPr lang="en-US" altLang="zh-CN" sz="2400" b="1" dirty="0"/>
              <a:t>1</a:t>
            </a:r>
            <a:endParaRPr lang="zh-CN" altLang="en-US" sz="2400" b="1" dirty="0"/>
          </a:p>
        </p:txBody>
      </p:sp>
      <p:grpSp>
        <p:nvGrpSpPr>
          <p:cNvPr id="11" name="Group 40"/>
          <p:cNvGrpSpPr/>
          <p:nvPr/>
        </p:nvGrpSpPr>
        <p:grpSpPr>
          <a:xfrm>
            <a:off x="6045087" y="3133506"/>
            <a:ext cx="543137" cy="312954"/>
            <a:chOff x="6897409" y="2819400"/>
            <a:chExt cx="705793" cy="762000"/>
          </a:xfrm>
        </p:grpSpPr>
        <p:cxnSp>
          <p:nvCxnSpPr>
            <p:cNvPr id="12" name="Straight Connector 19"/>
            <p:cNvCxnSpPr/>
            <p:nvPr/>
          </p:nvCxnSpPr>
          <p:spPr>
            <a:xfrm>
              <a:off x="6897410" y="2819400"/>
              <a:ext cx="0" cy="762000"/>
            </a:xfrm>
            <a:prstGeom prst="line">
              <a:avLst/>
            </a:prstGeom>
          </p:spPr>
          <p:style>
            <a:lnRef idx="3">
              <a:schemeClr val="dk1"/>
            </a:lnRef>
            <a:fillRef idx="0">
              <a:schemeClr val="dk1"/>
            </a:fillRef>
            <a:effectRef idx="2">
              <a:schemeClr val="dk1"/>
            </a:effectRef>
            <a:fontRef idx="minor">
              <a:schemeClr val="tx1"/>
            </a:fontRef>
          </p:style>
        </p:cxnSp>
        <p:cxnSp>
          <p:nvCxnSpPr>
            <p:cNvPr id="13" name="Straight Arrow Connector 39"/>
            <p:cNvCxnSpPr/>
            <p:nvPr/>
          </p:nvCxnSpPr>
          <p:spPr>
            <a:xfrm>
              <a:off x="6897409" y="3204927"/>
              <a:ext cx="705793" cy="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grpSp>
      <p:sp>
        <p:nvSpPr>
          <p:cNvPr id="131" name="文本框 130"/>
          <p:cNvSpPr txBox="1"/>
          <p:nvPr/>
        </p:nvSpPr>
        <p:spPr>
          <a:xfrm>
            <a:off x="6291166" y="3469912"/>
            <a:ext cx="971128" cy="461665"/>
          </a:xfrm>
          <a:prstGeom prst="rect">
            <a:avLst/>
          </a:prstGeom>
          <a:noFill/>
        </p:spPr>
        <p:txBody>
          <a:bodyPr wrap="square" rtlCol="0">
            <a:spAutoFit/>
          </a:bodyPr>
          <a:lstStyle/>
          <a:p>
            <a:pPr algn="ctr"/>
            <a:r>
              <a:rPr lang="en-US" altLang="zh-CN" sz="2400" b="1" dirty="0"/>
              <a:t>2</a:t>
            </a:r>
            <a:endParaRPr lang="zh-CN" altLang="en-US" sz="2400" b="1" dirty="0"/>
          </a:p>
        </p:txBody>
      </p:sp>
      <p:grpSp>
        <p:nvGrpSpPr>
          <p:cNvPr id="132" name="Group 40"/>
          <p:cNvGrpSpPr/>
          <p:nvPr/>
        </p:nvGrpSpPr>
        <p:grpSpPr>
          <a:xfrm>
            <a:off x="6045087" y="3546900"/>
            <a:ext cx="543137" cy="312954"/>
            <a:chOff x="6897409" y="2819400"/>
            <a:chExt cx="705793" cy="762000"/>
          </a:xfrm>
        </p:grpSpPr>
        <p:cxnSp>
          <p:nvCxnSpPr>
            <p:cNvPr id="133" name="Straight Connector 19"/>
            <p:cNvCxnSpPr/>
            <p:nvPr/>
          </p:nvCxnSpPr>
          <p:spPr>
            <a:xfrm>
              <a:off x="6897410" y="2819400"/>
              <a:ext cx="0" cy="762000"/>
            </a:xfrm>
            <a:prstGeom prst="line">
              <a:avLst/>
            </a:prstGeom>
          </p:spPr>
          <p:style>
            <a:lnRef idx="3">
              <a:schemeClr val="dk1"/>
            </a:lnRef>
            <a:fillRef idx="0">
              <a:schemeClr val="dk1"/>
            </a:fillRef>
            <a:effectRef idx="2">
              <a:schemeClr val="dk1"/>
            </a:effectRef>
            <a:fontRef idx="minor">
              <a:schemeClr val="tx1"/>
            </a:fontRef>
          </p:style>
        </p:cxnSp>
        <p:cxnSp>
          <p:nvCxnSpPr>
            <p:cNvPr id="134" name="Straight Arrow Connector 39"/>
            <p:cNvCxnSpPr/>
            <p:nvPr/>
          </p:nvCxnSpPr>
          <p:spPr>
            <a:xfrm>
              <a:off x="6897409" y="3204927"/>
              <a:ext cx="705793" cy="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grpSp>
      <p:grpSp>
        <p:nvGrpSpPr>
          <p:cNvPr id="135" name="Group 40"/>
          <p:cNvGrpSpPr/>
          <p:nvPr/>
        </p:nvGrpSpPr>
        <p:grpSpPr>
          <a:xfrm>
            <a:off x="6044136" y="3942159"/>
            <a:ext cx="543137" cy="312954"/>
            <a:chOff x="6897409" y="2819400"/>
            <a:chExt cx="705793" cy="762000"/>
          </a:xfrm>
        </p:grpSpPr>
        <p:cxnSp>
          <p:nvCxnSpPr>
            <p:cNvPr id="136" name="Straight Connector 19"/>
            <p:cNvCxnSpPr/>
            <p:nvPr/>
          </p:nvCxnSpPr>
          <p:spPr>
            <a:xfrm>
              <a:off x="6897410" y="2819400"/>
              <a:ext cx="0" cy="762000"/>
            </a:xfrm>
            <a:prstGeom prst="line">
              <a:avLst/>
            </a:prstGeom>
          </p:spPr>
          <p:style>
            <a:lnRef idx="3">
              <a:schemeClr val="dk1"/>
            </a:lnRef>
            <a:fillRef idx="0">
              <a:schemeClr val="dk1"/>
            </a:fillRef>
            <a:effectRef idx="2">
              <a:schemeClr val="dk1"/>
            </a:effectRef>
            <a:fontRef idx="minor">
              <a:schemeClr val="tx1"/>
            </a:fontRef>
          </p:style>
        </p:cxnSp>
        <p:cxnSp>
          <p:nvCxnSpPr>
            <p:cNvPr id="137" name="Straight Arrow Connector 39"/>
            <p:cNvCxnSpPr/>
            <p:nvPr/>
          </p:nvCxnSpPr>
          <p:spPr>
            <a:xfrm>
              <a:off x="6897409" y="3204927"/>
              <a:ext cx="705793" cy="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grpSp>
      <p:grpSp>
        <p:nvGrpSpPr>
          <p:cNvPr id="138" name="Group 40"/>
          <p:cNvGrpSpPr/>
          <p:nvPr/>
        </p:nvGrpSpPr>
        <p:grpSpPr>
          <a:xfrm>
            <a:off x="6044136" y="4355553"/>
            <a:ext cx="543137" cy="312954"/>
            <a:chOff x="6897409" y="2819400"/>
            <a:chExt cx="705793" cy="762000"/>
          </a:xfrm>
        </p:grpSpPr>
        <p:cxnSp>
          <p:nvCxnSpPr>
            <p:cNvPr id="139" name="Straight Connector 19"/>
            <p:cNvCxnSpPr/>
            <p:nvPr/>
          </p:nvCxnSpPr>
          <p:spPr>
            <a:xfrm>
              <a:off x="6897410" y="2819400"/>
              <a:ext cx="0" cy="762000"/>
            </a:xfrm>
            <a:prstGeom prst="line">
              <a:avLst/>
            </a:prstGeom>
          </p:spPr>
          <p:style>
            <a:lnRef idx="3">
              <a:schemeClr val="dk1"/>
            </a:lnRef>
            <a:fillRef idx="0">
              <a:schemeClr val="dk1"/>
            </a:fillRef>
            <a:effectRef idx="2">
              <a:schemeClr val="dk1"/>
            </a:effectRef>
            <a:fontRef idx="minor">
              <a:schemeClr val="tx1"/>
            </a:fontRef>
          </p:style>
        </p:cxnSp>
        <p:cxnSp>
          <p:nvCxnSpPr>
            <p:cNvPr id="140" name="Straight Arrow Connector 39"/>
            <p:cNvCxnSpPr/>
            <p:nvPr/>
          </p:nvCxnSpPr>
          <p:spPr>
            <a:xfrm>
              <a:off x="6897409" y="3204927"/>
              <a:ext cx="705793" cy="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grpSp>
      <p:grpSp>
        <p:nvGrpSpPr>
          <p:cNvPr id="141" name="Group 40"/>
          <p:cNvGrpSpPr/>
          <p:nvPr/>
        </p:nvGrpSpPr>
        <p:grpSpPr>
          <a:xfrm>
            <a:off x="6041102" y="4745997"/>
            <a:ext cx="543137" cy="312954"/>
            <a:chOff x="6897409" y="2819400"/>
            <a:chExt cx="705793" cy="762000"/>
          </a:xfrm>
        </p:grpSpPr>
        <p:cxnSp>
          <p:nvCxnSpPr>
            <p:cNvPr id="142" name="Straight Connector 19"/>
            <p:cNvCxnSpPr/>
            <p:nvPr/>
          </p:nvCxnSpPr>
          <p:spPr>
            <a:xfrm>
              <a:off x="6897410" y="2819400"/>
              <a:ext cx="0" cy="762000"/>
            </a:xfrm>
            <a:prstGeom prst="line">
              <a:avLst/>
            </a:prstGeom>
          </p:spPr>
          <p:style>
            <a:lnRef idx="3">
              <a:schemeClr val="dk1"/>
            </a:lnRef>
            <a:fillRef idx="0">
              <a:schemeClr val="dk1"/>
            </a:fillRef>
            <a:effectRef idx="2">
              <a:schemeClr val="dk1"/>
            </a:effectRef>
            <a:fontRef idx="minor">
              <a:schemeClr val="tx1"/>
            </a:fontRef>
          </p:style>
        </p:cxnSp>
        <p:cxnSp>
          <p:nvCxnSpPr>
            <p:cNvPr id="143" name="Straight Arrow Connector 39"/>
            <p:cNvCxnSpPr/>
            <p:nvPr/>
          </p:nvCxnSpPr>
          <p:spPr>
            <a:xfrm>
              <a:off x="6897409" y="3204927"/>
              <a:ext cx="705793" cy="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grpSp>
      <p:grpSp>
        <p:nvGrpSpPr>
          <p:cNvPr id="144" name="Group 40"/>
          <p:cNvGrpSpPr/>
          <p:nvPr/>
        </p:nvGrpSpPr>
        <p:grpSpPr>
          <a:xfrm>
            <a:off x="6041102" y="5159391"/>
            <a:ext cx="543137" cy="312954"/>
            <a:chOff x="6897409" y="2819400"/>
            <a:chExt cx="705793" cy="762000"/>
          </a:xfrm>
        </p:grpSpPr>
        <p:cxnSp>
          <p:nvCxnSpPr>
            <p:cNvPr id="145" name="Straight Connector 19"/>
            <p:cNvCxnSpPr/>
            <p:nvPr/>
          </p:nvCxnSpPr>
          <p:spPr>
            <a:xfrm>
              <a:off x="6897410" y="2819400"/>
              <a:ext cx="0" cy="762000"/>
            </a:xfrm>
            <a:prstGeom prst="line">
              <a:avLst/>
            </a:prstGeom>
          </p:spPr>
          <p:style>
            <a:lnRef idx="3">
              <a:schemeClr val="dk1"/>
            </a:lnRef>
            <a:fillRef idx="0">
              <a:schemeClr val="dk1"/>
            </a:fillRef>
            <a:effectRef idx="2">
              <a:schemeClr val="dk1"/>
            </a:effectRef>
            <a:fontRef idx="minor">
              <a:schemeClr val="tx1"/>
            </a:fontRef>
          </p:style>
        </p:cxnSp>
        <p:cxnSp>
          <p:nvCxnSpPr>
            <p:cNvPr id="146" name="Straight Arrow Connector 39"/>
            <p:cNvCxnSpPr/>
            <p:nvPr/>
          </p:nvCxnSpPr>
          <p:spPr>
            <a:xfrm>
              <a:off x="6897409" y="3204927"/>
              <a:ext cx="705793" cy="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grpSp>
      <p:grpSp>
        <p:nvGrpSpPr>
          <p:cNvPr id="147" name="Group 40"/>
          <p:cNvGrpSpPr/>
          <p:nvPr/>
        </p:nvGrpSpPr>
        <p:grpSpPr>
          <a:xfrm>
            <a:off x="6040151" y="5554650"/>
            <a:ext cx="543137" cy="312954"/>
            <a:chOff x="6897409" y="2819400"/>
            <a:chExt cx="705793" cy="762000"/>
          </a:xfrm>
        </p:grpSpPr>
        <p:cxnSp>
          <p:nvCxnSpPr>
            <p:cNvPr id="148" name="Straight Connector 19"/>
            <p:cNvCxnSpPr/>
            <p:nvPr/>
          </p:nvCxnSpPr>
          <p:spPr>
            <a:xfrm>
              <a:off x="6897410" y="2819400"/>
              <a:ext cx="0" cy="762000"/>
            </a:xfrm>
            <a:prstGeom prst="line">
              <a:avLst/>
            </a:prstGeom>
          </p:spPr>
          <p:style>
            <a:lnRef idx="3">
              <a:schemeClr val="dk1"/>
            </a:lnRef>
            <a:fillRef idx="0">
              <a:schemeClr val="dk1"/>
            </a:fillRef>
            <a:effectRef idx="2">
              <a:schemeClr val="dk1"/>
            </a:effectRef>
            <a:fontRef idx="minor">
              <a:schemeClr val="tx1"/>
            </a:fontRef>
          </p:style>
        </p:cxnSp>
        <p:cxnSp>
          <p:nvCxnSpPr>
            <p:cNvPr id="149" name="Straight Arrow Connector 39"/>
            <p:cNvCxnSpPr/>
            <p:nvPr/>
          </p:nvCxnSpPr>
          <p:spPr>
            <a:xfrm>
              <a:off x="6897409" y="3204927"/>
              <a:ext cx="705793" cy="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grpSp>
      <p:grpSp>
        <p:nvGrpSpPr>
          <p:cNvPr id="150" name="Group 40"/>
          <p:cNvGrpSpPr/>
          <p:nvPr/>
        </p:nvGrpSpPr>
        <p:grpSpPr>
          <a:xfrm>
            <a:off x="6040151" y="5968044"/>
            <a:ext cx="543137" cy="312954"/>
            <a:chOff x="6897409" y="2819400"/>
            <a:chExt cx="705793" cy="762000"/>
          </a:xfrm>
        </p:grpSpPr>
        <p:cxnSp>
          <p:nvCxnSpPr>
            <p:cNvPr id="151" name="Straight Connector 19"/>
            <p:cNvCxnSpPr/>
            <p:nvPr/>
          </p:nvCxnSpPr>
          <p:spPr>
            <a:xfrm>
              <a:off x="6897410" y="2819400"/>
              <a:ext cx="0" cy="762000"/>
            </a:xfrm>
            <a:prstGeom prst="line">
              <a:avLst/>
            </a:prstGeom>
          </p:spPr>
          <p:style>
            <a:lnRef idx="3">
              <a:schemeClr val="dk1"/>
            </a:lnRef>
            <a:fillRef idx="0">
              <a:schemeClr val="dk1"/>
            </a:fillRef>
            <a:effectRef idx="2">
              <a:schemeClr val="dk1"/>
            </a:effectRef>
            <a:fontRef idx="minor">
              <a:schemeClr val="tx1"/>
            </a:fontRef>
          </p:style>
        </p:cxnSp>
        <p:cxnSp>
          <p:nvCxnSpPr>
            <p:cNvPr id="152" name="Straight Arrow Connector 39"/>
            <p:cNvCxnSpPr/>
            <p:nvPr/>
          </p:nvCxnSpPr>
          <p:spPr>
            <a:xfrm>
              <a:off x="6897409" y="3204927"/>
              <a:ext cx="705793" cy="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grpSp>
      <p:sp>
        <p:nvSpPr>
          <p:cNvPr id="154" name="文本框 153"/>
          <p:cNvSpPr txBox="1"/>
          <p:nvPr/>
        </p:nvSpPr>
        <p:spPr>
          <a:xfrm>
            <a:off x="6299950" y="3880607"/>
            <a:ext cx="971128" cy="461665"/>
          </a:xfrm>
          <a:prstGeom prst="rect">
            <a:avLst/>
          </a:prstGeom>
          <a:noFill/>
        </p:spPr>
        <p:txBody>
          <a:bodyPr wrap="square" rtlCol="0">
            <a:spAutoFit/>
          </a:bodyPr>
          <a:lstStyle/>
          <a:p>
            <a:pPr algn="ctr"/>
            <a:r>
              <a:rPr lang="en-US" altLang="zh-CN" sz="2400" b="1" dirty="0"/>
              <a:t>3</a:t>
            </a:r>
            <a:endParaRPr lang="zh-CN" altLang="en-US" sz="2400" b="1" dirty="0"/>
          </a:p>
        </p:txBody>
      </p:sp>
      <p:sp>
        <p:nvSpPr>
          <p:cNvPr id="155" name="文本框 154"/>
          <p:cNvSpPr txBox="1"/>
          <p:nvPr/>
        </p:nvSpPr>
        <p:spPr>
          <a:xfrm>
            <a:off x="6306154" y="4263062"/>
            <a:ext cx="971128" cy="461665"/>
          </a:xfrm>
          <a:prstGeom prst="rect">
            <a:avLst/>
          </a:prstGeom>
          <a:noFill/>
        </p:spPr>
        <p:txBody>
          <a:bodyPr wrap="square" rtlCol="0">
            <a:spAutoFit/>
          </a:bodyPr>
          <a:lstStyle/>
          <a:p>
            <a:pPr algn="ctr"/>
            <a:r>
              <a:rPr lang="en-US" altLang="zh-CN" sz="2400" b="1" dirty="0"/>
              <a:t>4</a:t>
            </a:r>
            <a:endParaRPr lang="zh-CN" altLang="en-US" sz="2400" b="1" dirty="0"/>
          </a:p>
        </p:txBody>
      </p:sp>
      <p:sp>
        <p:nvSpPr>
          <p:cNvPr id="156" name="文本框 155"/>
          <p:cNvSpPr txBox="1"/>
          <p:nvPr/>
        </p:nvSpPr>
        <p:spPr>
          <a:xfrm>
            <a:off x="6306154" y="4658525"/>
            <a:ext cx="971128" cy="461665"/>
          </a:xfrm>
          <a:prstGeom prst="rect">
            <a:avLst/>
          </a:prstGeom>
          <a:noFill/>
        </p:spPr>
        <p:txBody>
          <a:bodyPr wrap="square" rtlCol="0">
            <a:spAutoFit/>
          </a:bodyPr>
          <a:lstStyle/>
          <a:p>
            <a:pPr algn="ctr"/>
            <a:r>
              <a:rPr lang="en-US" altLang="zh-CN" sz="2400" b="1" dirty="0"/>
              <a:t>5</a:t>
            </a:r>
            <a:endParaRPr lang="zh-CN" altLang="en-US" sz="2400" b="1" dirty="0"/>
          </a:p>
        </p:txBody>
      </p:sp>
      <p:sp>
        <p:nvSpPr>
          <p:cNvPr id="157" name="文本框 156"/>
          <p:cNvSpPr txBox="1"/>
          <p:nvPr/>
        </p:nvSpPr>
        <p:spPr>
          <a:xfrm>
            <a:off x="6306154" y="5084451"/>
            <a:ext cx="971128" cy="461665"/>
          </a:xfrm>
          <a:prstGeom prst="rect">
            <a:avLst/>
          </a:prstGeom>
          <a:noFill/>
        </p:spPr>
        <p:txBody>
          <a:bodyPr wrap="square" rtlCol="0">
            <a:spAutoFit/>
          </a:bodyPr>
          <a:lstStyle/>
          <a:p>
            <a:pPr algn="ctr"/>
            <a:r>
              <a:rPr lang="en-US" altLang="zh-CN" sz="2400" b="1" dirty="0"/>
              <a:t>6</a:t>
            </a:r>
            <a:endParaRPr lang="zh-CN" altLang="en-US" sz="2400" b="1" dirty="0"/>
          </a:p>
        </p:txBody>
      </p:sp>
      <p:sp>
        <p:nvSpPr>
          <p:cNvPr id="158" name="文本框 157"/>
          <p:cNvSpPr txBox="1"/>
          <p:nvPr/>
        </p:nvSpPr>
        <p:spPr>
          <a:xfrm>
            <a:off x="6306154" y="5480294"/>
            <a:ext cx="971128" cy="461665"/>
          </a:xfrm>
          <a:prstGeom prst="rect">
            <a:avLst/>
          </a:prstGeom>
          <a:noFill/>
        </p:spPr>
        <p:txBody>
          <a:bodyPr wrap="square" rtlCol="0">
            <a:spAutoFit/>
          </a:bodyPr>
          <a:lstStyle/>
          <a:p>
            <a:pPr algn="ctr"/>
            <a:r>
              <a:rPr lang="en-US" altLang="zh-CN" sz="2400" b="1" dirty="0"/>
              <a:t>7</a:t>
            </a:r>
            <a:endParaRPr lang="zh-CN" altLang="en-US" sz="2400" b="1" dirty="0"/>
          </a:p>
        </p:txBody>
      </p:sp>
      <p:sp>
        <p:nvSpPr>
          <p:cNvPr id="159" name="文本框 158"/>
          <p:cNvSpPr txBox="1"/>
          <p:nvPr/>
        </p:nvSpPr>
        <p:spPr>
          <a:xfrm>
            <a:off x="6306154" y="5891828"/>
            <a:ext cx="971128" cy="461665"/>
          </a:xfrm>
          <a:prstGeom prst="rect">
            <a:avLst/>
          </a:prstGeom>
          <a:noFill/>
        </p:spPr>
        <p:txBody>
          <a:bodyPr wrap="square" rtlCol="0">
            <a:spAutoFit/>
          </a:bodyPr>
          <a:lstStyle/>
          <a:p>
            <a:pPr algn="ctr"/>
            <a:r>
              <a:rPr lang="en-US" altLang="zh-CN" sz="2400" b="1" dirty="0"/>
              <a:t>8</a:t>
            </a:r>
            <a:endParaRPr lang="zh-CN" altLang="en-US" sz="2400" b="1" dirty="0"/>
          </a:p>
        </p:txBody>
      </p:sp>
      <p:sp>
        <p:nvSpPr>
          <p:cNvPr id="160" name="文本框 159"/>
          <p:cNvSpPr txBox="1"/>
          <p:nvPr/>
        </p:nvSpPr>
        <p:spPr>
          <a:xfrm>
            <a:off x="4785963" y="2675343"/>
            <a:ext cx="3999101" cy="461665"/>
          </a:xfrm>
          <a:prstGeom prst="rect">
            <a:avLst/>
          </a:prstGeom>
          <a:noFill/>
        </p:spPr>
        <p:txBody>
          <a:bodyPr wrap="square" rtlCol="0">
            <a:spAutoFit/>
          </a:bodyPr>
          <a:lstStyle/>
          <a:p>
            <a:pPr algn="ctr"/>
            <a:r>
              <a:rPr lang="en-US" altLang="zh-CN" sz="2400" b="1" dirty="0"/>
              <a:t>Egress Ports</a:t>
            </a:r>
            <a:endParaRPr lang="zh-CN" altLang="en-US" sz="2400" b="1" dirty="0"/>
          </a:p>
        </p:txBody>
      </p:sp>
      <p:sp>
        <p:nvSpPr>
          <p:cNvPr id="162" name="文本框 161"/>
          <p:cNvSpPr txBox="1"/>
          <p:nvPr/>
        </p:nvSpPr>
        <p:spPr>
          <a:xfrm>
            <a:off x="2742314" y="4448066"/>
            <a:ext cx="2669033" cy="461665"/>
          </a:xfrm>
          <a:prstGeom prst="rect">
            <a:avLst/>
          </a:prstGeom>
          <a:noFill/>
        </p:spPr>
        <p:txBody>
          <a:bodyPr wrap="square" rtlCol="0">
            <a:spAutoFit/>
          </a:bodyPr>
          <a:lstStyle/>
          <a:p>
            <a:pPr algn="ctr"/>
            <a:r>
              <a:rPr lang="en-US" altLang="zh-CN" sz="2400" b="1" dirty="0"/>
              <a:t>Shared Buffer Pool</a:t>
            </a:r>
            <a:endParaRPr lang="zh-CN" altLang="en-US" sz="2400" b="1" dirty="0"/>
          </a:p>
        </p:txBody>
      </p:sp>
    </p:spTree>
    <p:extLst>
      <p:ext uri="{BB962C8B-B14F-4D97-AF65-F5344CB8AC3E}">
        <p14:creationId xmlns:p14="http://schemas.microsoft.com/office/powerpoint/2010/main" val="262186859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274638"/>
            <a:ext cx="9144000" cy="1143000"/>
          </a:xfrm>
        </p:spPr>
        <p:txBody>
          <a:bodyPr>
            <a:normAutofit/>
          </a:bodyPr>
          <a:lstStyle/>
          <a:p>
            <a:r>
              <a:rPr lang="en-US" altLang="zh-CN" dirty="0">
                <a:solidFill>
                  <a:srgbClr val="0000CC"/>
                </a:solidFill>
                <a:ea typeface="Corbel" charset="0"/>
                <a:cs typeface="Corbel" charset="0"/>
              </a:rPr>
              <a:t>Current Practice</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en-US" altLang="zh-CN" dirty="0"/>
                  <a:t>Dynamic buffer allocation at switch</a:t>
                </a:r>
              </a:p>
              <a:p>
                <a:pPr lvl="1"/>
                <a:r>
                  <a:rPr lang="en-US" altLang="zh-CN" dirty="0"/>
                  <a:t>Excellent burst absorption</a:t>
                </a:r>
              </a:p>
              <a:p>
                <a:pPr lvl="1"/>
                <a:endParaRPr lang="en-US" altLang="zh-CN" dirty="0"/>
              </a:p>
              <a:p>
                <a:r>
                  <a:rPr lang="en-US" altLang="zh-CN" dirty="0"/>
                  <a:t>ECN-based transports</a:t>
                </a:r>
              </a:p>
              <a:p>
                <a:pPr lvl="1"/>
                <a:r>
                  <a:rPr lang="en-US" altLang="zh-CN" dirty="0"/>
                  <a:t>Use little switch queueing for </a:t>
                </a:r>
                <a:r>
                  <a:rPr lang="en-US" altLang="zh-CN" dirty="0">
                    <a:solidFill>
                      <a:srgbClr val="0000CC"/>
                    </a:solidFill>
                  </a:rPr>
                  <a:t>100% throughput</a:t>
                </a:r>
              </a:p>
              <a:p>
                <a:pPr lvl="1"/>
                <a:r>
                  <a:rPr lang="en-US" altLang="zh-CN" dirty="0"/>
                  <a:t>Low queueing </a:t>
                </a:r>
                <a14:m>
                  <m:oMath xmlns:m="http://schemas.openxmlformats.org/officeDocument/2006/math">
                    <m:r>
                      <a:rPr lang="en-US" altLang="zh-CN" i="1" smtClean="0">
                        <a:latin typeface="Cambria Math" panose="02040503050406030204" pitchFamily="18" charset="0"/>
                        <a:ea typeface="Cambria Math" panose="02040503050406030204" pitchFamily="18" charset="0"/>
                      </a:rPr>
                      <m:t>→</m:t>
                    </m:r>
                  </m:oMath>
                </a14:m>
                <a:r>
                  <a:rPr lang="en-US" altLang="zh-CN" dirty="0"/>
                  <a:t> </a:t>
                </a:r>
                <a:r>
                  <a:rPr lang="en-US" altLang="zh-CN" dirty="0">
                    <a:solidFill>
                      <a:srgbClr val="0000CC"/>
                    </a:solidFill>
                  </a:rPr>
                  <a:t>Low queueing delay</a:t>
                </a:r>
              </a:p>
              <a:p>
                <a:pPr lvl="1"/>
                <a:r>
                  <a:rPr lang="en-US" altLang="zh-CN" dirty="0"/>
                  <a:t>Leave headroom </a:t>
                </a:r>
                <a14:m>
                  <m:oMath xmlns:m="http://schemas.openxmlformats.org/officeDocument/2006/math">
                    <m:r>
                      <a:rPr lang="en-US" altLang="zh-CN" i="1">
                        <a:latin typeface="Cambria Math" panose="02040503050406030204" pitchFamily="18" charset="0"/>
                        <a:ea typeface="Cambria Math" panose="02040503050406030204" pitchFamily="18" charset="0"/>
                      </a:rPr>
                      <m:t>→</m:t>
                    </m:r>
                  </m:oMath>
                </a14:m>
                <a:r>
                  <a:rPr lang="en-US" altLang="zh-CN" dirty="0"/>
                  <a:t> </a:t>
                </a:r>
                <a:r>
                  <a:rPr lang="en-US" altLang="zh-CN" dirty="0">
                    <a:solidFill>
                      <a:srgbClr val="0000CC"/>
                    </a:solidFill>
                  </a:rPr>
                  <a:t>Good burst tolerance</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3"/>
                <a:stretch>
                  <a:fillRect l="-1704" t="-1752"/>
                </a:stretch>
              </a:blipFill>
            </p:spPr>
            <p:txBody>
              <a:bodyPr/>
              <a:lstStyle/>
              <a:p>
                <a:r>
                  <a:rPr lang="zh-CN" altLang="en-US">
                    <a:noFill/>
                  </a:rPr>
                  <a:t> </a:t>
                </a:r>
              </a:p>
            </p:txBody>
          </p:sp>
        </mc:Fallback>
      </mc:AlternateContent>
      <p:sp>
        <p:nvSpPr>
          <p:cNvPr id="4" name="灯片编号占位符 3"/>
          <p:cNvSpPr>
            <a:spLocks noGrp="1"/>
          </p:cNvSpPr>
          <p:nvPr>
            <p:ph type="sldNum" sz="quarter" idx="12"/>
          </p:nvPr>
        </p:nvSpPr>
        <p:spPr/>
        <p:txBody>
          <a:bodyPr/>
          <a:lstStyle/>
          <a:p>
            <a:fld id="{0C913308-F349-4B6D-A68A-DD1791B4A57B}" type="slidenum">
              <a:rPr lang="zh-CN" altLang="en-US" smtClean="0"/>
              <a:t>93</a:t>
            </a:fld>
            <a:endParaRPr lang="zh-CN" altLang="en-US" dirty="0"/>
          </a:p>
        </p:txBody>
      </p:sp>
    </p:spTree>
    <p:extLst>
      <p:ext uri="{BB962C8B-B14F-4D97-AF65-F5344CB8AC3E}">
        <p14:creationId xmlns:p14="http://schemas.microsoft.com/office/powerpoint/2010/main" val="412448678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srgbClr val="0000CC"/>
                </a:solidFill>
                <a:ea typeface="Corbel" charset="0"/>
                <a:cs typeface="Corbel" charset="0"/>
              </a:rPr>
              <a:t>Problems of Existing Solutions (1)</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en-US" altLang="zh-CN" dirty="0"/>
                  <a:t>Standard ECN configuration</a:t>
                </a:r>
              </a:p>
              <a:p>
                <a:pPr lvl="1"/>
                <a14:m>
                  <m:oMath xmlns:m="http://schemas.openxmlformats.org/officeDocument/2006/math">
                    <m:r>
                      <a:rPr lang="en-US" altLang="zh-CN" b="0" i="1" smtClean="0">
                        <a:latin typeface="Cambria Math" panose="02040503050406030204" pitchFamily="18" charset="0"/>
                      </a:rPr>
                      <m:t>𝐶</m:t>
                    </m:r>
                    <m:r>
                      <a:rPr lang="en-US" altLang="zh-CN" b="0" i="1" smtClean="0">
                        <a:latin typeface="Cambria Math" panose="02040503050406030204" pitchFamily="18" charset="0"/>
                      </a:rPr>
                      <m:t>×</m:t>
                    </m:r>
                    <m:r>
                      <a:rPr lang="en-US" altLang="zh-CN" b="0" i="1" smtClean="0">
                        <a:latin typeface="Cambria Math" panose="02040503050406030204" pitchFamily="18" charset="0"/>
                      </a:rPr>
                      <m:t>𝑅𝑇𝑇</m:t>
                    </m:r>
                    <m:r>
                      <a:rPr lang="en-US" altLang="zh-CN" b="0" i="1" smtClean="0">
                        <a:latin typeface="Cambria Math" panose="02040503050406030204" pitchFamily="18" charset="0"/>
                      </a:rPr>
                      <m:t>×</m:t>
                    </m:r>
                    <m:r>
                      <a:rPr lang="en-US" altLang="zh-CN" b="0" i="1" smtClean="0">
                        <a:latin typeface="Cambria Math" panose="02040503050406030204" pitchFamily="18" charset="0"/>
                      </a:rPr>
                      <m:t>𝜆</m:t>
                    </m:r>
                  </m:oMath>
                </a14:m>
                <a:r>
                  <a:rPr lang="zh-CN" altLang="en-US" dirty="0"/>
                  <a:t> </a:t>
                </a:r>
                <a:r>
                  <a:rPr lang="en-US" altLang="zh-CN" dirty="0"/>
                  <a:t>per port for high throughput</a:t>
                </a:r>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3"/>
                <a:stretch>
                  <a:fillRect l="-1704" t="-1752"/>
                </a:stretch>
              </a:blipFill>
            </p:spPr>
            <p:txBody>
              <a:bodyPr/>
              <a:lstStyle/>
              <a:p>
                <a:r>
                  <a:rPr lang="zh-CN" altLang="en-US">
                    <a:noFill/>
                  </a:rPr>
                  <a:t> </a:t>
                </a:r>
              </a:p>
            </p:txBody>
          </p:sp>
        </mc:Fallback>
      </mc:AlternateContent>
      <p:sp>
        <p:nvSpPr>
          <p:cNvPr id="4" name="灯片编号占位符 3"/>
          <p:cNvSpPr>
            <a:spLocks noGrp="1"/>
          </p:cNvSpPr>
          <p:nvPr>
            <p:ph type="sldNum" sz="quarter" idx="12"/>
          </p:nvPr>
        </p:nvSpPr>
        <p:spPr/>
        <p:txBody>
          <a:bodyPr/>
          <a:lstStyle/>
          <a:p>
            <a:fld id="{0C913308-F349-4B6D-A68A-DD1791B4A57B}" type="slidenum">
              <a:rPr lang="zh-CN" altLang="en-US" smtClean="0"/>
              <a:t>94</a:t>
            </a:fld>
            <a:endParaRPr lang="zh-CN" altLang="en-US" dirty="0"/>
          </a:p>
        </p:txBody>
      </p:sp>
      <p:grpSp>
        <p:nvGrpSpPr>
          <p:cNvPr id="5" name="Group 108"/>
          <p:cNvGrpSpPr/>
          <p:nvPr/>
        </p:nvGrpSpPr>
        <p:grpSpPr>
          <a:xfrm>
            <a:off x="2123728" y="4083365"/>
            <a:ext cx="4736506" cy="1577883"/>
            <a:chOff x="2362200" y="5867400"/>
            <a:chExt cx="3898413" cy="609600"/>
          </a:xfrm>
        </p:grpSpPr>
        <p:grpSp>
          <p:nvGrpSpPr>
            <p:cNvPr id="6" name="Group 21"/>
            <p:cNvGrpSpPr>
              <a:grpSpLocks/>
            </p:cNvGrpSpPr>
            <p:nvPr/>
          </p:nvGrpSpPr>
          <p:grpSpPr bwMode="auto">
            <a:xfrm>
              <a:off x="2362200" y="5867400"/>
              <a:ext cx="1892299" cy="609600"/>
              <a:chOff x="1632" y="2832"/>
              <a:chExt cx="720" cy="432"/>
            </a:xfrm>
          </p:grpSpPr>
          <p:sp>
            <p:nvSpPr>
              <p:cNvPr id="9" name="Freeform 22"/>
              <p:cNvSpPr>
                <a:spLocks/>
              </p:cNvSpPr>
              <p:nvPr/>
            </p:nvSpPr>
            <p:spPr bwMode="auto">
              <a:xfrm>
                <a:off x="1632" y="2832"/>
                <a:ext cx="672" cy="432"/>
              </a:xfrm>
              <a:custGeom>
                <a:avLst/>
                <a:gdLst/>
                <a:ahLst/>
                <a:cxnLst>
                  <a:cxn ang="0">
                    <a:pos x="0" y="528"/>
                  </a:cxn>
                  <a:cxn ang="0">
                    <a:pos x="144" y="288"/>
                  </a:cxn>
                  <a:cxn ang="0">
                    <a:pos x="336" y="96"/>
                  </a:cxn>
                  <a:cxn ang="0">
                    <a:pos x="480" y="0"/>
                  </a:cxn>
                </a:cxnLst>
                <a:rect l="0" t="0" r="r" b="b"/>
                <a:pathLst>
                  <a:path w="480" h="528">
                    <a:moveTo>
                      <a:pt x="0" y="528"/>
                    </a:moveTo>
                    <a:cubicBezTo>
                      <a:pt x="44" y="444"/>
                      <a:pt x="88" y="360"/>
                      <a:pt x="144" y="288"/>
                    </a:cubicBezTo>
                    <a:cubicBezTo>
                      <a:pt x="200" y="216"/>
                      <a:pt x="280" y="144"/>
                      <a:pt x="336" y="96"/>
                    </a:cubicBezTo>
                    <a:cubicBezTo>
                      <a:pt x="392" y="48"/>
                      <a:pt x="436" y="24"/>
                      <a:pt x="480" y="0"/>
                    </a:cubicBezTo>
                  </a:path>
                </a:pathLst>
              </a:custGeom>
              <a:noFill/>
              <a:ln w="50800" cmpd="sng">
                <a:solidFill>
                  <a:srgbClr val="FF0000"/>
                </a:solidFill>
                <a:round/>
                <a:headEnd/>
                <a:tailEnd/>
              </a:ln>
              <a:effectLst/>
            </p:spPr>
            <p:txBody>
              <a:bodyPr/>
              <a:lstStyle/>
              <a:p>
                <a:endParaRPr lang="en-US"/>
              </a:p>
            </p:txBody>
          </p:sp>
          <p:sp>
            <p:nvSpPr>
              <p:cNvPr id="10" name="Line 23"/>
              <p:cNvSpPr>
                <a:spLocks noChangeShapeType="1"/>
              </p:cNvSpPr>
              <p:nvPr/>
            </p:nvSpPr>
            <p:spPr bwMode="auto">
              <a:xfrm>
                <a:off x="2304" y="2832"/>
                <a:ext cx="48" cy="432"/>
              </a:xfrm>
              <a:prstGeom prst="line">
                <a:avLst/>
              </a:prstGeom>
              <a:noFill/>
              <a:ln w="50800">
                <a:solidFill>
                  <a:srgbClr val="FF0000"/>
                </a:solidFill>
                <a:round/>
                <a:headEnd/>
                <a:tailEnd/>
              </a:ln>
              <a:effectLst/>
            </p:spPr>
            <p:txBody>
              <a:bodyPr/>
              <a:lstStyle/>
              <a:p>
                <a:endParaRPr lang="en-US"/>
              </a:p>
            </p:txBody>
          </p:sp>
        </p:grpSp>
        <p:sp>
          <p:nvSpPr>
            <p:cNvPr id="7" name="Freeform 22"/>
            <p:cNvSpPr>
              <a:spLocks/>
            </p:cNvSpPr>
            <p:nvPr/>
          </p:nvSpPr>
          <p:spPr bwMode="auto">
            <a:xfrm>
              <a:off x="4267201" y="5867400"/>
              <a:ext cx="1766146" cy="609600"/>
            </a:xfrm>
            <a:custGeom>
              <a:avLst/>
              <a:gdLst/>
              <a:ahLst/>
              <a:cxnLst>
                <a:cxn ang="0">
                  <a:pos x="0" y="528"/>
                </a:cxn>
                <a:cxn ang="0">
                  <a:pos x="144" y="288"/>
                </a:cxn>
                <a:cxn ang="0">
                  <a:pos x="336" y="96"/>
                </a:cxn>
                <a:cxn ang="0">
                  <a:pos x="480" y="0"/>
                </a:cxn>
              </a:cxnLst>
              <a:rect l="0" t="0" r="r" b="b"/>
              <a:pathLst>
                <a:path w="480" h="528">
                  <a:moveTo>
                    <a:pt x="0" y="528"/>
                  </a:moveTo>
                  <a:cubicBezTo>
                    <a:pt x="44" y="444"/>
                    <a:pt x="88" y="360"/>
                    <a:pt x="144" y="288"/>
                  </a:cubicBezTo>
                  <a:cubicBezTo>
                    <a:pt x="200" y="216"/>
                    <a:pt x="280" y="144"/>
                    <a:pt x="336" y="96"/>
                  </a:cubicBezTo>
                  <a:cubicBezTo>
                    <a:pt x="392" y="48"/>
                    <a:pt x="436" y="24"/>
                    <a:pt x="480" y="0"/>
                  </a:cubicBezTo>
                </a:path>
              </a:pathLst>
            </a:custGeom>
            <a:noFill/>
            <a:ln w="50800" cmpd="sng">
              <a:solidFill>
                <a:srgbClr val="FF0000"/>
              </a:solidFill>
              <a:round/>
              <a:headEnd/>
              <a:tailEnd/>
            </a:ln>
            <a:effectLst/>
          </p:spPr>
          <p:txBody>
            <a:bodyPr/>
            <a:lstStyle/>
            <a:p>
              <a:endParaRPr lang="en-US"/>
            </a:p>
          </p:txBody>
        </p:sp>
        <p:sp>
          <p:nvSpPr>
            <p:cNvPr id="8" name="Line 23"/>
            <p:cNvSpPr>
              <a:spLocks noChangeShapeType="1"/>
            </p:cNvSpPr>
            <p:nvPr/>
          </p:nvSpPr>
          <p:spPr bwMode="auto">
            <a:xfrm>
              <a:off x="6019801" y="5878138"/>
              <a:ext cx="240812" cy="587516"/>
            </a:xfrm>
            <a:prstGeom prst="line">
              <a:avLst/>
            </a:prstGeom>
            <a:noFill/>
            <a:ln w="50800">
              <a:solidFill>
                <a:srgbClr val="FF0000"/>
              </a:solidFill>
              <a:round/>
              <a:headEnd/>
              <a:tailEnd/>
            </a:ln>
            <a:effectLst/>
          </p:spPr>
          <p:txBody>
            <a:bodyPr/>
            <a:lstStyle/>
            <a:p>
              <a:endParaRPr lang="en-US"/>
            </a:p>
          </p:txBody>
        </p:sp>
      </p:grpSp>
      <p:sp>
        <p:nvSpPr>
          <p:cNvPr id="11" name="Text Box 19"/>
          <p:cNvSpPr txBox="1">
            <a:spLocks noChangeArrowheads="1"/>
          </p:cNvSpPr>
          <p:nvPr/>
        </p:nvSpPr>
        <p:spPr bwMode="auto">
          <a:xfrm>
            <a:off x="1043608" y="3183359"/>
            <a:ext cx="2433102" cy="461665"/>
          </a:xfrm>
          <a:prstGeom prst="rect">
            <a:avLst/>
          </a:prstGeom>
          <a:noFill/>
          <a:ln w="9525">
            <a:noFill/>
            <a:miter lim="800000"/>
            <a:headEnd/>
            <a:tailEnd/>
          </a:ln>
          <a:effectLst/>
        </p:spPr>
        <p:txBody>
          <a:bodyPr wrap="none">
            <a:spAutoFit/>
          </a:bodyPr>
          <a:lstStyle/>
          <a:p>
            <a:r>
              <a:rPr lang="en-US" sz="2400" b="1" dirty="0"/>
              <a:t>Buffer Occupancy</a:t>
            </a:r>
          </a:p>
        </p:txBody>
      </p:sp>
      <p:sp>
        <p:nvSpPr>
          <p:cNvPr id="12" name="Text Box 19"/>
          <p:cNvSpPr txBox="1">
            <a:spLocks noChangeArrowheads="1"/>
          </p:cNvSpPr>
          <p:nvPr/>
        </p:nvSpPr>
        <p:spPr bwMode="auto">
          <a:xfrm>
            <a:off x="1626730" y="3872586"/>
            <a:ext cx="409086" cy="584775"/>
          </a:xfrm>
          <a:prstGeom prst="rect">
            <a:avLst/>
          </a:prstGeom>
          <a:noFill/>
          <a:ln w="9525">
            <a:noFill/>
            <a:miter lim="800000"/>
            <a:headEnd/>
            <a:tailEnd/>
          </a:ln>
          <a:effectLst/>
        </p:spPr>
        <p:txBody>
          <a:bodyPr wrap="none">
            <a:spAutoFit/>
          </a:bodyPr>
          <a:lstStyle/>
          <a:p>
            <a:r>
              <a:rPr lang="en-US" sz="3200" b="1" dirty="0">
                <a:solidFill>
                  <a:srgbClr val="FF0000"/>
                </a:solidFill>
              </a:rPr>
              <a:t>K</a:t>
            </a:r>
          </a:p>
        </p:txBody>
      </p:sp>
      <p:cxnSp>
        <p:nvCxnSpPr>
          <p:cNvPr id="13" name="直接连接符 12"/>
          <p:cNvCxnSpPr/>
          <p:nvPr/>
        </p:nvCxnSpPr>
        <p:spPr>
          <a:xfrm flipV="1">
            <a:off x="2060075" y="4083365"/>
            <a:ext cx="4800159" cy="27794"/>
          </a:xfrm>
          <a:prstGeom prst="line">
            <a:avLst/>
          </a:prstGeom>
          <a:ln w="28575">
            <a:solidFill>
              <a:srgbClr val="FF0000"/>
            </a:solidFill>
            <a:prstDash val="dash"/>
          </a:ln>
        </p:spPr>
        <p:style>
          <a:lnRef idx="1">
            <a:schemeClr val="accent1"/>
          </a:lnRef>
          <a:fillRef idx="0">
            <a:schemeClr val="accent1"/>
          </a:fillRef>
          <a:effectRef idx="0">
            <a:schemeClr val="accent1"/>
          </a:effectRef>
          <a:fontRef idx="minor">
            <a:schemeClr val="tx1"/>
          </a:fontRef>
        </p:style>
      </p:cxnSp>
      <p:grpSp>
        <p:nvGrpSpPr>
          <p:cNvPr id="15" name="Group 110"/>
          <p:cNvGrpSpPr/>
          <p:nvPr/>
        </p:nvGrpSpPr>
        <p:grpSpPr>
          <a:xfrm>
            <a:off x="2060075" y="3597994"/>
            <a:ext cx="5157936" cy="2927350"/>
            <a:chOff x="4304322" y="4338320"/>
            <a:chExt cx="4339615" cy="1187704"/>
          </a:xfrm>
        </p:grpSpPr>
        <p:sp>
          <p:nvSpPr>
            <p:cNvPr id="16" name="Freeform 5"/>
            <p:cNvSpPr>
              <a:spLocks/>
            </p:cNvSpPr>
            <p:nvPr/>
          </p:nvSpPr>
          <p:spPr bwMode="auto">
            <a:xfrm>
              <a:off x="4304322" y="4338320"/>
              <a:ext cx="4339615" cy="868680"/>
            </a:xfrm>
            <a:custGeom>
              <a:avLst/>
              <a:gdLst/>
              <a:ahLst/>
              <a:cxnLst>
                <a:cxn ang="0">
                  <a:pos x="0" y="0"/>
                </a:cxn>
                <a:cxn ang="0">
                  <a:pos x="0" y="960"/>
                </a:cxn>
                <a:cxn ang="0">
                  <a:pos x="2976" y="960"/>
                </a:cxn>
              </a:cxnLst>
              <a:rect l="0" t="0" r="r" b="b"/>
              <a:pathLst>
                <a:path w="2976" h="960">
                  <a:moveTo>
                    <a:pt x="0" y="0"/>
                  </a:moveTo>
                  <a:lnTo>
                    <a:pt x="0" y="960"/>
                  </a:lnTo>
                  <a:lnTo>
                    <a:pt x="2976" y="960"/>
                  </a:lnTo>
                </a:path>
              </a:pathLst>
            </a:custGeom>
            <a:noFill/>
            <a:ln w="41275" cmpd="sng">
              <a:solidFill>
                <a:schemeClr val="tx1"/>
              </a:solidFill>
              <a:round/>
              <a:headEnd type="triangle" w="med" len="med"/>
              <a:tailEnd type="triangle" w="med" len="med"/>
            </a:ln>
            <a:effectLst/>
          </p:spPr>
          <p:txBody>
            <a:bodyPr/>
            <a:lstStyle/>
            <a:p>
              <a:endParaRPr lang="en-US"/>
            </a:p>
          </p:txBody>
        </p:sp>
        <p:sp>
          <p:nvSpPr>
            <p:cNvPr id="17" name="Rectangle 106"/>
            <p:cNvSpPr/>
            <p:nvPr/>
          </p:nvSpPr>
          <p:spPr>
            <a:xfrm>
              <a:off x="4380522" y="5221224"/>
              <a:ext cx="3962400" cy="304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Text Box 19"/>
          <p:cNvSpPr txBox="1">
            <a:spLocks noChangeArrowheads="1"/>
          </p:cNvSpPr>
          <p:nvPr/>
        </p:nvSpPr>
        <p:spPr bwMode="auto">
          <a:xfrm>
            <a:off x="6251305" y="5806716"/>
            <a:ext cx="817853" cy="461665"/>
          </a:xfrm>
          <a:prstGeom prst="rect">
            <a:avLst/>
          </a:prstGeom>
          <a:noFill/>
          <a:ln w="9525">
            <a:noFill/>
            <a:miter lim="800000"/>
            <a:headEnd/>
            <a:tailEnd/>
          </a:ln>
          <a:effectLst/>
        </p:spPr>
        <p:txBody>
          <a:bodyPr wrap="none">
            <a:spAutoFit/>
          </a:bodyPr>
          <a:lstStyle/>
          <a:p>
            <a:r>
              <a:rPr lang="en-US" sz="2400" b="1" dirty="0"/>
              <a:t>Time</a:t>
            </a:r>
          </a:p>
        </p:txBody>
      </p:sp>
    </p:spTree>
    <p:extLst>
      <p:ext uri="{BB962C8B-B14F-4D97-AF65-F5344CB8AC3E}">
        <p14:creationId xmlns:p14="http://schemas.microsoft.com/office/powerpoint/2010/main" val="107353064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274638"/>
            <a:ext cx="9144000" cy="1143000"/>
          </a:xfrm>
        </p:spPr>
        <p:txBody>
          <a:bodyPr>
            <a:normAutofit/>
          </a:bodyPr>
          <a:lstStyle/>
          <a:p>
            <a:r>
              <a:rPr lang="en-US" altLang="zh-CN" dirty="0">
                <a:solidFill>
                  <a:srgbClr val="0000CC"/>
                </a:solidFill>
                <a:ea typeface="Corbel" charset="0"/>
                <a:cs typeface="Corbel" charset="0"/>
              </a:rPr>
              <a:t>Problems of Existing Solutions (1)</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457200" y="1600200"/>
                <a:ext cx="8229600" cy="4997152"/>
              </a:xfrm>
            </p:spPr>
            <p:txBody>
              <a:bodyPr>
                <a:normAutofit/>
              </a:bodyPr>
              <a:lstStyle/>
              <a:p>
                <a:r>
                  <a:rPr lang="en-US" altLang="zh-CN" dirty="0"/>
                  <a:t>Standard ECN configuration</a:t>
                </a:r>
              </a:p>
              <a:p>
                <a:pPr lvl="1"/>
                <a14:m>
                  <m:oMath xmlns:m="http://schemas.openxmlformats.org/officeDocument/2006/math">
                    <m:r>
                      <a:rPr lang="en-US" altLang="zh-CN" i="1">
                        <a:latin typeface="Cambria Math" panose="02040503050406030204" pitchFamily="18" charset="0"/>
                      </a:rPr>
                      <m:t>𝐶</m:t>
                    </m:r>
                    <m:r>
                      <a:rPr lang="en-US" altLang="zh-CN" i="1">
                        <a:latin typeface="Cambria Math" panose="02040503050406030204" pitchFamily="18" charset="0"/>
                      </a:rPr>
                      <m:t>×</m:t>
                    </m:r>
                    <m:r>
                      <a:rPr lang="en-US" altLang="zh-CN" i="1">
                        <a:latin typeface="Cambria Math" panose="02040503050406030204" pitchFamily="18" charset="0"/>
                      </a:rPr>
                      <m:t>𝑅𝑇𝑇</m:t>
                    </m:r>
                    <m:r>
                      <a:rPr lang="en-US" altLang="zh-CN" i="1">
                        <a:latin typeface="Cambria Math" panose="02040503050406030204" pitchFamily="18" charset="0"/>
                      </a:rPr>
                      <m:t>×</m:t>
                    </m:r>
                    <m:r>
                      <a:rPr lang="en-US" altLang="zh-CN" i="1">
                        <a:latin typeface="Cambria Math" panose="02040503050406030204" pitchFamily="18" charset="0"/>
                      </a:rPr>
                      <m:t>𝜆</m:t>
                    </m:r>
                  </m:oMath>
                </a14:m>
                <a:r>
                  <a:rPr lang="zh-CN" altLang="en-US" dirty="0"/>
                  <a:t> </a:t>
                </a:r>
                <a:r>
                  <a:rPr lang="en-US" altLang="zh-CN" dirty="0"/>
                  <a:t>per port for high throughput</a:t>
                </a:r>
              </a:p>
              <a:p>
                <a:pPr lvl="1"/>
                <a:r>
                  <a:rPr lang="en-US" altLang="zh-CN" dirty="0">
                    <a:solidFill>
                      <a:srgbClr val="FF0000"/>
                    </a:solidFill>
                  </a:rPr>
                  <a:t>Excessive packet losses with many active ports</a:t>
                </a:r>
              </a:p>
              <a:p>
                <a:pPr lvl="1"/>
                <a:endParaRPr lang="en-US" altLang="zh-CN" dirty="0"/>
              </a:p>
              <a:p>
                <a:pPr marL="457200" lvl="1" indent="0">
                  <a:buNone/>
                </a:pPr>
                <a:endParaRPr lang="en-US" altLang="zh-CN" dirty="0"/>
              </a:p>
              <a:p>
                <a:pPr lvl="1"/>
                <a:endParaRPr lang="en-US" altLang="zh-CN"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457200" y="1600200"/>
                <a:ext cx="8229600" cy="4997152"/>
              </a:xfrm>
              <a:blipFill>
                <a:blip r:embed="rId3"/>
                <a:stretch>
                  <a:fillRect l="-1704" t="-1587"/>
                </a:stretch>
              </a:blipFill>
            </p:spPr>
            <p:txBody>
              <a:bodyPr/>
              <a:lstStyle/>
              <a:p>
                <a:r>
                  <a:rPr lang="zh-CN" altLang="en-US">
                    <a:noFill/>
                  </a:rPr>
                  <a:t> </a:t>
                </a:r>
              </a:p>
            </p:txBody>
          </p:sp>
        </mc:Fallback>
      </mc:AlternateContent>
      <p:sp>
        <p:nvSpPr>
          <p:cNvPr id="4" name="灯片编号占位符 3"/>
          <p:cNvSpPr>
            <a:spLocks noGrp="1"/>
          </p:cNvSpPr>
          <p:nvPr>
            <p:ph type="sldNum" sz="quarter" idx="12"/>
          </p:nvPr>
        </p:nvSpPr>
        <p:spPr/>
        <p:txBody>
          <a:bodyPr/>
          <a:lstStyle/>
          <a:p>
            <a:fld id="{0C913308-F349-4B6D-A68A-DD1791B4A57B}" type="slidenum">
              <a:rPr lang="zh-CN" altLang="en-US" smtClean="0"/>
              <a:t>95</a:t>
            </a:fld>
            <a:endParaRPr lang="zh-CN" altLang="en-US" dirty="0"/>
          </a:p>
        </p:txBody>
      </p:sp>
      <mc:AlternateContent xmlns:mc="http://schemas.openxmlformats.org/markup-compatibility/2006" xmlns:a14="http://schemas.microsoft.com/office/drawing/2010/main">
        <mc:Choice Requires="a14">
          <p:sp>
            <p:nvSpPr>
              <p:cNvPr id="7" name="文本框 6"/>
              <p:cNvSpPr txBox="1"/>
              <p:nvPr/>
            </p:nvSpPr>
            <p:spPr>
              <a:xfrm>
                <a:off x="953598" y="3717032"/>
                <a:ext cx="7236804" cy="2148620"/>
              </a:xfrm>
              <a:prstGeom prst="rect">
                <a:avLst/>
              </a:prstGeom>
              <a:noFill/>
              <a:ln w="31750">
                <a:solidFill>
                  <a:schemeClr val="tx1"/>
                </a:solidFill>
              </a:ln>
            </p:spPr>
            <p:txBody>
              <a:bodyPr wrap="square" lIns="180000" tIns="180000" rIns="180000" bIns="180000" rtlCol="0" anchor="ctr" anchorCtr="1">
                <a:spAutoFit/>
              </a:bodyPr>
              <a:lstStyle/>
              <a:p>
                <a:r>
                  <a:rPr lang="en-US" altLang="zh-CN" sz="3200" dirty="0"/>
                  <a:t>Example: Broadcom </a:t>
                </a:r>
                <a:r>
                  <a:rPr lang="en-US" altLang="zh-CN" sz="3200" dirty="0" err="1"/>
                  <a:t>Tomhawk</a:t>
                </a:r>
                <a:r>
                  <a:rPr lang="en-US" altLang="zh-CN" sz="3200" dirty="0"/>
                  <a:t> </a:t>
                </a:r>
              </a:p>
              <a:p>
                <a:pPr marL="457200" indent="-457200">
                  <a:buFont typeface="Arial" panose="020B0604020202020204" pitchFamily="34" charset="0"/>
                  <a:buChar char="•"/>
                </a:pPr>
                <a:r>
                  <a:rPr lang="en-US" altLang="zh-CN" sz="2800" dirty="0"/>
                  <a:t>16MB shared buffer for 32 x 100Gbps ports</a:t>
                </a:r>
              </a:p>
              <a:p>
                <a:pPr marL="457200" indent="-457200">
                  <a:buFont typeface="Arial" panose="020B0604020202020204" pitchFamily="34" charset="0"/>
                  <a:buChar char="•"/>
                </a:pPr>
                <a:r>
                  <a:rPr lang="en-US" altLang="zh-CN" sz="2800" dirty="0"/>
                  <a:t>1MB (</a:t>
                </a:r>
                <a14:m>
                  <m:oMath xmlns:m="http://schemas.openxmlformats.org/officeDocument/2006/math">
                    <m:r>
                      <a:rPr lang="en-US" altLang="zh-CN" sz="2800" i="1">
                        <a:latin typeface="Cambria Math" panose="02040503050406030204" pitchFamily="18" charset="0"/>
                      </a:rPr>
                      <m:t>100</m:t>
                    </m:r>
                    <m:r>
                      <a:rPr lang="en-US" altLang="zh-CN" sz="2800" i="1">
                        <a:latin typeface="Cambria Math" panose="02040503050406030204" pitchFamily="18" charset="0"/>
                      </a:rPr>
                      <m:t>𝐺𝑏𝑝𝑠</m:t>
                    </m:r>
                    <m:r>
                      <a:rPr lang="en-US" altLang="zh-CN" sz="2800" i="1">
                        <a:latin typeface="Cambria Math" panose="02040503050406030204" pitchFamily="18" charset="0"/>
                      </a:rPr>
                      <m:t>×80</m:t>
                    </m:r>
                    <m:r>
                      <a:rPr lang="en-US" altLang="zh-CN" sz="2800" i="1">
                        <a:latin typeface="Cambria Math" panose="02040503050406030204" pitchFamily="18" charset="0"/>
                      </a:rPr>
                      <m:t>𝜇</m:t>
                    </m:r>
                    <m:r>
                      <a:rPr lang="en-US" altLang="zh-CN" sz="2800" i="1">
                        <a:latin typeface="Cambria Math" panose="02040503050406030204" pitchFamily="18" charset="0"/>
                      </a:rPr>
                      <m:t>𝑠</m:t>
                    </m:r>
                  </m:oMath>
                </a14:m>
                <a:r>
                  <a:rPr lang="en-US" altLang="zh-CN" sz="2800" dirty="0"/>
                  <a:t>) per port buffering</a:t>
                </a:r>
              </a:p>
              <a:p>
                <a:pPr marL="457200" indent="-457200">
                  <a:buFont typeface="Arial" panose="020B0604020202020204" pitchFamily="34" charset="0"/>
                  <a:buChar char="•"/>
                </a:pPr>
                <a14:m>
                  <m:oMath xmlns:m="http://schemas.openxmlformats.org/officeDocument/2006/math">
                    <m:r>
                      <a:rPr lang="en-US" altLang="zh-CN" sz="2800" i="1">
                        <a:solidFill>
                          <a:srgbClr val="FF0000"/>
                        </a:solidFill>
                        <a:latin typeface="Cambria Math" panose="02040503050406030204" pitchFamily="18" charset="0"/>
                        <a:ea typeface="Cambria Math" panose="02040503050406030204" pitchFamily="18" charset="0"/>
                      </a:rPr>
                      <m:t>≥</m:t>
                    </m:r>
                  </m:oMath>
                </a14:m>
                <a:r>
                  <a:rPr lang="en-US" altLang="zh-CN" sz="2800" dirty="0">
                    <a:solidFill>
                      <a:srgbClr val="FF0000"/>
                    </a:solidFill>
                  </a:rPr>
                  <a:t> 50% of ports are active </a:t>
                </a:r>
                <a14:m>
                  <m:oMath xmlns:m="http://schemas.openxmlformats.org/officeDocument/2006/math">
                    <m:r>
                      <a:rPr lang="en-US" altLang="zh-CN" sz="2800" i="1">
                        <a:solidFill>
                          <a:srgbClr val="FF0000"/>
                        </a:solidFill>
                        <a:latin typeface="Cambria Math" panose="02040503050406030204" pitchFamily="18" charset="0"/>
                        <a:ea typeface="Cambria Math" panose="02040503050406030204" pitchFamily="18" charset="0"/>
                      </a:rPr>
                      <m:t>→</m:t>
                    </m:r>
                  </m:oMath>
                </a14:m>
                <a:r>
                  <a:rPr lang="en-US" altLang="zh-CN" sz="2800" dirty="0">
                    <a:solidFill>
                      <a:srgbClr val="FF0000"/>
                    </a:solidFill>
                  </a:rPr>
                  <a:t> buffer overflow</a:t>
                </a:r>
              </a:p>
            </p:txBody>
          </p:sp>
        </mc:Choice>
        <mc:Fallback xmlns="">
          <p:sp>
            <p:nvSpPr>
              <p:cNvPr id="7" name="文本框 6"/>
              <p:cNvSpPr txBox="1">
                <a:spLocks noRot="1" noChangeAspect="1" noMove="1" noResize="1" noEditPoints="1" noAdjustHandles="1" noChangeArrowheads="1" noChangeShapeType="1" noTextEdit="1"/>
              </p:cNvSpPr>
              <p:nvPr/>
            </p:nvSpPr>
            <p:spPr>
              <a:xfrm>
                <a:off x="953598" y="3717032"/>
                <a:ext cx="7236804" cy="2148620"/>
              </a:xfrm>
              <a:prstGeom prst="rect">
                <a:avLst/>
              </a:prstGeom>
              <a:blipFill>
                <a:blip r:embed="rId4"/>
                <a:stretch>
                  <a:fillRect l="-251" b="-560"/>
                </a:stretch>
              </a:blipFill>
              <a:ln w="31750">
                <a:solidFill>
                  <a:schemeClr val="tx1"/>
                </a:solidFill>
              </a:ln>
            </p:spPr>
            <p:txBody>
              <a:bodyPr/>
              <a:lstStyle/>
              <a:p>
                <a:r>
                  <a:rPr lang="zh-CN" altLang="en-US">
                    <a:noFill/>
                  </a:rPr>
                  <a:t> </a:t>
                </a:r>
              </a:p>
            </p:txBody>
          </p:sp>
        </mc:Fallback>
      </mc:AlternateContent>
    </p:spTree>
    <p:extLst>
      <p:ext uri="{BB962C8B-B14F-4D97-AF65-F5344CB8AC3E}">
        <p14:creationId xmlns:p14="http://schemas.microsoft.com/office/powerpoint/2010/main" val="1496507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10"/>
          <p:cNvGrpSpPr/>
          <p:nvPr/>
        </p:nvGrpSpPr>
        <p:grpSpPr>
          <a:xfrm>
            <a:off x="2060075" y="3597994"/>
            <a:ext cx="5157936" cy="2927350"/>
            <a:chOff x="4304322" y="4338320"/>
            <a:chExt cx="4339615" cy="1187704"/>
          </a:xfrm>
        </p:grpSpPr>
        <p:sp>
          <p:nvSpPr>
            <p:cNvPr id="17" name="Freeform 5"/>
            <p:cNvSpPr>
              <a:spLocks/>
            </p:cNvSpPr>
            <p:nvPr/>
          </p:nvSpPr>
          <p:spPr bwMode="auto">
            <a:xfrm>
              <a:off x="4304322" y="4338320"/>
              <a:ext cx="4339615" cy="868680"/>
            </a:xfrm>
            <a:custGeom>
              <a:avLst/>
              <a:gdLst/>
              <a:ahLst/>
              <a:cxnLst>
                <a:cxn ang="0">
                  <a:pos x="0" y="0"/>
                </a:cxn>
                <a:cxn ang="0">
                  <a:pos x="0" y="960"/>
                </a:cxn>
                <a:cxn ang="0">
                  <a:pos x="2976" y="960"/>
                </a:cxn>
              </a:cxnLst>
              <a:rect l="0" t="0" r="r" b="b"/>
              <a:pathLst>
                <a:path w="2976" h="960">
                  <a:moveTo>
                    <a:pt x="0" y="0"/>
                  </a:moveTo>
                  <a:lnTo>
                    <a:pt x="0" y="960"/>
                  </a:lnTo>
                  <a:lnTo>
                    <a:pt x="2976" y="960"/>
                  </a:lnTo>
                </a:path>
              </a:pathLst>
            </a:custGeom>
            <a:noFill/>
            <a:ln w="41275" cmpd="sng">
              <a:solidFill>
                <a:schemeClr val="tx1"/>
              </a:solidFill>
              <a:round/>
              <a:headEnd type="triangle" w="med" len="med"/>
              <a:tailEnd type="triangle" w="med" len="med"/>
            </a:ln>
            <a:effectLst/>
          </p:spPr>
          <p:txBody>
            <a:bodyPr/>
            <a:lstStyle/>
            <a:p>
              <a:endParaRPr lang="en-US"/>
            </a:p>
          </p:txBody>
        </p:sp>
        <p:sp>
          <p:nvSpPr>
            <p:cNvPr id="18" name="Rectangle 106"/>
            <p:cNvSpPr/>
            <p:nvPr/>
          </p:nvSpPr>
          <p:spPr>
            <a:xfrm>
              <a:off x="4380522" y="5221224"/>
              <a:ext cx="3962400" cy="304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标题 1"/>
          <p:cNvSpPr>
            <a:spLocks noGrp="1"/>
          </p:cNvSpPr>
          <p:nvPr>
            <p:ph type="title"/>
          </p:nvPr>
        </p:nvSpPr>
        <p:spPr>
          <a:xfrm>
            <a:off x="0" y="274638"/>
            <a:ext cx="9144000" cy="1143000"/>
          </a:xfrm>
        </p:spPr>
        <p:txBody>
          <a:bodyPr>
            <a:normAutofit/>
          </a:bodyPr>
          <a:lstStyle/>
          <a:p>
            <a:r>
              <a:rPr lang="en-US" altLang="zh-CN" dirty="0">
                <a:solidFill>
                  <a:srgbClr val="0000CC"/>
                </a:solidFill>
                <a:ea typeface="Corbel" charset="0"/>
                <a:cs typeface="Corbel" charset="0"/>
              </a:rPr>
              <a:t>Problems of Existing Solutions (2)</a:t>
            </a:r>
            <a:endParaRPr lang="zh-CN" altLang="en-US" dirty="0"/>
          </a:p>
        </p:txBody>
      </p:sp>
      <p:sp>
        <p:nvSpPr>
          <p:cNvPr id="3" name="内容占位符 2"/>
          <p:cNvSpPr>
            <a:spLocks noGrp="1"/>
          </p:cNvSpPr>
          <p:nvPr>
            <p:ph idx="1"/>
          </p:nvPr>
        </p:nvSpPr>
        <p:spPr>
          <a:xfrm>
            <a:off x="457200" y="1600200"/>
            <a:ext cx="8229600" cy="4997152"/>
          </a:xfrm>
        </p:spPr>
        <p:txBody>
          <a:bodyPr>
            <a:normAutofit/>
          </a:bodyPr>
          <a:lstStyle/>
          <a:p>
            <a:r>
              <a:rPr lang="en-US" altLang="zh-CN" dirty="0"/>
              <a:t>Conservative ECN configuration</a:t>
            </a:r>
          </a:p>
          <a:p>
            <a:pPr lvl="1"/>
            <a:r>
              <a:rPr lang="en-US" altLang="zh-CN" dirty="0"/>
              <a:t>Leave headroom for low packet loss rate</a:t>
            </a:r>
          </a:p>
          <a:p>
            <a:pPr lvl="1"/>
            <a:endParaRPr lang="en-US" altLang="zh-CN" dirty="0"/>
          </a:p>
          <a:p>
            <a:pPr lvl="1"/>
            <a:endParaRPr lang="en-US" altLang="zh-CN" dirty="0"/>
          </a:p>
          <a:p>
            <a:pPr marL="457200" lvl="1" indent="0">
              <a:buNone/>
            </a:pPr>
            <a:endParaRPr lang="en-US" altLang="zh-CN" dirty="0"/>
          </a:p>
          <a:p>
            <a:pPr lvl="1"/>
            <a:endParaRPr lang="en-US" altLang="zh-CN"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t>96</a:t>
            </a:fld>
            <a:endParaRPr lang="zh-CN" altLang="en-US" dirty="0"/>
          </a:p>
        </p:txBody>
      </p:sp>
      <p:grpSp>
        <p:nvGrpSpPr>
          <p:cNvPr id="8" name="Group 21"/>
          <p:cNvGrpSpPr>
            <a:grpSpLocks/>
          </p:cNvGrpSpPr>
          <p:nvPr/>
        </p:nvGrpSpPr>
        <p:grpSpPr bwMode="auto">
          <a:xfrm>
            <a:off x="2059864" y="4981890"/>
            <a:ext cx="4652509" cy="774332"/>
            <a:chOff x="1612" y="3078"/>
            <a:chExt cx="1457" cy="212"/>
          </a:xfrm>
        </p:grpSpPr>
        <p:sp>
          <p:nvSpPr>
            <p:cNvPr id="11" name="Freeform 22"/>
            <p:cNvSpPr>
              <a:spLocks/>
            </p:cNvSpPr>
            <p:nvPr/>
          </p:nvSpPr>
          <p:spPr bwMode="auto">
            <a:xfrm>
              <a:off x="1612" y="3087"/>
              <a:ext cx="493" cy="203"/>
            </a:xfrm>
            <a:custGeom>
              <a:avLst/>
              <a:gdLst/>
              <a:ahLst/>
              <a:cxnLst>
                <a:cxn ang="0">
                  <a:pos x="0" y="528"/>
                </a:cxn>
                <a:cxn ang="0">
                  <a:pos x="144" y="288"/>
                </a:cxn>
                <a:cxn ang="0">
                  <a:pos x="336" y="96"/>
                </a:cxn>
                <a:cxn ang="0">
                  <a:pos x="480" y="0"/>
                </a:cxn>
              </a:cxnLst>
              <a:rect l="0" t="0" r="r" b="b"/>
              <a:pathLst>
                <a:path w="480" h="528">
                  <a:moveTo>
                    <a:pt x="0" y="528"/>
                  </a:moveTo>
                  <a:cubicBezTo>
                    <a:pt x="44" y="444"/>
                    <a:pt x="88" y="360"/>
                    <a:pt x="144" y="288"/>
                  </a:cubicBezTo>
                  <a:cubicBezTo>
                    <a:pt x="200" y="216"/>
                    <a:pt x="280" y="144"/>
                    <a:pt x="336" y="96"/>
                  </a:cubicBezTo>
                  <a:cubicBezTo>
                    <a:pt x="392" y="48"/>
                    <a:pt x="436" y="24"/>
                    <a:pt x="480" y="0"/>
                  </a:cubicBezTo>
                </a:path>
              </a:pathLst>
            </a:custGeom>
            <a:noFill/>
            <a:ln w="50800" cmpd="sng">
              <a:solidFill>
                <a:srgbClr val="FF0000"/>
              </a:solidFill>
              <a:round/>
              <a:headEnd/>
              <a:tailEnd/>
            </a:ln>
            <a:effectLst/>
          </p:spPr>
          <p:txBody>
            <a:bodyPr/>
            <a:lstStyle/>
            <a:p>
              <a:endParaRPr lang="en-US"/>
            </a:p>
          </p:txBody>
        </p:sp>
        <p:sp>
          <p:nvSpPr>
            <p:cNvPr id="12" name="Line 23"/>
            <p:cNvSpPr>
              <a:spLocks noChangeShapeType="1"/>
            </p:cNvSpPr>
            <p:nvPr/>
          </p:nvSpPr>
          <p:spPr bwMode="auto">
            <a:xfrm>
              <a:off x="2103" y="3083"/>
              <a:ext cx="10" cy="192"/>
            </a:xfrm>
            <a:prstGeom prst="line">
              <a:avLst/>
            </a:prstGeom>
            <a:noFill/>
            <a:ln w="50800">
              <a:solidFill>
                <a:srgbClr val="FF0000"/>
              </a:solidFill>
              <a:round/>
              <a:headEnd/>
              <a:tailEnd/>
            </a:ln>
            <a:effectLst/>
          </p:spPr>
          <p:txBody>
            <a:bodyPr/>
            <a:lstStyle/>
            <a:p>
              <a:endParaRPr lang="en-US"/>
            </a:p>
          </p:txBody>
        </p:sp>
        <p:sp>
          <p:nvSpPr>
            <p:cNvPr id="20" name="Freeform 22"/>
            <p:cNvSpPr>
              <a:spLocks/>
            </p:cNvSpPr>
            <p:nvPr/>
          </p:nvSpPr>
          <p:spPr bwMode="auto">
            <a:xfrm>
              <a:off x="2345" y="3083"/>
              <a:ext cx="493" cy="203"/>
            </a:xfrm>
            <a:custGeom>
              <a:avLst/>
              <a:gdLst/>
              <a:ahLst/>
              <a:cxnLst>
                <a:cxn ang="0">
                  <a:pos x="0" y="528"/>
                </a:cxn>
                <a:cxn ang="0">
                  <a:pos x="144" y="288"/>
                </a:cxn>
                <a:cxn ang="0">
                  <a:pos x="336" y="96"/>
                </a:cxn>
                <a:cxn ang="0">
                  <a:pos x="480" y="0"/>
                </a:cxn>
              </a:cxnLst>
              <a:rect l="0" t="0" r="r" b="b"/>
              <a:pathLst>
                <a:path w="480" h="528">
                  <a:moveTo>
                    <a:pt x="0" y="528"/>
                  </a:moveTo>
                  <a:cubicBezTo>
                    <a:pt x="44" y="444"/>
                    <a:pt x="88" y="360"/>
                    <a:pt x="144" y="288"/>
                  </a:cubicBezTo>
                  <a:cubicBezTo>
                    <a:pt x="200" y="216"/>
                    <a:pt x="280" y="144"/>
                    <a:pt x="336" y="96"/>
                  </a:cubicBezTo>
                  <a:cubicBezTo>
                    <a:pt x="392" y="48"/>
                    <a:pt x="436" y="24"/>
                    <a:pt x="480" y="0"/>
                  </a:cubicBezTo>
                </a:path>
              </a:pathLst>
            </a:custGeom>
            <a:noFill/>
            <a:ln w="50800" cmpd="sng">
              <a:solidFill>
                <a:srgbClr val="FF0000"/>
              </a:solidFill>
              <a:round/>
              <a:headEnd/>
              <a:tailEnd/>
            </a:ln>
            <a:effectLst/>
          </p:spPr>
          <p:txBody>
            <a:bodyPr/>
            <a:lstStyle/>
            <a:p>
              <a:endParaRPr lang="en-US"/>
            </a:p>
          </p:txBody>
        </p:sp>
        <p:sp>
          <p:nvSpPr>
            <p:cNvPr id="21" name="Line 23"/>
            <p:cNvSpPr>
              <a:spLocks noChangeShapeType="1"/>
            </p:cNvSpPr>
            <p:nvPr/>
          </p:nvSpPr>
          <p:spPr bwMode="auto">
            <a:xfrm>
              <a:off x="2833" y="3078"/>
              <a:ext cx="14" cy="212"/>
            </a:xfrm>
            <a:prstGeom prst="line">
              <a:avLst/>
            </a:prstGeom>
            <a:noFill/>
            <a:ln w="50800">
              <a:solidFill>
                <a:srgbClr val="FF0000"/>
              </a:solidFill>
              <a:round/>
              <a:headEnd/>
              <a:tailEnd/>
            </a:ln>
            <a:effectLst/>
          </p:spPr>
          <p:txBody>
            <a:bodyPr/>
            <a:lstStyle/>
            <a:p>
              <a:endParaRPr lang="en-US"/>
            </a:p>
          </p:txBody>
        </p:sp>
        <p:sp>
          <p:nvSpPr>
            <p:cNvPr id="22" name="Line 23"/>
            <p:cNvSpPr>
              <a:spLocks noChangeShapeType="1"/>
            </p:cNvSpPr>
            <p:nvPr/>
          </p:nvSpPr>
          <p:spPr bwMode="auto">
            <a:xfrm flipV="1">
              <a:off x="2114" y="3282"/>
              <a:ext cx="231" cy="0"/>
            </a:xfrm>
            <a:prstGeom prst="line">
              <a:avLst/>
            </a:prstGeom>
            <a:noFill/>
            <a:ln w="50800">
              <a:solidFill>
                <a:srgbClr val="FF0000"/>
              </a:solidFill>
              <a:round/>
              <a:headEnd/>
              <a:tailEnd/>
            </a:ln>
            <a:effectLst/>
          </p:spPr>
          <p:txBody>
            <a:bodyPr/>
            <a:lstStyle/>
            <a:p>
              <a:endParaRPr lang="en-US"/>
            </a:p>
          </p:txBody>
        </p:sp>
        <p:sp>
          <p:nvSpPr>
            <p:cNvPr id="23" name="Line 23"/>
            <p:cNvSpPr>
              <a:spLocks noChangeShapeType="1"/>
            </p:cNvSpPr>
            <p:nvPr/>
          </p:nvSpPr>
          <p:spPr bwMode="auto">
            <a:xfrm flipV="1">
              <a:off x="2838" y="3284"/>
              <a:ext cx="231" cy="0"/>
            </a:xfrm>
            <a:prstGeom prst="line">
              <a:avLst/>
            </a:prstGeom>
            <a:noFill/>
            <a:ln w="50800">
              <a:solidFill>
                <a:srgbClr val="FF0000"/>
              </a:solidFill>
              <a:round/>
              <a:headEnd/>
              <a:tailEnd/>
            </a:ln>
            <a:effectLst/>
          </p:spPr>
          <p:txBody>
            <a:bodyPr/>
            <a:lstStyle/>
            <a:p>
              <a:endParaRPr lang="en-US"/>
            </a:p>
          </p:txBody>
        </p:sp>
      </p:grpSp>
      <p:sp>
        <p:nvSpPr>
          <p:cNvPr id="13" name="Text Box 19"/>
          <p:cNvSpPr txBox="1">
            <a:spLocks noChangeArrowheads="1"/>
          </p:cNvSpPr>
          <p:nvPr/>
        </p:nvSpPr>
        <p:spPr bwMode="auto">
          <a:xfrm>
            <a:off x="1043608" y="3183359"/>
            <a:ext cx="2433102" cy="461665"/>
          </a:xfrm>
          <a:prstGeom prst="rect">
            <a:avLst/>
          </a:prstGeom>
          <a:noFill/>
          <a:ln w="9525">
            <a:noFill/>
            <a:miter lim="800000"/>
            <a:headEnd/>
            <a:tailEnd/>
          </a:ln>
          <a:effectLst/>
        </p:spPr>
        <p:txBody>
          <a:bodyPr wrap="none">
            <a:spAutoFit/>
          </a:bodyPr>
          <a:lstStyle/>
          <a:p>
            <a:r>
              <a:rPr lang="en-US" sz="2400" b="1" dirty="0"/>
              <a:t>Buffer Occupancy</a:t>
            </a:r>
          </a:p>
        </p:txBody>
      </p:sp>
      <p:sp>
        <p:nvSpPr>
          <p:cNvPr id="14" name="Text Box 19"/>
          <p:cNvSpPr txBox="1">
            <a:spLocks noChangeArrowheads="1"/>
          </p:cNvSpPr>
          <p:nvPr/>
        </p:nvSpPr>
        <p:spPr bwMode="auto">
          <a:xfrm>
            <a:off x="1579197" y="4704140"/>
            <a:ext cx="409086" cy="584775"/>
          </a:xfrm>
          <a:prstGeom prst="rect">
            <a:avLst/>
          </a:prstGeom>
          <a:noFill/>
          <a:ln w="9525">
            <a:noFill/>
            <a:miter lim="800000"/>
            <a:headEnd/>
            <a:tailEnd/>
          </a:ln>
          <a:effectLst/>
        </p:spPr>
        <p:txBody>
          <a:bodyPr wrap="none">
            <a:spAutoFit/>
          </a:bodyPr>
          <a:lstStyle/>
          <a:p>
            <a:r>
              <a:rPr lang="en-US" sz="3200" b="1" dirty="0">
                <a:solidFill>
                  <a:srgbClr val="FF0000"/>
                </a:solidFill>
              </a:rPr>
              <a:t>K</a:t>
            </a:r>
          </a:p>
        </p:txBody>
      </p:sp>
      <p:cxnSp>
        <p:nvCxnSpPr>
          <p:cNvPr id="15" name="直接连接符 14"/>
          <p:cNvCxnSpPr/>
          <p:nvPr/>
        </p:nvCxnSpPr>
        <p:spPr>
          <a:xfrm flipV="1">
            <a:off x="2000967" y="4998720"/>
            <a:ext cx="4796073" cy="25602"/>
          </a:xfrm>
          <a:prstGeom prst="line">
            <a:avLst/>
          </a:prstGeom>
          <a:ln w="28575">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19" name="Text Box 19"/>
          <p:cNvSpPr txBox="1">
            <a:spLocks noChangeArrowheads="1"/>
          </p:cNvSpPr>
          <p:nvPr/>
        </p:nvSpPr>
        <p:spPr bwMode="auto">
          <a:xfrm>
            <a:off x="6251305" y="5806716"/>
            <a:ext cx="817853" cy="461665"/>
          </a:xfrm>
          <a:prstGeom prst="rect">
            <a:avLst/>
          </a:prstGeom>
          <a:noFill/>
          <a:ln w="9525">
            <a:noFill/>
            <a:miter lim="800000"/>
            <a:headEnd/>
            <a:tailEnd/>
          </a:ln>
          <a:effectLst/>
        </p:spPr>
        <p:txBody>
          <a:bodyPr wrap="none">
            <a:spAutoFit/>
          </a:bodyPr>
          <a:lstStyle/>
          <a:p>
            <a:r>
              <a:rPr lang="en-US" sz="2400" b="1" dirty="0"/>
              <a:t>Time</a:t>
            </a:r>
          </a:p>
        </p:txBody>
      </p:sp>
      <p:cxnSp>
        <p:nvCxnSpPr>
          <p:cNvPr id="24" name="直接连接符 23"/>
          <p:cNvCxnSpPr/>
          <p:nvPr/>
        </p:nvCxnSpPr>
        <p:spPr>
          <a:xfrm>
            <a:off x="2002832" y="4295736"/>
            <a:ext cx="4798294" cy="23679"/>
          </a:xfrm>
          <a:prstGeom prst="line">
            <a:avLst/>
          </a:prstGeom>
          <a:ln w="28575">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25" name="Text Box 19"/>
          <p:cNvSpPr txBox="1">
            <a:spLocks noChangeArrowheads="1"/>
          </p:cNvSpPr>
          <p:nvPr/>
        </p:nvSpPr>
        <p:spPr bwMode="auto">
          <a:xfrm>
            <a:off x="3302449" y="3762063"/>
            <a:ext cx="2474908" cy="461665"/>
          </a:xfrm>
          <a:prstGeom prst="rect">
            <a:avLst/>
          </a:prstGeom>
          <a:noFill/>
          <a:ln w="9525">
            <a:noFill/>
            <a:miter lim="800000"/>
            <a:headEnd/>
            <a:tailEnd/>
          </a:ln>
          <a:effectLst/>
        </p:spPr>
        <p:txBody>
          <a:bodyPr wrap="none">
            <a:spAutoFit/>
          </a:bodyPr>
          <a:lstStyle/>
          <a:p>
            <a:r>
              <a:rPr lang="en-US" sz="2400" b="1" dirty="0">
                <a:solidFill>
                  <a:srgbClr val="FF0000"/>
                </a:solidFill>
              </a:rPr>
              <a:t>Avg. Buffer / Port </a:t>
            </a:r>
          </a:p>
        </p:txBody>
      </p:sp>
    </p:spTree>
    <p:extLst>
      <p:ext uri="{BB962C8B-B14F-4D97-AF65-F5344CB8AC3E}">
        <p14:creationId xmlns:p14="http://schemas.microsoft.com/office/powerpoint/2010/main" val="129075797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274638"/>
            <a:ext cx="9144000" cy="1143000"/>
          </a:xfrm>
        </p:spPr>
        <p:txBody>
          <a:bodyPr>
            <a:normAutofit/>
          </a:bodyPr>
          <a:lstStyle/>
          <a:p>
            <a:r>
              <a:rPr lang="en-US" altLang="zh-CN" dirty="0">
                <a:solidFill>
                  <a:srgbClr val="0000CC"/>
                </a:solidFill>
                <a:ea typeface="Corbel" charset="0"/>
                <a:cs typeface="Corbel" charset="0"/>
              </a:rPr>
              <a:t>Problems of Existing Solutions (2)</a:t>
            </a:r>
            <a:endParaRPr lang="zh-CN" altLang="en-US" dirty="0"/>
          </a:p>
        </p:txBody>
      </p:sp>
      <p:sp>
        <p:nvSpPr>
          <p:cNvPr id="3" name="内容占位符 2"/>
          <p:cNvSpPr>
            <a:spLocks noGrp="1"/>
          </p:cNvSpPr>
          <p:nvPr>
            <p:ph idx="1"/>
          </p:nvPr>
        </p:nvSpPr>
        <p:spPr>
          <a:xfrm>
            <a:off x="457200" y="1600200"/>
            <a:ext cx="8229600" cy="4997152"/>
          </a:xfrm>
        </p:spPr>
        <p:txBody>
          <a:bodyPr>
            <a:normAutofit/>
          </a:bodyPr>
          <a:lstStyle/>
          <a:p>
            <a:r>
              <a:rPr lang="en-US" altLang="zh-CN" dirty="0"/>
              <a:t>Conservative ECN configuration</a:t>
            </a:r>
          </a:p>
          <a:p>
            <a:pPr lvl="1"/>
            <a:r>
              <a:rPr lang="en-US" altLang="zh-CN" dirty="0"/>
              <a:t>Leave headroom for low packet loss rate</a:t>
            </a:r>
          </a:p>
          <a:p>
            <a:pPr lvl="1"/>
            <a:r>
              <a:rPr lang="en-US" altLang="zh-CN" dirty="0">
                <a:solidFill>
                  <a:srgbClr val="FF0000"/>
                </a:solidFill>
              </a:rPr>
              <a:t>Significant throughput degradation with few active ports</a:t>
            </a:r>
          </a:p>
          <a:p>
            <a:pPr lvl="1"/>
            <a:endParaRPr lang="en-US" altLang="zh-CN" dirty="0"/>
          </a:p>
          <a:p>
            <a:pPr lvl="1"/>
            <a:endParaRPr lang="en-US" altLang="zh-CN" dirty="0"/>
          </a:p>
          <a:p>
            <a:pPr marL="457200" lvl="1" indent="0">
              <a:buNone/>
            </a:pPr>
            <a:endParaRPr lang="en-US" altLang="zh-CN" dirty="0"/>
          </a:p>
          <a:p>
            <a:pPr lvl="1"/>
            <a:endParaRPr lang="en-US" altLang="zh-CN"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t>97</a:t>
            </a:fld>
            <a:endParaRPr lang="zh-CN" altLang="en-US" dirty="0"/>
          </a:p>
        </p:txBody>
      </p:sp>
    </p:spTree>
    <p:extLst>
      <p:ext uri="{BB962C8B-B14F-4D97-AF65-F5344CB8AC3E}">
        <p14:creationId xmlns:p14="http://schemas.microsoft.com/office/powerpoint/2010/main" val="278040716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274638"/>
            <a:ext cx="9144000" cy="1143000"/>
          </a:xfrm>
        </p:spPr>
        <p:txBody>
          <a:bodyPr>
            <a:normAutofit/>
          </a:bodyPr>
          <a:lstStyle/>
          <a:p>
            <a:r>
              <a:rPr lang="en-US" altLang="zh-CN" dirty="0">
                <a:solidFill>
                  <a:srgbClr val="0000CC"/>
                </a:solidFill>
                <a:ea typeface="Corbel" charset="0"/>
                <a:cs typeface="Corbel" charset="0"/>
              </a:rPr>
              <a:t>Summary of Problems</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457200" y="1600200"/>
                <a:ext cx="8229600" cy="4997152"/>
              </a:xfrm>
            </p:spPr>
            <p:txBody>
              <a:bodyPr>
                <a:normAutofit/>
              </a:bodyPr>
              <a:lstStyle/>
              <a:p>
                <a:r>
                  <a:rPr lang="en-US" altLang="zh-CN" dirty="0"/>
                  <a:t>Standard ECN configuration</a:t>
                </a:r>
              </a:p>
              <a:p>
                <a:pPr lvl="1"/>
                <a14:m>
                  <m:oMath xmlns:m="http://schemas.openxmlformats.org/officeDocument/2006/math">
                    <m:r>
                      <a:rPr lang="en-US" altLang="zh-CN" i="1">
                        <a:latin typeface="Cambria Math" panose="02040503050406030204" pitchFamily="18" charset="0"/>
                      </a:rPr>
                      <m:t>𝐶</m:t>
                    </m:r>
                    <m:r>
                      <a:rPr lang="en-US" altLang="zh-CN" i="1">
                        <a:latin typeface="Cambria Math" panose="02040503050406030204" pitchFamily="18" charset="0"/>
                      </a:rPr>
                      <m:t>×</m:t>
                    </m:r>
                    <m:r>
                      <a:rPr lang="en-US" altLang="zh-CN" i="1">
                        <a:latin typeface="Cambria Math" panose="02040503050406030204" pitchFamily="18" charset="0"/>
                      </a:rPr>
                      <m:t>𝑅𝑇𝑇</m:t>
                    </m:r>
                    <m:r>
                      <a:rPr lang="en-US" altLang="zh-CN" i="1">
                        <a:latin typeface="Cambria Math" panose="02040503050406030204" pitchFamily="18" charset="0"/>
                      </a:rPr>
                      <m:t>×</m:t>
                    </m:r>
                    <m:r>
                      <a:rPr lang="en-US" altLang="zh-CN" i="1">
                        <a:latin typeface="Cambria Math" panose="02040503050406030204" pitchFamily="18" charset="0"/>
                      </a:rPr>
                      <m:t>𝜆</m:t>
                    </m:r>
                  </m:oMath>
                </a14:m>
                <a:r>
                  <a:rPr lang="zh-CN" altLang="en-US" dirty="0"/>
                  <a:t> </a:t>
                </a:r>
                <a:r>
                  <a:rPr lang="en-US" altLang="zh-CN" dirty="0"/>
                  <a:t>per port for </a:t>
                </a:r>
                <a:r>
                  <a:rPr lang="en-US" altLang="zh-CN" dirty="0">
                    <a:solidFill>
                      <a:srgbClr val="0000CC"/>
                    </a:solidFill>
                  </a:rPr>
                  <a:t>high throughput</a:t>
                </a:r>
              </a:p>
              <a:p>
                <a:pPr lvl="1"/>
                <a:r>
                  <a:rPr lang="en-US" altLang="zh-CN" dirty="0">
                    <a:solidFill>
                      <a:srgbClr val="FF0000"/>
                    </a:solidFill>
                  </a:rPr>
                  <a:t>Excessive packet losses with many active ports</a:t>
                </a:r>
              </a:p>
              <a:p>
                <a:endParaRPr lang="en-US" altLang="zh-CN" dirty="0"/>
              </a:p>
              <a:p>
                <a:r>
                  <a:rPr lang="en-US" altLang="zh-CN" dirty="0"/>
                  <a:t>Conservative ECN configuration</a:t>
                </a:r>
              </a:p>
              <a:p>
                <a:pPr lvl="1"/>
                <a:r>
                  <a:rPr lang="en-US" altLang="zh-CN" dirty="0"/>
                  <a:t>Leave headroom for </a:t>
                </a:r>
                <a:r>
                  <a:rPr lang="en-US" altLang="zh-CN" dirty="0">
                    <a:solidFill>
                      <a:srgbClr val="0000CC"/>
                    </a:solidFill>
                  </a:rPr>
                  <a:t>low packet loss rate</a:t>
                </a:r>
              </a:p>
              <a:p>
                <a:pPr lvl="1"/>
                <a:r>
                  <a:rPr lang="en-US" altLang="zh-CN" dirty="0">
                    <a:solidFill>
                      <a:srgbClr val="FF0000"/>
                    </a:solidFill>
                  </a:rPr>
                  <a:t>Significant throughput degradation with few active ports</a:t>
                </a:r>
              </a:p>
              <a:p>
                <a:pPr lvl="1"/>
                <a:endParaRPr lang="en-US" altLang="zh-CN" dirty="0"/>
              </a:p>
              <a:p>
                <a:pPr lvl="1"/>
                <a:endParaRPr lang="en-US" altLang="zh-CN" dirty="0"/>
              </a:p>
              <a:p>
                <a:pPr marL="457200" lvl="1" indent="0">
                  <a:buNone/>
                </a:pPr>
                <a:endParaRPr lang="en-US" altLang="zh-CN" dirty="0"/>
              </a:p>
              <a:p>
                <a:pPr lvl="1"/>
                <a:endParaRPr lang="en-US" altLang="zh-CN"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457200" y="1600200"/>
                <a:ext cx="8229600" cy="4997152"/>
              </a:xfrm>
              <a:blipFill>
                <a:blip r:embed="rId2"/>
                <a:stretch>
                  <a:fillRect l="-1704" t="-1587"/>
                </a:stretch>
              </a:blipFill>
            </p:spPr>
            <p:txBody>
              <a:bodyPr/>
              <a:lstStyle/>
              <a:p>
                <a:r>
                  <a:rPr lang="zh-CN" altLang="en-US">
                    <a:noFill/>
                  </a:rPr>
                  <a:t> </a:t>
                </a:r>
              </a:p>
            </p:txBody>
          </p:sp>
        </mc:Fallback>
      </mc:AlternateContent>
      <p:sp>
        <p:nvSpPr>
          <p:cNvPr id="4" name="灯片编号占位符 3"/>
          <p:cNvSpPr>
            <a:spLocks noGrp="1"/>
          </p:cNvSpPr>
          <p:nvPr>
            <p:ph type="sldNum" sz="quarter" idx="12"/>
          </p:nvPr>
        </p:nvSpPr>
        <p:spPr/>
        <p:txBody>
          <a:bodyPr/>
          <a:lstStyle/>
          <a:p>
            <a:fld id="{0C913308-F349-4B6D-A68A-DD1791B4A57B}" type="slidenum">
              <a:rPr lang="zh-CN" altLang="en-US" smtClean="0"/>
              <a:t>98</a:t>
            </a:fld>
            <a:endParaRPr lang="zh-CN" altLang="en-US" dirty="0"/>
          </a:p>
        </p:txBody>
      </p:sp>
    </p:spTree>
    <p:extLst>
      <p:ext uri="{BB962C8B-B14F-4D97-AF65-F5344CB8AC3E}">
        <p14:creationId xmlns:p14="http://schemas.microsoft.com/office/powerpoint/2010/main" val="275252850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srgbClr val="0000CC"/>
                </a:solidFill>
                <a:ea typeface="Corbel" charset="0"/>
                <a:cs typeface="Corbel" charset="0"/>
              </a:rPr>
              <a:t>Design Goals</a:t>
            </a:r>
            <a:endParaRPr lang="zh-CN" altLang="en-US" dirty="0"/>
          </a:p>
        </p:txBody>
      </p:sp>
      <p:sp>
        <p:nvSpPr>
          <p:cNvPr id="3" name="内容占位符 2"/>
          <p:cNvSpPr>
            <a:spLocks noGrp="1"/>
          </p:cNvSpPr>
          <p:nvPr>
            <p:ph idx="1"/>
          </p:nvPr>
        </p:nvSpPr>
        <p:spPr/>
        <p:txBody>
          <a:bodyPr/>
          <a:lstStyle/>
          <a:p>
            <a:r>
              <a:rPr lang="en-US" altLang="zh-CN" dirty="0"/>
              <a:t>High Throughput</a:t>
            </a:r>
            <a:endParaRPr lang="en-US" altLang="zh-CN" sz="800" dirty="0"/>
          </a:p>
          <a:p>
            <a:r>
              <a:rPr lang="en-US" altLang="zh-CN" dirty="0"/>
              <a:t>Low Packet Loss Rate</a:t>
            </a:r>
            <a:endParaRPr lang="en-US" altLang="zh-CN" sz="1600" dirty="0"/>
          </a:p>
          <a:p>
            <a:r>
              <a:rPr lang="en-US" altLang="zh-CN" dirty="0"/>
              <a:t>When many ports are active?</a:t>
            </a:r>
          </a:p>
          <a:p>
            <a:pPr lvl="1"/>
            <a:r>
              <a:rPr lang="en-US" altLang="zh-CN" dirty="0"/>
              <a:t>Packet loss rate </a:t>
            </a:r>
            <a:r>
              <a:rPr lang="en-US" altLang="zh-CN" dirty="0">
                <a:solidFill>
                  <a:srgbClr val="0000CC"/>
                </a:solidFill>
              </a:rPr>
              <a:t>prioritized</a:t>
            </a:r>
            <a:r>
              <a:rPr lang="en-US" altLang="zh-CN" dirty="0"/>
              <a:t> over throughput</a:t>
            </a:r>
          </a:p>
          <a:p>
            <a:r>
              <a:rPr lang="en-US" altLang="zh-CN" dirty="0"/>
              <a:t>Readily-deployable </a:t>
            </a:r>
          </a:p>
          <a:p>
            <a:pPr lvl="1"/>
            <a:r>
              <a:rPr lang="en-US" altLang="zh-CN" dirty="0"/>
              <a:t>Legacy Network Stacks &amp; Commodity Switch ASIC </a:t>
            </a:r>
          </a:p>
          <a:p>
            <a:endParaRPr lang="en-US" altLang="zh-CN"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t>99</a:t>
            </a:fld>
            <a:endParaRPr lang="zh-CN" altLang="en-US" dirty="0"/>
          </a:p>
        </p:txBody>
      </p:sp>
    </p:spTree>
    <p:extLst>
      <p:ext uri="{BB962C8B-B14F-4D97-AF65-F5344CB8AC3E}">
        <p14:creationId xmlns:p14="http://schemas.microsoft.com/office/powerpoint/2010/main" val="1876424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3">
                                            <p:txEl>
                                              <p:pRg st="4" end="4"/>
                                            </p:txEl>
                                          </p:spTgt>
                                        </p:tgtEl>
                                        <p:attrNameLst>
                                          <p:attrName>style.visibility</p:attrName>
                                        </p:attrNameLst>
                                      </p:cBhvr>
                                      <p:to>
                                        <p:strVal val="visible"/>
                                      </p:to>
                                    </p:set>
                                  </p:childTnLst>
                                </p:cTn>
                              </p:par>
                            </p:childTnLst>
                          </p:cTn>
                        </p:par>
                        <p:par>
                          <p:cTn id="14" fill="hold">
                            <p:stCondLst>
                              <p:cond delay="0"/>
                            </p:stCondLst>
                            <p:childTnLst>
                              <p:par>
                                <p:cTn id="15" presetID="1" presetClass="entr" presetSubtype="0" fill="hold" nodeType="after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9714</TotalTime>
  <Words>7012</Words>
  <Application>Microsoft Office PowerPoint</Application>
  <PresentationFormat>全屏显示(4:3)</PresentationFormat>
  <Paragraphs>1280</Paragraphs>
  <Slides>122</Slides>
  <Notes>100</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122</vt:i4>
      </vt:variant>
    </vt:vector>
  </HeadingPairs>
  <TitlesOfParts>
    <vt:vector size="131" baseType="lpstr">
      <vt:lpstr>等线</vt:lpstr>
      <vt:lpstr>宋体</vt:lpstr>
      <vt:lpstr>Arial</vt:lpstr>
      <vt:lpstr>Calibri</vt:lpstr>
      <vt:lpstr>Cambria Math</vt:lpstr>
      <vt:lpstr>Corbel</vt:lpstr>
      <vt:lpstr>Times New Roman</vt:lpstr>
      <vt:lpstr>Wingdings</vt:lpstr>
      <vt:lpstr>Office 主题</vt:lpstr>
      <vt:lpstr>PowerPoint 演示文稿</vt:lpstr>
      <vt:lpstr>Data Centers Around the World</vt:lpstr>
      <vt:lpstr>Data Center Network (DCN)</vt:lpstr>
      <vt:lpstr>Communication inside the Data Center</vt:lpstr>
      <vt:lpstr>Communication inside the Data Center</vt:lpstr>
      <vt:lpstr>TCP in the Data Center</vt:lpstr>
      <vt:lpstr>TCP in the Data Center</vt:lpstr>
      <vt:lpstr>Data center applications  really care about latency!</vt:lpstr>
      <vt:lpstr>PowerPoint 演示文稿</vt:lpstr>
      <vt:lpstr>Goal of My Thesis</vt:lpstr>
      <vt:lpstr> Thesis Components</vt:lpstr>
      <vt:lpstr> Thesis Components</vt:lpstr>
      <vt:lpstr> Thesis Components</vt:lpstr>
      <vt:lpstr> Thesis Components</vt:lpstr>
      <vt:lpstr>Outline</vt:lpstr>
      <vt:lpstr>Flow Completion Time (FCT) is Key</vt:lpstr>
      <vt:lpstr>Existing Solutions</vt:lpstr>
      <vt:lpstr>Question</vt:lpstr>
      <vt:lpstr>Design Goal 1</vt:lpstr>
      <vt:lpstr>Design Goal 2</vt:lpstr>
      <vt:lpstr>Design Goal 3</vt:lpstr>
      <vt:lpstr>Our Answer</vt:lpstr>
      <vt:lpstr>PIAS Key Idea</vt:lpstr>
      <vt:lpstr>PIAS Key Idea</vt:lpstr>
      <vt:lpstr>PIAS Key Idea</vt:lpstr>
      <vt:lpstr>How to implement PIAS?</vt:lpstr>
      <vt:lpstr>How to implement PIAS?</vt:lpstr>
      <vt:lpstr>How to implement PIAS?</vt:lpstr>
      <vt:lpstr>Threshold vs Traffic Mismatch</vt:lpstr>
      <vt:lpstr>PIAS in 1 Slide</vt:lpstr>
      <vt:lpstr>Prototyping &amp; Evaluation</vt:lpstr>
      <vt:lpstr>Testbed: Small Flows (&lt;100KB)</vt:lpstr>
      <vt:lpstr>NS-2: Comparison with pFabric</vt:lpstr>
      <vt:lpstr>PIAS Recap</vt:lpstr>
      <vt:lpstr>Outline</vt:lpstr>
      <vt:lpstr>Background</vt:lpstr>
      <vt:lpstr>Background</vt:lpstr>
      <vt:lpstr>Background</vt:lpstr>
      <vt:lpstr>ECN-based Transports</vt:lpstr>
      <vt:lpstr>ECN-based Transports</vt:lpstr>
      <vt:lpstr>ECN-based Transports</vt:lpstr>
      <vt:lpstr>ECN-based Transports</vt:lpstr>
      <vt:lpstr>ECN-aware Switches</vt:lpstr>
      <vt:lpstr>ECN-aware Switches</vt:lpstr>
      <vt:lpstr>ECN-aware Switches</vt:lpstr>
      <vt:lpstr>ECN-aware Switches</vt:lpstr>
      <vt:lpstr>ECN-aware Switches</vt:lpstr>
      <vt:lpstr>ECN-aware Switches</vt:lpstr>
      <vt:lpstr>ECN-aware Switches</vt:lpstr>
      <vt:lpstr>ECN-aware Switches</vt:lpstr>
      <vt:lpstr>ECN-aware Switches</vt:lpstr>
      <vt:lpstr>ECN-aware Switches</vt:lpstr>
      <vt:lpstr>ECN marking with Single Queue</vt:lpstr>
      <vt:lpstr>ECN marking with Single Queue</vt:lpstr>
      <vt:lpstr>ECN marking with Single Queue</vt:lpstr>
      <vt:lpstr>ECN marking with Single Queue</vt:lpstr>
      <vt:lpstr>ECN marking with Single Queue</vt:lpstr>
      <vt:lpstr>ECN marking with Single Queue</vt:lpstr>
      <vt:lpstr>ECN marking with Single Queue</vt:lpstr>
      <vt:lpstr>ECN marking with Multi-Queue (1)</vt:lpstr>
      <vt:lpstr>ECN marking with Multi-Queue (1) </vt:lpstr>
      <vt:lpstr>ECN marking with Multi-Queue (1)</vt:lpstr>
      <vt:lpstr>ECN marking with Multi-Queue (1)</vt:lpstr>
      <vt:lpstr>ECN marking with Multi-Queue (2)</vt:lpstr>
      <vt:lpstr>ECN marking with Multi-Queue (2)</vt:lpstr>
      <vt:lpstr>ECN marking with Multi-Queue (2)</vt:lpstr>
      <vt:lpstr>ECN marking with Multi-Queue (3)</vt:lpstr>
      <vt:lpstr>ECN marking with Multi-Queue (3)</vt:lpstr>
      <vt:lpstr>ECN marking with Multi-Queue (3)</vt:lpstr>
      <vt:lpstr>Question</vt:lpstr>
      <vt:lpstr>Question</vt:lpstr>
      <vt:lpstr>MQ-ECN</vt:lpstr>
      <vt:lpstr>MQ-ECN</vt:lpstr>
      <vt:lpstr>MQ-ECN</vt:lpstr>
      <vt:lpstr>MQ-ECN</vt:lpstr>
      <vt:lpstr>Testbed Evaluation</vt:lpstr>
      <vt:lpstr>Static Flow Experiment</vt:lpstr>
      <vt:lpstr>Static Flow Experiment</vt:lpstr>
      <vt:lpstr>Static Flow Experiment</vt:lpstr>
      <vt:lpstr>Realistic Traffic: Small Flows (&lt;100KB)</vt:lpstr>
      <vt:lpstr>Realistic Traffic: Small Flows (&lt;100KB)</vt:lpstr>
      <vt:lpstr>Realistic Traffic: Large Flows (&gt;10MB)</vt:lpstr>
      <vt:lpstr>Realistic Traffic: Large Flows (&gt;10MB)</vt:lpstr>
      <vt:lpstr>MQ-ECN Recap</vt:lpstr>
      <vt:lpstr>Follow-Up: TCN</vt:lpstr>
      <vt:lpstr>Outline</vt:lpstr>
      <vt:lpstr>Switch Buffer</vt:lpstr>
      <vt:lpstr>Switch Buffer</vt:lpstr>
      <vt:lpstr>Recent Trends in DCNs</vt:lpstr>
      <vt:lpstr>Observation</vt:lpstr>
      <vt:lpstr>Observation</vt:lpstr>
      <vt:lpstr>Current Practice</vt:lpstr>
      <vt:lpstr>Current Practice</vt:lpstr>
      <vt:lpstr>Problems of Existing Solutions (1)</vt:lpstr>
      <vt:lpstr>Problems of Existing Solutions (1)</vt:lpstr>
      <vt:lpstr>Problems of Existing Solutions (2)</vt:lpstr>
      <vt:lpstr>Problems of Existing Solutions (2)</vt:lpstr>
      <vt:lpstr>Summary of Problems</vt:lpstr>
      <vt:lpstr>Design Goals</vt:lpstr>
      <vt:lpstr>Our Solution</vt:lpstr>
      <vt:lpstr>BCC Mechanisms</vt:lpstr>
      <vt:lpstr>BCC in 1 Slide</vt:lpstr>
      <vt:lpstr>BCC in 1 Slide</vt:lpstr>
      <vt:lpstr>Evaluation</vt:lpstr>
      <vt:lpstr>99th percentile FCT for Flows &lt;100KB</vt:lpstr>
      <vt:lpstr>Average FCT for Flows &gt; 10MB </vt:lpstr>
      <vt:lpstr>BCC Recap</vt:lpstr>
      <vt:lpstr>Summary</vt:lpstr>
      <vt:lpstr>Thesis Contributions</vt:lpstr>
      <vt:lpstr>Future Work: High Speed Programmable DCNs</vt:lpstr>
      <vt:lpstr>Publication list in PhD study</vt:lpstr>
      <vt:lpstr>Thanks! </vt:lpstr>
      <vt:lpstr>Backup Slides</vt:lpstr>
      <vt:lpstr>Does PIAS lead to Starvation?</vt:lpstr>
      <vt:lpstr>Inspecting Starvation in Practice</vt:lpstr>
      <vt:lpstr>NS-2: Overall Performance</vt:lpstr>
      <vt:lpstr>NS-2: Small Flows (&lt;100KB)</vt:lpstr>
      <vt:lpstr>Sizing Router Buffers</vt:lpstr>
      <vt:lpstr>AQM in DCNs</vt:lpstr>
      <vt:lpstr>AQM in Internet</vt:lpstr>
      <vt:lpstr>BCC Model</vt:lpstr>
      <vt:lpstr>BCC Model</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wei bai</dc:creator>
  <cp:lastModifiedBy>ryan huang</cp:lastModifiedBy>
  <cp:revision>676</cp:revision>
  <dcterms:created xsi:type="dcterms:W3CDTF">2016-10-16T14:56:32Z</dcterms:created>
  <dcterms:modified xsi:type="dcterms:W3CDTF">2018-01-25T09:29:37Z</dcterms:modified>
</cp:coreProperties>
</file>